
<file path=[Content_Types].xml><?xml version="1.0" encoding="utf-8"?>
<Types xmlns="http://schemas.openxmlformats.org/package/2006/content-types">
  <Default Extension="jpeg" ContentType="image/jpeg"/>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47"/>
  </p:handoutMasterIdLst>
  <p:sldIdLst>
    <p:sldId id="256" r:id="rId3"/>
    <p:sldId id="850" r:id="rId4"/>
    <p:sldId id="257" r:id="rId6"/>
    <p:sldId id="382" r:id="rId7"/>
    <p:sldId id="310" r:id="rId8"/>
    <p:sldId id="420" r:id="rId9"/>
    <p:sldId id="959" r:id="rId10"/>
    <p:sldId id="590" r:id="rId11"/>
    <p:sldId id="591" r:id="rId12"/>
    <p:sldId id="592" r:id="rId13"/>
    <p:sldId id="311" r:id="rId14"/>
    <p:sldId id="284" r:id="rId15"/>
    <p:sldId id="312" r:id="rId16"/>
    <p:sldId id="313" r:id="rId17"/>
    <p:sldId id="263" r:id="rId18"/>
    <p:sldId id="264" r:id="rId19"/>
    <p:sldId id="465" r:id="rId20"/>
    <p:sldId id="265" r:id="rId21"/>
    <p:sldId id="421" r:id="rId22"/>
    <p:sldId id="266" r:id="rId23"/>
    <p:sldId id="267" r:id="rId24"/>
    <p:sldId id="529" r:id="rId25"/>
    <p:sldId id="1065" r:id="rId26"/>
    <p:sldId id="1066" r:id="rId27"/>
    <p:sldId id="1067" r:id="rId28"/>
    <p:sldId id="1068" r:id="rId29"/>
    <p:sldId id="1069" r:id="rId30"/>
    <p:sldId id="1070" r:id="rId31"/>
    <p:sldId id="1071" r:id="rId32"/>
    <p:sldId id="268" r:id="rId33"/>
    <p:sldId id="259" r:id="rId34"/>
    <p:sldId id="681" r:id="rId35"/>
    <p:sldId id="270" r:id="rId36"/>
    <p:sldId id="1162" r:id="rId37"/>
    <p:sldId id="1163" r:id="rId38"/>
    <p:sldId id="1164" r:id="rId39"/>
    <p:sldId id="1165" r:id="rId40"/>
    <p:sldId id="1166" r:id="rId41"/>
    <p:sldId id="1167" r:id="rId42"/>
    <p:sldId id="1168" r:id="rId43"/>
    <p:sldId id="1169" r:id="rId44"/>
    <p:sldId id="1170" r:id="rId45"/>
    <p:sldId id="1171" r:id="rId46"/>
    <p:sldId id="1172" r:id="rId47"/>
    <p:sldId id="365" r:id="rId48"/>
    <p:sldId id="283" r:id="rId49"/>
    <p:sldId id="503" r:id="rId50"/>
    <p:sldId id="504" r:id="rId51"/>
    <p:sldId id="278" r:id="rId52"/>
    <p:sldId id="279" r:id="rId53"/>
    <p:sldId id="280" r:id="rId54"/>
    <p:sldId id="589" r:id="rId55"/>
    <p:sldId id="285" r:id="rId56"/>
    <p:sldId id="314" r:id="rId57"/>
    <p:sldId id="593" r:id="rId58"/>
    <p:sldId id="315" r:id="rId59"/>
    <p:sldId id="316" r:id="rId60"/>
    <p:sldId id="317" r:id="rId61"/>
    <p:sldId id="1173" r:id="rId62"/>
    <p:sldId id="1253" r:id="rId63"/>
    <p:sldId id="790" r:id="rId64"/>
    <p:sldId id="343" r:id="rId65"/>
    <p:sldId id="344" r:id="rId66"/>
    <p:sldId id="277" r:id="rId67"/>
    <p:sldId id="308" r:id="rId68"/>
    <p:sldId id="460" r:id="rId69"/>
    <p:sldId id="1319" r:id="rId70"/>
    <p:sldId id="1379" r:id="rId71"/>
    <p:sldId id="309" r:id="rId72"/>
    <p:sldId id="422" r:id="rId73"/>
    <p:sldId id="579" r:id="rId74"/>
    <p:sldId id="580" r:id="rId75"/>
    <p:sldId id="581" r:id="rId76"/>
    <p:sldId id="459" r:id="rId77"/>
    <p:sldId id="501" r:id="rId78"/>
    <p:sldId id="505" r:id="rId79"/>
    <p:sldId id="506" r:id="rId80"/>
    <p:sldId id="508" r:id="rId81"/>
    <p:sldId id="509" r:id="rId82"/>
    <p:sldId id="464" r:id="rId83"/>
    <p:sldId id="746" r:id="rId84"/>
    <p:sldId id="653" r:id="rId85"/>
    <p:sldId id="654" r:id="rId86"/>
    <p:sldId id="655" r:id="rId87"/>
    <p:sldId id="656" r:id="rId88"/>
    <p:sldId id="657" r:id="rId89"/>
    <p:sldId id="658" r:id="rId90"/>
    <p:sldId id="659" r:id="rId91"/>
    <p:sldId id="660" r:id="rId92"/>
    <p:sldId id="666" r:id="rId93"/>
    <p:sldId id="667" r:id="rId94"/>
    <p:sldId id="668" r:id="rId95"/>
    <p:sldId id="648" r:id="rId96"/>
    <p:sldId id="649" r:id="rId97"/>
    <p:sldId id="650" r:id="rId98"/>
    <p:sldId id="651" r:id="rId99"/>
    <p:sldId id="652" r:id="rId100"/>
    <p:sldId id="1452" r:id="rId101"/>
    <p:sldId id="1453" r:id="rId102"/>
    <p:sldId id="1454" r:id="rId103"/>
    <p:sldId id="1455" r:id="rId104"/>
    <p:sldId id="669" r:id="rId105"/>
    <p:sldId id="680" r:id="rId106"/>
    <p:sldId id="670" r:id="rId107"/>
    <p:sldId id="771" r:id="rId108"/>
    <p:sldId id="671" r:id="rId109"/>
    <p:sldId id="672" r:id="rId110"/>
    <p:sldId id="673" r:id="rId111"/>
    <p:sldId id="679" r:id="rId112"/>
    <p:sldId id="772" r:id="rId113"/>
    <p:sldId id="956" r:id="rId114"/>
    <p:sldId id="791" r:id="rId115"/>
    <p:sldId id="957" r:id="rId116"/>
    <p:sldId id="955" r:id="rId117"/>
    <p:sldId id="958" r:id="rId118"/>
    <p:sldId id="261" r:id="rId119"/>
    <p:sldId id="849" r:id="rId120"/>
    <p:sldId id="682" r:id="rId121"/>
    <p:sldId id="1174" r:id="rId122"/>
    <p:sldId id="778" r:id="rId123"/>
    <p:sldId id="779" r:id="rId124"/>
    <p:sldId id="780" r:id="rId125"/>
    <p:sldId id="781" r:id="rId126"/>
    <p:sldId id="782" r:id="rId127"/>
    <p:sldId id="783" r:id="rId128"/>
    <p:sldId id="784" r:id="rId129"/>
    <p:sldId id="785" r:id="rId130"/>
    <p:sldId id="786" r:id="rId131"/>
    <p:sldId id="787" r:id="rId132"/>
    <p:sldId id="788" r:id="rId133"/>
    <p:sldId id="1439" r:id="rId134"/>
    <p:sldId id="789" r:id="rId135"/>
    <p:sldId id="1440" r:id="rId136"/>
    <p:sldId id="1441" r:id="rId137"/>
    <p:sldId id="1442" r:id="rId138"/>
    <p:sldId id="1443" r:id="rId139"/>
    <p:sldId id="1444" r:id="rId140"/>
    <p:sldId id="1445" r:id="rId141"/>
    <p:sldId id="1446" r:id="rId142"/>
    <p:sldId id="1447" r:id="rId143"/>
    <p:sldId id="1449" r:id="rId144"/>
    <p:sldId id="1450" r:id="rId145"/>
    <p:sldId id="1448" r:id="rId1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189" autoAdjust="0"/>
  </p:normalViewPr>
  <p:slideViewPr>
    <p:cSldViewPr snapToGrid="0">
      <p:cViewPr varScale="1">
        <p:scale>
          <a:sx n="75" d="100"/>
          <a:sy n="75" d="100"/>
        </p:scale>
        <p:origin x="93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0" Type="http://schemas.openxmlformats.org/officeDocument/2006/relationships/tableStyles" Target="tableStyles.xml"/><Relationship Id="rId15" Type="http://schemas.openxmlformats.org/officeDocument/2006/relationships/slide" Target="slides/slide12.xml"/><Relationship Id="rId149" Type="http://schemas.openxmlformats.org/officeDocument/2006/relationships/viewProps" Target="viewProps.xml"/><Relationship Id="rId148" Type="http://schemas.openxmlformats.org/officeDocument/2006/relationships/presProps" Target="presProps.xml"/><Relationship Id="rId147" Type="http://schemas.openxmlformats.org/officeDocument/2006/relationships/handoutMaster" Target="handoutMasters/handoutMaster1.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4" Type="http://schemas.openxmlformats.org/officeDocument/2006/relationships/hyperlink" Target="https://www.reddit.com/r/Crostini/comments/8ayrnl/creating_other_lxc_containers/" TargetMode="External"/><Relationship Id="rId3" Type="http://schemas.openxmlformats.org/officeDocument/2006/relationships/hyperlink" Target="http://www.nexedi.com/blog/blog-My.First.Fully.Free.Laptop" TargetMode="Externa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blog.simos.info/a-closer-look-at-chrome-os-using-lxd-to-run-linux-gui-apps-project-crostini/#The%20Chrome%20OS%20deb%20package%20repository" TargetMode="External"/><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iki.ubuntu.com/X/Architecture" TargetMode="External"/><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59.xml.rels><?xml version="1.0" encoding="UTF-8" standalone="yes"?>
<Relationships xmlns="http://schemas.openxmlformats.org/package/2006/relationships"><Relationship Id="rId8" Type="http://schemas.openxmlformats.org/officeDocument/2006/relationships/hyperlink" Target="https://technodocbox.com/Windows/73413989-Graphics-stack-update.html" TargetMode="External"/><Relationship Id="rId7" Type="http://schemas.openxmlformats.org/officeDocument/2006/relationships/hyperlink" Target="https://news.ycombinator.com/item?id=15133956" TargetMode="External"/><Relationship Id="rId6" Type="http://schemas.openxmlformats.org/officeDocument/2006/relationships/hyperlink" Target="http://blog.mecheye.net/2012/06/the-linux-graphics-stack/" TargetMode="External"/><Relationship Id="rId5" Type="http://schemas.openxmlformats.org/officeDocument/2006/relationships/hyperlink" Target="http://betteros.org/tut/graphics1.php" TargetMode="External"/><Relationship Id="rId4" Type="http://schemas.openxmlformats.org/officeDocument/2006/relationships/hyperlink" Target="https://en.wikipedia.org/wiki/Mesa_(computer_graphics)" TargetMode="External"/><Relationship Id="rId3" Type="http://schemas.openxmlformats.org/officeDocument/2006/relationships/hyperlink" Target="https://ppaalanen.blogspot.com/2012/03/what-does-egl-do-in-wayland-stack.html" TargetMode="External"/><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en.wikipedia.org/wiki/Direct_Rendering_Infrastructure" TargetMode="External"/><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http://www.nexedi.com/blog/blog-My.First.Fully.Free.Laptop</a:t>
            </a:r>
            <a:endParaRPr lang="en-US" dirty="0"/>
          </a:p>
          <a:p>
            <a:r>
              <a:rPr lang="en-US">
                <a:hlinkClick r:id="rId4"/>
              </a:rPr>
              <a:t>https://www.reddit.com/r/Crostini/comments/8ayrnl/creating_other_lxc_containers/</a:t>
            </a:r>
            <a:endParaRPr lang="en-US"/>
          </a:p>
          <a:p>
            <a:r>
              <a:rPr lang="en-US" dirty="0"/>
              <a:t>https://wiki.ith.intel.com/display/ChromeOS/Technical+training</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http://dev.chromium.org/developers/how-tos/depottools</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http://www.alonemonkey.com/2016/06/15/gn-gyp-ninja/</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 https://www.chromium.org/chromium-os/developer-guide/developer-workflow</a:t>
            </a:r>
            <a:endParaRPr lang="en-US" altLang="zh-CN" dirty="0"/>
          </a:p>
          <a:p>
            <a:r>
              <a:rPr lang="en-US" altLang="zh-CN" dirty="0"/>
              <a:t>Ex.</a:t>
            </a:r>
            <a:endParaRPr lang="en-US" altLang="zh-CN" dirty="0"/>
          </a:p>
          <a:p>
            <a:r>
              <a:rPr lang="en-US" altLang="zh-CN" dirty="0" err="1"/>
              <a:t>cros_workon</a:t>
            </a:r>
            <a:r>
              <a:rPr lang="en-US" altLang="zh-CN" dirty="0"/>
              <a:t> --board=${BOARD} --all list</a:t>
            </a:r>
            <a:endParaRPr lang="en-US" altLang="zh-CN" dirty="0"/>
          </a:p>
          <a:p>
            <a:r>
              <a:rPr lang="en-US" altLang="zh-CN" dirty="0"/>
              <a:t>Will list all packages that comply to the standards as following:</a:t>
            </a:r>
            <a:endParaRPr lang="en-US" altLang="zh-CN" dirty="0"/>
          </a:p>
          <a:p>
            <a:pPr marL="171450" indent="-171450">
              <a:buFont typeface="Arial" panose="020B0604020202020204" pitchFamily="34" charset="0"/>
              <a:buChar char="•"/>
            </a:pPr>
            <a:r>
              <a:rPr lang="en-US" altLang="zh-CN" dirty="0"/>
              <a:t>The </a:t>
            </a:r>
            <a:r>
              <a:rPr lang="en-US" altLang="zh-CN" dirty="0" err="1"/>
              <a:t>ebuild</a:t>
            </a:r>
            <a:r>
              <a:rPr lang="en-US" altLang="zh-CN" dirty="0"/>
              <a:t> for the package lives in the </a:t>
            </a:r>
            <a:r>
              <a:rPr lang="en-US" altLang="zh-CN" dirty="0" err="1"/>
              <a:t>src</a:t>
            </a:r>
            <a:r>
              <a:rPr lang="en-US" altLang="zh-CN" dirty="0"/>
              <a:t>/</a:t>
            </a:r>
            <a:r>
              <a:rPr lang="en-US" altLang="zh-CN" dirty="0" err="1"/>
              <a:t>third_party</a:t>
            </a:r>
            <a:r>
              <a:rPr lang="en-US" altLang="zh-CN" dirty="0"/>
              <a:t>/</a:t>
            </a:r>
            <a:r>
              <a:rPr lang="en-US" altLang="zh-CN" dirty="0" err="1"/>
              <a:t>chromiumos</a:t>
            </a:r>
            <a:r>
              <a:rPr lang="en-US" altLang="zh-CN" dirty="0"/>
              <a:t>-overlay or </a:t>
            </a:r>
            <a:r>
              <a:rPr lang="en-US" altLang="zh-CN" dirty="0" err="1"/>
              <a:t>src</a:t>
            </a:r>
            <a:r>
              <a:rPr lang="en-US" altLang="zh-CN" dirty="0"/>
              <a:t>/overlays/overlay-${BOARD} directories.</a:t>
            </a:r>
            <a:endParaRPr lang="en-US" altLang="zh-CN" dirty="0"/>
          </a:p>
          <a:p>
            <a:pPr marL="171450" indent="-171450">
              <a:buFont typeface="Arial" panose="020B0604020202020204" pitchFamily="34" charset="0"/>
              <a:buChar char="•"/>
            </a:pPr>
            <a:r>
              <a:rPr lang="en-US" altLang="zh-CN" dirty="0"/>
              <a:t>There is an </a:t>
            </a:r>
            <a:r>
              <a:rPr lang="en-US" altLang="zh-CN" dirty="0" err="1"/>
              <a:t>ebuild</a:t>
            </a:r>
            <a:r>
              <a:rPr lang="en-US" altLang="zh-CN" dirty="0"/>
              <a:t> for the package that ends with 9999.ebuild.</a:t>
            </a:r>
            <a:endParaRPr lang="en-US" altLang="zh-CN" dirty="0"/>
          </a:p>
          <a:p>
            <a:pPr marL="171450" indent="-171450">
              <a:buFont typeface="Arial" panose="020B0604020202020204" pitchFamily="34" charset="0"/>
              <a:buChar char="•"/>
            </a:pPr>
            <a:r>
              <a:rPr lang="en-US" altLang="zh-CN" dirty="0"/>
              <a:t>The </a:t>
            </a:r>
            <a:r>
              <a:rPr lang="en-US" altLang="zh-CN" dirty="0" err="1"/>
              <a:t>ebuild</a:t>
            </a:r>
            <a:r>
              <a:rPr lang="en-US" altLang="zh-CN" dirty="0"/>
              <a:t> inherits from the </a:t>
            </a:r>
            <a:r>
              <a:rPr lang="en-US" altLang="zh-CN" dirty="0" err="1"/>
              <a:t>cros-workon</a:t>
            </a:r>
            <a:r>
              <a:rPr lang="en-US" altLang="zh-CN" dirty="0"/>
              <a:t> class.</a:t>
            </a:r>
            <a:endParaRPr lang="en-US" altLang="zh-CN" dirty="0"/>
          </a:p>
          <a:p>
            <a:pPr marL="171450" indent="-171450">
              <a:buFont typeface="Arial" panose="020B0604020202020204" pitchFamily="34" charset="0"/>
              <a:buChar char="•"/>
            </a:pPr>
            <a:r>
              <a:rPr lang="en-US" altLang="zh-CN" dirty="0"/>
              <a:t>The </a:t>
            </a:r>
            <a:r>
              <a:rPr lang="en-US" altLang="zh-CN" dirty="0" err="1"/>
              <a:t>ebuild</a:t>
            </a:r>
            <a:r>
              <a:rPr lang="en-US" altLang="zh-CN" dirty="0"/>
              <a:t> has a KEYWORDS in the </a:t>
            </a:r>
            <a:r>
              <a:rPr lang="en-US" altLang="zh-CN" dirty="0" err="1"/>
              <a:t>ebuild</a:t>
            </a:r>
            <a:r>
              <a:rPr lang="en-US" altLang="zh-CN" dirty="0"/>
              <a:t> containing this architecture name (like "x86").</a:t>
            </a:r>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dirty="0">
                <a:solidFill>
                  <a:schemeClr val="tx1"/>
                </a:solidFill>
                <a:uFillTx/>
              </a:rPr>
              <a:t>cros_workon --board=${BOARD} start ${PACKAGE_NAME}</a:t>
            </a:r>
            <a:endParaRPr lang="zh-CN" altLang="en-US" sz="1400" dirty="0">
              <a:solidFill>
                <a:schemeClr val="tx1"/>
              </a:solidFill>
              <a:uFillTx/>
            </a:endParaRPr>
          </a:p>
          <a:p>
            <a:r>
              <a:rPr lang="zh-CN" altLang="en-US" sz="1400" dirty="0">
                <a:solidFill>
                  <a:schemeClr val="tx1"/>
                </a:solidFill>
                <a:uFillTx/>
              </a:rPr>
              <a:t>This command:</a:t>
            </a:r>
            <a:endParaRPr lang="zh-CN" altLang="en-US" sz="1400" dirty="0">
              <a:solidFill>
                <a:schemeClr val="tx1"/>
              </a:solidFill>
              <a:uFillTx/>
            </a:endParaRPr>
          </a:p>
          <a:p>
            <a:pPr marL="171450" indent="-171450">
              <a:buFont typeface="Arial" panose="020B0604020202020204" pitchFamily="34" charset="0"/>
              <a:buChar char="•"/>
            </a:pPr>
            <a:r>
              <a:rPr lang="zh-CN" altLang="en-US" sz="1400" dirty="0">
                <a:solidFill>
                  <a:schemeClr val="tx1"/>
                </a:solidFill>
                <a:uFillTx/>
              </a:rPr>
              <a:t>Indicates that you'd like to build the 9999 version of the ebuild instead of the stable, committed version.</a:t>
            </a:r>
            <a:endParaRPr lang="zh-CN" altLang="en-US" sz="1400" dirty="0">
              <a:solidFill>
                <a:schemeClr val="tx1"/>
              </a:solidFill>
              <a:uFillTx/>
            </a:endParaRPr>
          </a:p>
          <a:p>
            <a:pPr marL="171450" indent="-171450">
              <a:buFont typeface="Arial" panose="020B0604020202020204" pitchFamily="34" charset="0"/>
              <a:buChar char="•"/>
            </a:pPr>
            <a:r>
              <a:rPr lang="zh-CN" altLang="en-US" sz="1400" dirty="0">
                <a:solidFill>
                  <a:schemeClr val="tx1"/>
                </a:solidFill>
                <a:uFillTx/>
              </a:rPr>
              <a:t>Indicates that you'd like to build from source every time.</a:t>
            </a:r>
            <a:endParaRPr lang="zh-CN" altLang="en-US" sz="1400" dirty="0">
              <a:solidFill>
                <a:schemeClr val="tx1"/>
              </a:solidFill>
              <a:uFillTx/>
            </a:endParaRPr>
          </a:p>
          <a:p>
            <a:pPr marL="171450" indent="-171450">
              <a:buFont typeface="Arial" panose="020B0604020202020204" pitchFamily="34" charset="0"/>
              <a:buChar char="•"/>
            </a:pPr>
            <a:r>
              <a:rPr lang="zh-CN" altLang="en-US" sz="1400" dirty="0">
                <a:solidFill>
                  <a:schemeClr val="tx1"/>
                </a:solidFill>
                <a:uFillTx/>
              </a:rPr>
              <a:t>If you specified that you wanted the minilayout when you did your repo init, this command adds a clause to your .repo/local_manifest.xml to tell repo to sync down the source code for this package next time you do a repo sync.</a:t>
            </a:r>
            <a:endParaRPr lang="zh-CN" altLang="en-US" sz="1400" dirty="0">
              <a:solidFill>
                <a:schemeClr val="tx1"/>
              </a:solidFill>
              <a:uFillTx/>
            </a:endParaRPr>
          </a:p>
          <a:p>
            <a:pPr indent="0">
              <a:buFont typeface="Arial" panose="020B0604020202020204" pitchFamily="34" charset="0"/>
              <a:buNone/>
            </a:pPr>
            <a:r>
              <a:rPr lang="zh-CN" altLang="en-US" sz="1400" dirty="0">
                <a:solidFill>
                  <a:schemeClr val="tx1"/>
                </a:solidFill>
                <a:uFillTx/>
              </a:rPr>
              <a:t>After running cros_workon, sync down the sources </a:t>
            </a:r>
            <a:r>
              <a:rPr lang="en-US" altLang="zh-CN" sz="1400" dirty="0">
                <a:solidFill>
                  <a:schemeClr val="tx1"/>
                </a:solidFill>
                <a:uFillTx/>
              </a:rPr>
              <a:t>via “repo sync” command executed from the outside of chroot, i.e. the </a:t>
            </a:r>
            <a:r>
              <a:rPr lang="en-US" altLang="zh-CN" sz="1400" dirty="0" err="1">
                <a:solidFill>
                  <a:schemeClr val="tx1"/>
                </a:solidFill>
                <a:uFillTx/>
              </a:rPr>
              <a:t>ToT</a:t>
            </a:r>
            <a:r>
              <a:rPr lang="en-US" altLang="zh-CN" sz="1400" dirty="0">
                <a:solidFill>
                  <a:schemeClr val="tx1"/>
                </a:solidFill>
                <a:uFillTx/>
              </a:rPr>
              <a:t>.</a:t>
            </a:r>
            <a:endParaRPr lang="en-US" altLang="zh-CN" sz="1400" dirty="0">
              <a:solidFill>
                <a:schemeClr val="tx1"/>
              </a:solidFill>
              <a:uFillTx/>
            </a:endParaRPr>
          </a:p>
          <a:p>
            <a:pPr indent="0">
              <a:buFont typeface="Arial" panose="020B0604020202020204" pitchFamily="34" charset="0"/>
              <a:buNone/>
            </a:pPr>
            <a:r>
              <a:rPr lang="en-US" altLang="zh-CN" sz="1400" dirty="0" err="1">
                <a:solidFill>
                  <a:schemeClr val="tx1"/>
                </a:solidFill>
                <a:uFillTx/>
              </a:rPr>
              <a:t>cros_workon</a:t>
            </a:r>
            <a:r>
              <a:rPr lang="en-US" altLang="zh-CN" sz="1400" dirty="0">
                <a:solidFill>
                  <a:schemeClr val="tx1"/>
                </a:solidFill>
                <a:uFillTx/>
              </a:rPr>
              <a:t> --board=${BOARD} --all info | grep platform/</a:t>
            </a:r>
            <a:r>
              <a:rPr lang="en-US" altLang="zh-CN" sz="1400" dirty="0" err="1">
                <a:solidFill>
                  <a:schemeClr val="tx1"/>
                </a:solidFill>
                <a:uFillTx/>
              </a:rPr>
              <a:t>ec</a:t>
            </a:r>
            <a:endParaRPr lang="en-US" altLang="zh-CN" sz="1400" dirty="0">
              <a:solidFill>
                <a:schemeClr val="tx1"/>
              </a:solidFill>
              <a:uFillTx/>
            </a:endParaRPr>
          </a:p>
          <a:p>
            <a:pPr indent="0">
              <a:buFont typeface="Arial" panose="020B0604020202020204" pitchFamily="34" charset="0"/>
              <a:buNone/>
            </a:pPr>
            <a:r>
              <a:rPr lang="en-US" altLang="zh-CN" sz="1400" dirty="0">
                <a:solidFill>
                  <a:schemeClr val="tx1"/>
                </a:solidFill>
                <a:uFillTx/>
              </a:rPr>
              <a:t>This command is to find out which </a:t>
            </a:r>
            <a:r>
              <a:rPr lang="en-US" altLang="zh-CN" sz="1400" dirty="0" err="1">
                <a:solidFill>
                  <a:schemeClr val="tx1"/>
                </a:solidFill>
                <a:uFillTx/>
              </a:rPr>
              <a:t>ebuilds</a:t>
            </a:r>
            <a:r>
              <a:rPr lang="en-US" altLang="zh-CN" sz="1400" dirty="0">
                <a:solidFill>
                  <a:schemeClr val="tx1"/>
                </a:solidFill>
                <a:uFillTx/>
              </a:rPr>
              <a:t> use for this source code from a specific directory, the command output are: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r>
              <a:rPr lang="en-US" altLang="zh-CN" sz="1400" dirty="0">
                <a:solidFill>
                  <a:schemeClr val="tx1"/>
                </a:solidFill>
                <a:uFillTx/>
              </a:rPr>
              <a:t>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r>
              <a:rPr lang="en-US" altLang="zh-CN" sz="1400" dirty="0">
                <a:solidFill>
                  <a:schemeClr val="tx1"/>
                </a:solidFill>
                <a:uFillTx/>
              </a:rPr>
              <a:t>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panose="020B0604020202020204" pitchFamily="34" charset="0"/>
              <a:buChar char="•"/>
            </a:pPr>
            <a:r>
              <a:rPr lang="en-US" altLang="zh-CN" sz="1400" dirty="0">
                <a:solidFill>
                  <a:schemeClr val="tx1"/>
                </a:solidFill>
                <a:uFillTx/>
              </a:rPr>
              <a:t>The name of the </a:t>
            </a:r>
            <a:r>
              <a:rPr lang="en-US" altLang="zh-CN" sz="1400" dirty="0" err="1">
                <a:solidFill>
                  <a:schemeClr val="tx1"/>
                </a:solidFill>
                <a:uFillTx/>
              </a:rPr>
              <a:t>ebuild</a:t>
            </a:r>
            <a:r>
              <a:rPr lang="en-US" altLang="zh-CN" sz="1400" dirty="0">
                <a:solidFill>
                  <a:schemeClr val="tx1"/>
                </a:solidFill>
                <a:uFillTx/>
              </a:rPr>
              <a:t> is </a:t>
            </a:r>
            <a:r>
              <a:rPr lang="en-US" altLang="zh-CN" sz="1400" dirty="0" err="1">
                <a:solidFill>
                  <a:schemeClr val="tx1"/>
                </a:solidFill>
                <a:uFillTx/>
              </a:rPr>
              <a:t>chromeos</a:t>
            </a:r>
            <a:r>
              <a:rPr lang="en-US" altLang="zh-CN" sz="1400" dirty="0">
                <a:solidFill>
                  <a:schemeClr val="tx1"/>
                </a:solidFill>
                <a:uFillTx/>
              </a:rPr>
              <a:t>-base/</a:t>
            </a:r>
            <a:r>
              <a:rPr lang="en-US" altLang="zh-CN" sz="1400" dirty="0" err="1">
                <a:solidFill>
                  <a:schemeClr val="tx1"/>
                </a:solidFill>
                <a:uFillTx/>
              </a:rPr>
              <a:t>ec-utils</a:t>
            </a:r>
            <a:endParaRPr lang="en-US" altLang="zh-CN" sz="1400" dirty="0">
              <a:solidFill>
                <a:schemeClr val="tx1"/>
              </a:solidFill>
              <a:uFillTx/>
            </a:endParaRPr>
          </a:p>
          <a:p>
            <a:pPr marL="171450" indent="-171450">
              <a:buFont typeface="Arial" panose="020B0604020202020204" pitchFamily="34" charset="0"/>
              <a:buChar char="•"/>
            </a:pPr>
            <a:r>
              <a:rPr lang="en-US" altLang="zh-CN" sz="1400" dirty="0">
                <a:solidFill>
                  <a:schemeClr val="tx1"/>
                </a:solidFill>
                <a:uFillTx/>
              </a:rPr>
              <a:t>The path to the git repository on the server is </a:t>
            </a:r>
            <a:r>
              <a:rPr lang="en-US" altLang="zh-CN" sz="1400" dirty="0" err="1">
                <a:solidFill>
                  <a:schemeClr val="tx1"/>
                </a:solidFill>
                <a:uFillTx/>
              </a:rPr>
              <a:t>chromiumos</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marL="171450" indent="-171450">
              <a:buFont typeface="Arial" panose="020B0604020202020204" pitchFamily="34" charset="0"/>
              <a:buChar char="•"/>
            </a:pPr>
            <a:r>
              <a:rPr lang="en-US" altLang="zh-CN" sz="1400" dirty="0">
                <a:solidFill>
                  <a:schemeClr val="tx1"/>
                </a:solidFill>
                <a:uFillTx/>
              </a:rPr>
              <a:t>The path to the source code on your system is </a:t>
            </a:r>
            <a:r>
              <a:rPr lang="en-US" altLang="zh-CN" sz="1400" dirty="0" err="1">
                <a:solidFill>
                  <a:schemeClr val="tx1"/>
                </a:solidFill>
                <a:uFillTx/>
              </a:rPr>
              <a:t>src</a:t>
            </a:r>
            <a:r>
              <a:rPr lang="en-US" altLang="zh-CN" sz="1400" dirty="0">
                <a:solidFill>
                  <a:schemeClr val="tx1"/>
                </a:solidFill>
                <a:uFillTx/>
              </a:rPr>
              <a:t>/platform/</a:t>
            </a:r>
            <a:r>
              <a:rPr lang="en-US" altLang="zh-CN" sz="1400" dirty="0" err="1">
                <a:solidFill>
                  <a:schemeClr val="tx1"/>
                </a:solidFill>
                <a:uFillTx/>
              </a:rPr>
              <a:t>ec</a:t>
            </a:r>
            <a:endParaRPr lang="en-US" altLang="zh-CN" sz="1400" dirty="0">
              <a:solidFill>
                <a:schemeClr val="tx1"/>
              </a:solidFill>
              <a:uFillTx/>
            </a:endParaRPr>
          </a:p>
          <a:p>
            <a:pPr indent="0">
              <a:buFont typeface="Arial" panose="020B0604020202020204" pitchFamily="34" charset="0"/>
              <a:buNone/>
            </a:pPr>
            <a:r>
              <a:rPr lang="en-US" altLang="zh-CN" sz="1400" dirty="0" err="1">
                <a:solidFill>
                  <a:schemeClr val="tx1"/>
                </a:solidFill>
                <a:uFillTx/>
              </a:rPr>
              <a:t>equery</a:t>
            </a:r>
            <a:r>
              <a:rPr lang="en-US" altLang="zh-CN" sz="1400" dirty="0">
                <a:solidFill>
                  <a:schemeClr val="tx1"/>
                </a:solidFill>
                <a:uFillTx/>
              </a:rPr>
              <a:t>-${BOARD} which ${PACKAGE_NAME}</a:t>
            </a:r>
            <a:endParaRPr lang="en-US" altLang="zh-CN" sz="1400" dirty="0">
              <a:solidFill>
                <a:schemeClr val="tx1"/>
              </a:solidFill>
              <a:uFillTx/>
            </a:endParaRPr>
          </a:p>
          <a:p>
            <a:pPr indent="0">
              <a:buFont typeface="Arial" panose="020B0604020202020204" pitchFamily="34" charset="0"/>
              <a:buNone/>
            </a:pPr>
            <a:r>
              <a:rPr lang="en-US" altLang="zh-CN" sz="1400" dirty="0">
                <a:solidFill>
                  <a:schemeClr val="tx1"/>
                </a:solidFill>
                <a:uFillTx/>
              </a:rPr>
              <a:t>This command finds out which </a:t>
            </a:r>
            <a:r>
              <a:rPr lang="en-US" altLang="zh-CN" sz="1400" dirty="0" err="1">
                <a:solidFill>
                  <a:schemeClr val="tx1"/>
                </a:solidFill>
                <a:uFillTx/>
              </a:rPr>
              <a:t>ebuild</a:t>
            </a:r>
            <a:r>
              <a:rPr lang="en-US" altLang="zh-CN" sz="1400" dirty="0">
                <a:solidFill>
                  <a:schemeClr val="tx1"/>
                </a:solidFill>
                <a:uFillTx/>
              </a:rPr>
              <a:t> file used for this specified package. Ex. platform/</a:t>
            </a:r>
            <a:r>
              <a:rPr lang="en-US" altLang="zh-CN" sz="1400" dirty="0" err="1">
                <a:solidFill>
                  <a:schemeClr val="tx1"/>
                </a:solidFill>
                <a:uFillTx/>
              </a:rPr>
              <a:t>ec.</a:t>
            </a:r>
            <a:endParaRPr lang="en-US" altLang="zh-CN" sz="1400" dirty="0">
              <a:solidFill>
                <a:schemeClr val="tx1"/>
              </a:solidFill>
              <a:uFillTx/>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t>http://l.lidian.info/zh-hant/Chromium_OS/developer_guide</a:t>
            </a:r>
            <a:endParaRPr lang="en-US" dirty="0"/>
          </a:p>
          <a:p>
            <a:r>
              <a:rPr lang="en-US" dirty="0" err="1"/>
              <a:t>首次執行</a:t>
            </a:r>
            <a:r>
              <a:rPr lang="en-US" dirty="0"/>
              <a:t> </a:t>
            </a:r>
            <a:r>
              <a:rPr lang="en-US" dirty="0" err="1"/>
              <a:t>build_packages</a:t>
            </a:r>
            <a:r>
              <a:rPr lang="en-US" dirty="0"/>
              <a:t> </a:t>
            </a:r>
            <a:r>
              <a:rPr lang="en-US" dirty="0" err="1"/>
              <a:t>將下載約</a:t>
            </a:r>
            <a:r>
              <a:rPr lang="en-US" dirty="0"/>
              <a:t> 1.7GB </a:t>
            </a:r>
            <a:r>
              <a:rPr lang="en-US" dirty="0" err="1"/>
              <a:t>的源碼包與</a:t>
            </a:r>
            <a:r>
              <a:rPr lang="en-US" dirty="0"/>
              <a:t> 1.3GB </a:t>
            </a:r>
            <a:r>
              <a:rPr lang="en-US" dirty="0" err="1"/>
              <a:t>的二進制程序包。更多關於</a:t>
            </a:r>
            <a:r>
              <a:rPr lang="en-US" dirty="0"/>
              <a:t> </a:t>
            </a:r>
            <a:r>
              <a:rPr lang="en-US" dirty="0" err="1"/>
              <a:t>build_packages</a:t>
            </a:r>
            <a:r>
              <a:rPr lang="en-US" dirty="0"/>
              <a:t> </a:t>
            </a:r>
            <a:r>
              <a:rPr lang="en-US" dirty="0" err="1"/>
              <a:t>到底做了什麼的信息請參看這裡。總之它會嘗試下載現有程序包來避免進行編譯（並將它們放在</a:t>
            </a:r>
            <a:r>
              <a:rPr lang="en-US" dirty="0"/>
              <a:t> /build/${BOARD}/packages </a:t>
            </a:r>
            <a:r>
              <a:rPr lang="en-US" dirty="0" err="1"/>
              <a:t>以備後續使用</a:t>
            </a:r>
            <a:r>
              <a:rPr lang="en-US" dirty="0"/>
              <a:t>）。</a:t>
            </a:r>
            <a:r>
              <a:rPr lang="en-US" dirty="0" err="1"/>
              <a:t>如果沒有程序包可下載，則會下載源碼包</a:t>
            </a:r>
            <a:r>
              <a:rPr lang="en-US" dirty="0"/>
              <a:t>(</a:t>
            </a:r>
            <a:r>
              <a:rPr lang="en-US" dirty="0" err="1"/>
              <a:t>並將它們放在</a:t>
            </a:r>
            <a:r>
              <a:rPr lang="en-US" dirty="0"/>
              <a:t> /</a:t>
            </a:r>
            <a:r>
              <a:rPr lang="en-US" dirty="0" err="1"/>
              <a:t>var</a:t>
            </a:r>
            <a:r>
              <a:rPr lang="en-US" dirty="0"/>
              <a:t>/lib/portage/</a:t>
            </a:r>
            <a:r>
              <a:rPr lang="en-US" dirty="0" err="1"/>
              <a:t>distfiles-target）並編譯它們</a:t>
            </a:r>
            <a:r>
              <a:rPr lang="en-US" dirty="0"/>
              <a:t>。</a:t>
            </a:r>
            <a:endParaRPr lang="en-US" dirty="0"/>
          </a:p>
          <a:p>
            <a:endParaRPr lang="en-US" dirty="0"/>
          </a:p>
          <a:p>
            <a:r>
              <a:rPr lang="en-US" dirty="0" err="1"/>
              <a:t>通常，build_packages</a:t>
            </a:r>
            <a:r>
              <a:rPr lang="en-US" dirty="0"/>
              <a:t> </a:t>
            </a:r>
            <a:r>
              <a:rPr lang="en-US" dirty="0" err="1"/>
              <a:t>將編譯穩定版的軟件包（如根據已</a:t>
            </a:r>
            <a:r>
              <a:rPr lang="en-US" dirty="0"/>
              <a:t> commit 的 git 源），</a:t>
            </a:r>
            <a:r>
              <a:rPr lang="en-US" dirty="0" err="1"/>
              <a:t>除非您在開發軟件包（帶</a:t>
            </a:r>
            <a:r>
              <a:rPr lang="en-US" dirty="0"/>
              <a:t> </a:t>
            </a:r>
            <a:r>
              <a:rPr lang="en-US" dirty="0" err="1"/>
              <a:t>cros_workon</a:t>
            </a:r>
            <a:r>
              <a:rPr lang="en-US" dirty="0"/>
              <a:t>）。 </a:t>
            </a:r>
            <a:r>
              <a:rPr lang="en-US" dirty="0" err="1"/>
              <a:t>如果您在開發軟件包，build_packages</a:t>
            </a:r>
            <a:r>
              <a:rPr lang="en-US" dirty="0"/>
              <a:t> </a:t>
            </a:r>
            <a:r>
              <a:rPr lang="en-US" dirty="0" err="1"/>
              <a:t>將使用您本地的源碼進行編譯</a:t>
            </a:r>
            <a:r>
              <a:rPr lang="en-US" dirty="0"/>
              <a:t>。 </a:t>
            </a:r>
            <a:r>
              <a:rPr lang="en-US" dirty="0" err="1"/>
              <a:t>關於cros_workon</a:t>
            </a:r>
            <a:r>
              <a:rPr lang="en-US" dirty="0"/>
              <a:t> </a:t>
            </a:r>
            <a:r>
              <a:rPr lang="en-US" dirty="0" err="1"/>
              <a:t>的信息請參見下文</a:t>
            </a:r>
            <a:r>
              <a:rPr lang="en-US" dirty="0"/>
              <a:t>。</a:t>
            </a:r>
            <a:endParaRPr lang="en-US" dirty="0"/>
          </a:p>
          <a:p>
            <a:endParaRPr lang="en-US" dirty="0"/>
          </a:p>
          <a:p>
            <a:r>
              <a:rPr lang="en-US" dirty="0" err="1"/>
              <a:t>邊注</a:t>
            </a:r>
            <a:r>
              <a:rPr lang="en-US" dirty="0"/>
              <a:t>：--</a:t>
            </a:r>
            <a:r>
              <a:rPr lang="en-US" dirty="0" err="1"/>
              <a:t>oldchromebinary</a:t>
            </a:r>
            <a:r>
              <a:rPr lang="en-US" dirty="0"/>
              <a:t> </a:t>
            </a:r>
            <a:r>
              <a:rPr lang="en-US" dirty="0" err="1"/>
              <a:t>標記不是必需的，但在某些罕見的情況下（當</a:t>
            </a:r>
            <a:r>
              <a:rPr lang="en-US" dirty="0"/>
              <a:t> Chrome/Chromium </a:t>
            </a:r>
            <a:r>
              <a:rPr lang="en-US" dirty="0" err="1"/>
              <a:t>瀏覽器近期有修訂時）可以讓您的編譯更快，但代價是</a:t>
            </a:r>
            <a:r>
              <a:rPr lang="en-US" dirty="0"/>
              <a:t> Chrome/Chromium </a:t>
            </a:r>
            <a:r>
              <a:rPr lang="en-US" dirty="0" err="1"/>
              <a:t>的版本稍舊</a:t>
            </a:r>
            <a:r>
              <a:rPr lang="en-US" dirty="0"/>
              <a:t>。 </a:t>
            </a:r>
            <a:r>
              <a:rPr lang="en-US" dirty="0" err="1"/>
              <a:t>這在將來可能會成為默認選項</a:t>
            </a:r>
            <a:r>
              <a:rPr lang="en-US" dirty="0"/>
              <a:t>。</a:t>
            </a:r>
            <a:endParaRPr lang="en-US" dirty="0"/>
          </a:p>
          <a:p>
            <a:endParaRPr lang="en-US" dirty="0"/>
          </a:p>
          <a:p>
            <a:r>
              <a:rPr lang="en-US" dirty="0" err="1"/>
              <a:t>邊注：即使有一些標記可優化編譯（如</a:t>
            </a:r>
            <a:r>
              <a:rPr lang="en-US" dirty="0"/>
              <a:t> --</a:t>
            </a:r>
            <a:r>
              <a:rPr lang="en-US" dirty="0" err="1"/>
              <a:t>nowithdev</a:t>
            </a:r>
            <a:r>
              <a:rPr lang="en-US" dirty="0"/>
              <a:t>、--</a:t>
            </a:r>
            <a:r>
              <a:rPr lang="en-US" dirty="0" err="1"/>
              <a:t>nowithautotest</a:t>
            </a:r>
            <a:r>
              <a:rPr lang="en-US" dirty="0"/>
              <a:t> 等），</a:t>
            </a:r>
            <a:r>
              <a:rPr lang="en-US" dirty="0" err="1"/>
              <a:t>您也不應當使用它們（即使您不打算編譯開發</a:t>
            </a:r>
            <a:r>
              <a:rPr lang="en-US" dirty="0"/>
              <a:t>/</a:t>
            </a:r>
            <a:r>
              <a:rPr lang="en-US" dirty="0" err="1"/>
              <a:t>測試映像</a:t>
            </a:r>
            <a:r>
              <a:rPr lang="en-US" dirty="0"/>
              <a:t>）。</a:t>
            </a:r>
            <a:r>
              <a:rPr lang="en-US" dirty="0" err="1"/>
              <a:t>如果您使用了這些選項，還有些虛擬軟件包問題可能會導致一些難以調試的差異</a:t>
            </a:r>
            <a:r>
              <a:rPr lang="en-US" dirty="0"/>
              <a:t>。 </a:t>
            </a:r>
            <a:endParaRPr lang="en-US" dirty="0"/>
          </a:p>
          <a:p>
            <a:r>
              <a:rPr lang="en-US" dirty="0" err="1"/>
              <a:t>build_packages</a:t>
            </a:r>
            <a:r>
              <a:rPr lang="en-US" dirty="0"/>
              <a:t> </a:t>
            </a:r>
            <a:r>
              <a:rPr lang="en-US" dirty="0" err="1"/>
              <a:t>步驟完成之後，您就可以通過在</a:t>
            </a:r>
            <a:r>
              <a:rPr lang="en-US" dirty="0"/>
              <a:t> ~/trunk/</a:t>
            </a:r>
            <a:r>
              <a:rPr lang="en-US" dirty="0" err="1"/>
              <a:t>src</a:t>
            </a:r>
            <a:r>
              <a:rPr lang="en-US" dirty="0"/>
              <a:t>/scripts </a:t>
            </a:r>
            <a:r>
              <a:rPr lang="en-US" dirty="0" err="1"/>
              <a:t>目錄中執行該命令創建映像文件了</a:t>
            </a:r>
            <a:r>
              <a:rPr lang="en-US" dirty="0"/>
              <a:t>：</a:t>
            </a:r>
            <a:endParaRPr lang="en-US" dirty="0"/>
          </a:p>
          <a:p>
            <a:endParaRPr lang="en-US" dirty="0"/>
          </a:p>
          <a:p>
            <a:r>
              <a:rPr lang="en-US" dirty="0"/>
              <a:t>./</a:t>
            </a:r>
            <a:r>
              <a:rPr lang="en-US" dirty="0" err="1"/>
              <a:t>build_image</a:t>
            </a:r>
            <a:r>
              <a:rPr lang="en-US" dirty="0"/>
              <a:t> --board=${BOARD} --</a:t>
            </a:r>
            <a:r>
              <a:rPr lang="en-US" dirty="0" err="1"/>
              <a:t>withdev</a:t>
            </a:r>
            <a:r>
              <a:rPr lang="en-US" dirty="0"/>
              <a:t> --</a:t>
            </a:r>
            <a:r>
              <a:rPr lang="en-US" dirty="0" err="1"/>
              <a:t>noenable_rootfs_verification</a:t>
            </a:r>
            <a:endParaRPr lang="en-US" dirty="0"/>
          </a:p>
          <a:p>
            <a:endParaRPr lang="en-US" dirty="0"/>
          </a:p>
          <a:p>
            <a:r>
              <a:rPr lang="en-US" dirty="0" err="1"/>
              <a:t>這將創建帶有可讓您自由修改</a:t>
            </a:r>
            <a:r>
              <a:rPr lang="en-US" dirty="0"/>
              <a:t> root </a:t>
            </a:r>
            <a:r>
              <a:rPr lang="en-US" dirty="0" err="1"/>
              <a:t>文件系統的開發工具的映像</a:t>
            </a:r>
            <a:r>
              <a:rPr lang="en-US" dirty="0"/>
              <a:t>。 </a:t>
            </a:r>
            <a:r>
              <a:rPr lang="en-US" dirty="0" err="1"/>
              <a:t>生成的映像不是安全的</a:t>
            </a:r>
            <a:r>
              <a:rPr lang="en-US" dirty="0"/>
              <a:t> Chromium OS </a:t>
            </a:r>
            <a:r>
              <a:rPr lang="en-US" dirty="0" err="1"/>
              <a:t>版本，但可以給您相對自由的訪問</a:t>
            </a:r>
            <a:r>
              <a:rPr lang="en-US" dirty="0"/>
              <a:t>。 </a:t>
            </a:r>
            <a:r>
              <a:rPr lang="en-US" dirty="0" err="1"/>
              <a:t>如果您想要更安全、加鎖版的</a:t>
            </a:r>
            <a:r>
              <a:rPr lang="en-US" dirty="0"/>
              <a:t> Chromium </a:t>
            </a:r>
            <a:r>
              <a:rPr lang="en-US" dirty="0" err="1"/>
              <a:t>OS，可以去掉</a:t>
            </a:r>
            <a:r>
              <a:rPr lang="en-US" dirty="0"/>
              <a:t> --</a:t>
            </a:r>
            <a:r>
              <a:rPr lang="en-US" dirty="0" err="1"/>
              <a:t>withdev</a:t>
            </a:r>
            <a:r>
              <a:rPr lang="en-US" dirty="0"/>
              <a:t> 與 --</a:t>
            </a:r>
            <a:r>
              <a:rPr lang="en-US" dirty="0" err="1"/>
              <a:t>noenable_rootfs_verification</a:t>
            </a:r>
            <a:r>
              <a:rPr lang="en-US" dirty="0"/>
              <a:t> </a:t>
            </a:r>
            <a:r>
              <a:rPr lang="en-US" dirty="0" err="1"/>
              <a:t>選項</a:t>
            </a:r>
            <a:r>
              <a:rPr lang="en-US" dirty="0"/>
              <a:t>。</a:t>
            </a:r>
            <a:endParaRPr lang="en-US" dirty="0"/>
          </a:p>
          <a:p>
            <a:endParaRPr lang="en-US" dirty="0"/>
          </a:p>
          <a:p>
            <a:r>
              <a:rPr lang="en-US" dirty="0" err="1"/>
              <a:t>build_image</a:t>
            </a:r>
            <a:r>
              <a:rPr lang="en-US" dirty="0"/>
              <a:t> </a:t>
            </a:r>
            <a:r>
              <a:rPr lang="en-US" dirty="0" err="1"/>
              <a:t>所生成的映像位於</a:t>
            </a:r>
            <a:r>
              <a:rPr lang="en-US" dirty="0"/>
              <a:t> ~/trunk/</a:t>
            </a:r>
            <a:r>
              <a:rPr lang="en-US" dirty="0" err="1"/>
              <a:t>src</a:t>
            </a:r>
            <a:r>
              <a:rPr lang="en-US" dirty="0"/>
              <a:t>/build/images/${BOARD}/</a:t>
            </a:r>
            <a:r>
              <a:rPr lang="en-US" dirty="0" err="1"/>
              <a:t>versionNum</a:t>
            </a:r>
            <a:r>
              <a:rPr lang="en-US" dirty="0"/>
              <a:t>/（</a:t>
            </a:r>
            <a:r>
              <a:rPr lang="en-US" dirty="0" err="1"/>
              <a:t>其中</a:t>
            </a:r>
            <a:r>
              <a:rPr lang="en-US" dirty="0"/>
              <a:t> </a:t>
            </a:r>
            <a:r>
              <a:rPr lang="en-US" dirty="0" err="1"/>
              <a:t>versionNum</a:t>
            </a:r>
            <a:r>
              <a:rPr lang="en-US" dirty="0"/>
              <a:t> </a:t>
            </a:r>
            <a:r>
              <a:rPr lang="en-US" dirty="0" err="1"/>
              <a:t>代表實際的版本號</a:t>
            </a:r>
            <a:r>
              <a:rPr lang="en-US" dirty="0"/>
              <a:t>）。 </a:t>
            </a:r>
            <a:r>
              <a:rPr lang="en-US" dirty="0" err="1"/>
              <a:t>為給定</a:t>
            </a:r>
            <a:r>
              <a:rPr lang="en-US" dirty="0"/>
              <a:t> board </a:t>
            </a:r>
            <a:r>
              <a:rPr lang="en-US" dirty="0" err="1"/>
              <a:t>生成的最新映像將被創建成符號鏈接</a:t>
            </a:r>
            <a:r>
              <a:rPr lang="en-US" dirty="0"/>
              <a:t> ~/trunk/</a:t>
            </a:r>
            <a:r>
              <a:rPr lang="en-US" dirty="0" err="1"/>
              <a:t>src</a:t>
            </a:r>
            <a:r>
              <a:rPr lang="en-US" dirty="0"/>
              <a:t>/build/images/${BOARD}/latest。 </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Upstart Reference: https://www.ibm.com/developerworks/cn/linux/1407_liuming_init2/index.html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Systemd Reference: https://www.ibm.com/developerworks/cn/linux/1407_liuming_init3/index.html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https://www.coreboot.org/images/c/ce/Verified_Boot_-_Surviving_in_the_Internet_of_Insecure_Things.pdf</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400">
                <a:solidFill>
                  <a:schemeClr val="tx1"/>
                </a:solidFill>
                <a:uFillTx/>
              </a:rPr>
              <a:t>An eclass is roughly the equivalent of a library or header for an ebuild. Eclass is written in Bash just like ebuilds, and can be included in ebuilds file to share common codes. One example of an eclass specific to Chromium OS is cros_workon.</a:t>
            </a:r>
            <a:endParaRPr lang="en-US" altLang="zh-CN" sz="1400">
              <a:solidFill>
                <a:schemeClr val="tx1"/>
              </a:solidFill>
              <a:uFillTx/>
            </a:endParaRPr>
          </a:p>
          <a:p>
            <a:r>
              <a:rPr lang="en-US" altLang="zh-CN" sz="1400">
                <a:solidFill>
                  <a:schemeClr val="tx1"/>
                </a:solidFill>
                <a:uFillTx/>
              </a:rPr>
              <a:t>emerge acts as package manager like “apt” in ubuntu, but in Chromium OS build system, i.e. the Portage. For example, emerge-armgeneric vim, to bring vim into ARM target filesystem. With option “--unmerge”will remove a package from the target filesystem.</a:t>
            </a:r>
            <a:endParaRPr lang="en-US" altLang="zh-CN" sz="1400">
              <a:solidFill>
                <a:schemeClr val="tx1"/>
              </a:solidFill>
              <a:uFillTx/>
            </a:endParaRPr>
          </a:p>
          <a:p>
            <a:r>
              <a:rPr lang="x-none" altLang="en-US" sz="1400">
                <a:solidFill>
                  <a:schemeClr val="tx1"/>
                </a:solidFill>
                <a:uFillTx/>
              </a:rPr>
              <a:t>make.conf - custom settings for Portage, Key variables defined in /etc/make.conf</a:t>
            </a:r>
            <a:endParaRPr lang="x-none" altLang="en-US" sz="1400">
              <a:solidFill>
                <a:schemeClr val="tx1"/>
              </a:solidFill>
              <a:uFillTx/>
            </a:endParaRPr>
          </a:p>
          <a:p>
            <a:r>
              <a:rPr lang="en-US" altLang="zh-CN" sz="1400">
                <a:solidFill>
                  <a:schemeClr val="tx1"/>
                </a:solidFill>
                <a:uFillTx/>
              </a:rPr>
              <a:t>DISTDIR变量定义了Portage将会把下载的源码存放到哪个路径。默认值是/usr/portage/distfiles</a:t>
            </a:r>
            <a:r>
              <a:rPr lang="x-none" altLang="en-US" sz="1400">
                <a:solidFill>
                  <a:schemeClr val="tx1"/>
                </a:solidFill>
                <a:uFillTx/>
              </a:rPr>
              <a:t>.</a:t>
            </a:r>
            <a:endParaRPr lang="x-none" altLang="en-US" sz="1400">
              <a:solidFill>
                <a:schemeClr val="tx1"/>
              </a:solidFill>
              <a:uFillTx/>
            </a:endParaRPr>
          </a:p>
          <a:p>
            <a:r>
              <a:rPr lang="x-none" altLang="en-US" sz="1400">
                <a:solidFill>
                  <a:schemeClr val="tx1"/>
                </a:solidFill>
                <a:uFillTx/>
              </a:rPr>
              <a:t>Portage files Reference: https://wiki.gentoo.org/wiki/Handbook:AMD64/Portage/Files</a:t>
            </a:r>
            <a:endParaRPr lang="x-none" altLang="en-US" sz="1400">
              <a:solidFill>
                <a:schemeClr val="tx1"/>
              </a:solidFill>
              <a:uFillTx/>
            </a:endParaRPr>
          </a:p>
          <a:p>
            <a:r>
              <a:rPr lang="x-none" altLang="en-US" sz="1400">
                <a:solidFill>
                  <a:schemeClr val="tx1"/>
                </a:solidFill>
                <a:uFillTx/>
              </a:rPr>
              <a:t>http://jasonblog.github.io/note/design_pattern/index.html</a:t>
            </a:r>
            <a:endParaRPr lang="x-none" altLang="en-US" sz="1400">
              <a:solidFill>
                <a:schemeClr val="tx1"/>
              </a:solidFill>
              <a:uFillTx/>
            </a:endParaRPr>
          </a:p>
          <a:p>
            <a:endParaRPr lang="x-none" altLang="en-US" sz="1400">
              <a:solidFill>
                <a:schemeClr val="tx1"/>
              </a:solidFill>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diff --git </a:t>
            </a:r>
            <a:endParaRPr lang="en-US"/>
          </a:p>
          <a:p>
            <a:r>
              <a:rPr lang="en-US"/>
              <a:t>a/src/mainboard/intel/leafhill/brd_gpio.h </a:t>
            </a:r>
            <a:endParaRPr lang="en-US"/>
          </a:p>
          <a:p>
            <a:r>
              <a:rPr lang="en-US"/>
              <a:t>b/src/mainboard/intel/leafhill/brd_gpio.h</a:t>
            </a:r>
            <a:endParaRPr lang="en-US"/>
          </a:p>
          <a:p>
            <a:r>
              <a:rPr lang="en-US"/>
              <a:t>index 18d130b..ca99f11 100644</a:t>
            </a:r>
            <a:endParaRPr lang="en-US"/>
          </a:p>
          <a:p>
            <a:r>
              <a:rPr lang="en-US"/>
              <a:t>--- </a:t>
            </a:r>
            <a:endParaRPr lang="en-US"/>
          </a:p>
          <a:p>
            <a:r>
              <a:rPr lang="en-US"/>
              <a:t>a/src/mainboard/intel/leafhill/brd_gpio.h</a:t>
            </a:r>
            <a:endParaRPr lang="en-US"/>
          </a:p>
          <a:p>
            <a:r>
              <a:rPr lang="en-US"/>
              <a:t>+++ </a:t>
            </a:r>
            <a:endParaRPr lang="en-US"/>
          </a:p>
          <a:p>
            <a:r>
              <a:rPr lang="en-US"/>
              <a:t>b/src/mainboard/intel/leafhill/brd_gpio.h</a:t>
            </a:r>
            <a:endParaRPr lang="en-US"/>
          </a:p>
          <a:p>
            <a:r>
              <a:rPr lang="en-US"/>
              <a:t>@@ </a:t>
            </a:r>
            <a:endParaRPr lang="en-US"/>
          </a:p>
          <a:p>
            <a:r>
              <a:rPr lang="en-US"/>
              <a:t>-46,4</a:t>
            </a:r>
            <a:endParaRPr lang="en-US"/>
          </a:p>
          <a:p>
            <a:r>
              <a:rPr lang="en-US"/>
              <a:t> +46,9 </a:t>
            </a:r>
            <a:endParaRPr lang="en-US"/>
          </a:p>
          <a:p>
            <a:r>
              <a:rPr lang="en-US"/>
              <a:t>@@   static </a:t>
            </a:r>
            <a:endParaRPr lang="en-US"/>
          </a:p>
          <a:p>
            <a:r>
              <a:rPr lang="en-US"/>
              <a:t>const </a:t>
            </a:r>
            <a:endParaRPr lang="en-US"/>
          </a:p>
          <a:p>
            <a:r>
              <a:rPr lang="en-US"/>
              <a:t>struct </a:t>
            </a:r>
            <a:endParaRPr lang="en-US"/>
          </a:p>
          <a:p>
            <a:r>
              <a:rPr lang="en-US"/>
              <a:t>pad_config </a:t>
            </a:r>
            <a:endParaRPr lang="en-US"/>
          </a:p>
          <a:p>
            <a:r>
              <a:rPr lang="en-US"/>
              <a:t>gpio_table[] </a:t>
            </a:r>
            <a:endParaRPr lang="en-US"/>
          </a:p>
          <a:p>
            <a:r>
              <a:rPr lang="en-US"/>
              <a:t>= {</a:t>
            </a:r>
            <a:endParaRPr lang="en-US"/>
          </a:p>
          <a:p>
            <a:r>
              <a:rPr lang="en-US"/>
              <a:t>PAD_CFG_NF(SMB_CLK, </a:t>
            </a:r>
            <a:endParaRPr lang="en-US"/>
          </a:p>
          <a:p>
            <a:r>
              <a:rPr lang="en-US"/>
              <a:t>NATIVE, </a:t>
            </a:r>
            <a:endParaRPr lang="en-US"/>
          </a:p>
          <a:p>
            <a:r>
              <a:rPr lang="en-US"/>
              <a:t>DEEP, </a:t>
            </a:r>
            <a:endParaRPr lang="en-US"/>
          </a:p>
          <a:p>
            <a:r>
              <a:rPr lang="en-US"/>
              <a:t>NF1),</a:t>
            </a:r>
            <a:endParaRPr lang="en-US"/>
          </a:p>
          <a:p>
            <a:r>
              <a:rPr lang="en-US"/>
              <a:t>PAD_CFG_NF(SMB_DATA, </a:t>
            </a:r>
            <a:endParaRPr lang="en-US"/>
          </a:p>
          <a:p>
            <a:r>
              <a:rPr lang="en-US"/>
              <a:t>NATIVE, </a:t>
            </a:r>
            <a:endParaRPr lang="en-US"/>
          </a:p>
          <a:p>
            <a:r>
              <a:rPr lang="en-US"/>
              <a:t>DEEP, </a:t>
            </a:r>
            <a:endParaRPr lang="en-US"/>
          </a:p>
          <a:p>
            <a:r>
              <a:rPr lang="en-US"/>
              <a:t>NF1),</a:t>
            </a:r>
            <a:endParaRPr lang="en-US"/>
          </a:p>
          <a:p>
            <a:r>
              <a:rPr lang="en-US"/>
              <a:t>+</a:t>
            </a:r>
            <a:endParaRPr lang="en-US"/>
          </a:p>
          <a:p>
            <a:r>
              <a:rPr lang="en-US"/>
              <a:t>+#ifdef </a:t>
            </a:r>
            <a:endParaRPr lang="en-US"/>
          </a:p>
          <a:p>
            <a:r>
              <a:rPr lang="en-US"/>
              <a:t>CONFIG_BOARD_INTEL_LEAFHILL</a:t>
            </a:r>
            <a:endParaRPr lang="en-US"/>
          </a:p>
          <a:p>
            <a:r>
              <a:rPr lang="en-US"/>
              <a:t>+        /// </a:t>
            </a:r>
            <a:endParaRPr lang="en-US"/>
          </a:p>
          <a:p>
            <a:r>
              <a:rPr lang="en-US"/>
              <a:t>Added </a:t>
            </a:r>
            <a:endParaRPr lang="en-US"/>
          </a:p>
          <a:p>
            <a:r>
              <a:rPr lang="en-US"/>
              <a:t>feature </a:t>
            </a:r>
            <a:endParaRPr lang="en-US"/>
          </a:p>
          <a:p>
            <a:r>
              <a:rPr lang="en-US"/>
              <a:t>to   enable </a:t>
            </a:r>
            <a:endParaRPr lang="en-US"/>
          </a:p>
          <a:p>
            <a:r>
              <a:rPr lang="en-US"/>
              <a:t>USB power </a:t>
            </a:r>
            <a:endParaRPr lang="en-US"/>
          </a:p>
          <a:p>
            <a:r>
              <a:rPr lang="en-US"/>
              <a:t>for USB</a:t>
            </a:r>
            <a:endParaRPr lang="en-US"/>
          </a:p>
          <a:p>
            <a:r>
              <a:rPr lang="en-US"/>
              <a:t> devices,</a:t>
            </a:r>
            <a:endParaRPr lang="en-US"/>
          </a:p>
          <a:p>
            <a:r>
              <a:rPr lang="en-US"/>
              <a:t>specifically </a:t>
            </a:r>
            <a:endParaRPr lang="en-US"/>
          </a:p>
          <a:p>
            <a:r>
              <a:rPr lang="en-US"/>
              <a:t>keyboard </a:t>
            </a:r>
            <a:endParaRPr lang="en-US"/>
          </a:p>
          <a:p>
            <a:r>
              <a:rPr lang="en-US"/>
              <a:t>and </a:t>
            </a:r>
            <a:endParaRPr lang="en-US"/>
          </a:p>
          <a:p>
            <a:r>
              <a:rPr lang="en-US"/>
              <a:t>mouse.</a:t>
            </a:r>
            <a:endParaRPr lang="en-US"/>
          </a:p>
          <a:p>
            <a:r>
              <a:rPr lang="en-US"/>
              <a:t>+        PAD_CFG_GPO_IOSSTATE_IOSTERM(GPIO_23, 1, </a:t>
            </a:r>
            <a:endParaRPr lang="en-US"/>
          </a:p>
          <a:p>
            <a:r>
              <a:rPr lang="en-US"/>
              <a:t>DEEP, </a:t>
            </a:r>
            <a:endParaRPr lang="en-US"/>
          </a:p>
          <a:p>
            <a:r>
              <a:rPr lang="en-US"/>
              <a:t>DN_20K, TxLASTRxE,</a:t>
            </a:r>
            <a:endParaRPr lang="en-US"/>
          </a:p>
          <a:p>
            <a:r>
              <a:rPr lang="en-US"/>
              <a:t>SAME), </a:t>
            </a:r>
            <a:endParaRPr lang="en-US"/>
          </a:p>
          <a:p>
            <a:r>
              <a:rPr lang="en-US"/>
              <a:t>/// </a:t>
            </a:r>
            <a:endParaRPr lang="en-US"/>
          </a:p>
          <a:p>
            <a:r>
              <a:rPr lang="en-US"/>
              <a:t>Feature:</a:t>
            </a:r>
            <a:endParaRPr lang="en-US"/>
          </a:p>
          <a:p>
            <a:r>
              <a:rPr lang="en-US"/>
              <a:t> LB   USB </a:t>
            </a:r>
            <a:endParaRPr lang="en-US"/>
          </a:p>
          <a:p>
            <a:r>
              <a:rPr lang="en-US"/>
              <a:t>Power </a:t>
            </a:r>
            <a:endParaRPr lang="en-US"/>
          </a:p>
          <a:p>
            <a:r>
              <a:rPr lang="en-US"/>
              <a:t>in   LFH</a:t>
            </a:r>
            <a:endParaRPr lang="en-US"/>
          </a:p>
          <a:p>
            <a:r>
              <a:rPr lang="en-US"/>
              <a:t>+#endif</a:t>
            </a:r>
            <a:endParaRPr lang="en-US"/>
          </a:p>
          <a:p>
            <a:r>
              <a:rPr lang="en-US"/>
              <a:t>};</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Skylake FSP to coreboot integration overview</a:t>
            </a:r>
            <a:r>
              <a:rPr lang="en-US" altLang="zh-CN"/>
              <a:t>: https://www.youtube.com/watch?v=SpL8LbquSVs&amp;t=4s</a:t>
            </a:r>
            <a:endParaRPr lang="en-US" altLang="zh-CN"/>
          </a:p>
          <a:p>
            <a:r>
              <a:rPr lang="en-US" altLang="zh-CN"/>
              <a:t>Port Coreboot to a new board: https://www.youtube.com/watch?v=8wPskpLHFIo&amp;t=17s</a:t>
            </a:r>
            <a:endParaRPr lang="en-US" altLang="zh-CN"/>
          </a:p>
          <a:p>
            <a:r>
              <a:rPr lang="en-US" altLang="zh-CN"/>
              <a:t>Port Coreboot to x86 platform: https://www.youtube.com/watch?v=HKJNJh6JW_Y&amp;t=31s</a:t>
            </a:r>
            <a:endParaRPr lang="en-US" altLang="zh-CN"/>
          </a:p>
          <a:p>
            <a:r>
              <a:rPr lang="en-US" altLang="zh-CN"/>
              <a:t>Depthcharge: The Chromium OS Bootloader: https://www.youtube.com/watch?v=6ZKeDGI75vw&amp;t=369s</a:t>
            </a:r>
            <a:endParaRPr lang="en-US" altLang="zh-CN"/>
          </a:p>
          <a:p>
            <a:r>
              <a:rPr lang="en-US" altLang="zh-CN"/>
              <a:t>Chrome OS Embedded Controller: https://www.youtube.com/watch?v=Ie7LRGgCXC8</a:t>
            </a:r>
            <a:endParaRPr lang="en-US" altLang="zh-CN"/>
          </a:p>
          <a:p>
            <a:r>
              <a:rPr lang="en-US" altLang="zh-CN"/>
              <a:t>Summit:</a:t>
            </a:r>
            <a:endParaRPr lang="en-US" altLang="zh-CN"/>
          </a:p>
          <a:p>
            <a:r>
              <a:rPr lang="en-US" altLang="zh-CN"/>
              <a:t>https://www.chromium.org/chromium-os/2014-firmware-summit</a:t>
            </a:r>
            <a:endParaRPr lang="en-US" altLang="zh-CN"/>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https://www.chromium.org/chromium-os/how-tos-and-troubleshooting/portage-build-faq</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Debug Messages during Boot Process: https://www.kernel.org/doc/html/v4.15/admin-guide/dynamic-debug-howto.html#debug-messages-during-boot-process</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https://lwn.net/Articles/365835/</a:t>
            </a:r>
            <a:endParaRPr lang="x-none" altLang="en-US"/>
          </a:p>
          <a:p>
            <a:r>
              <a:rPr lang="x-none" altLang="en-US"/>
              <a:t>https://lwn.net/Articles/366796/</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https://wiki.ith.intel.com/display/CTSNMPDBG/Debugging+Technologies+in+Linux#DebuggingTechnologiesinLinux-_Toc336521078</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Reference</a:t>
            </a:r>
            <a:r>
              <a:rPr lang="x-none" altLang="en-US"/>
              <a:t>:</a:t>
            </a:r>
            <a:endParaRPr lang="x-none" altLang="en-US"/>
          </a:p>
          <a:p>
            <a:r>
              <a:rPr lang="x-none" altLang="en-US"/>
              <a:t>http://www.linuxforu.com/2011/01/understanding-a-kernel-oops/</a:t>
            </a:r>
            <a:endParaRPr lang="x-none" altLang="en-US"/>
          </a:p>
          <a:p>
            <a:r>
              <a:rPr lang="x-none" altLang="en-US"/>
              <a:t>http://article.gmane.org/gmane.linux.kernel/624292</a:t>
            </a:r>
            <a:endParaRPr lang="x-none" altLang="en-US"/>
          </a:p>
          <a:p>
            <a:r>
              <a:rPr lang="x-none" altLang="en-US"/>
              <a:t>http://lkml.indiana.edu/hypermail/linux/kernel/0303.1/0009.html</a:t>
            </a:r>
            <a:endParaRPr lang="x-none" altLang="en-US"/>
          </a:p>
          <a:p>
            <a:r>
              <a:rPr lang="en-US"/>
              <a:t>http://kernel.org/pub/linux/kernel/people/jwessel/kdb</a:t>
            </a:r>
            <a:endParaRPr lang="en-US"/>
          </a:p>
          <a:p>
            <a:r>
              <a:rPr lang="en-US"/>
              <a:t>http://www.linuxfordevices.com/c/a/Linux-For-Devices-Articles/Inside-the-kernel-debugger-KDB/kernel-device-drivers-rmll2010.pdf</a:t>
            </a:r>
            <a:endParaRPr lang="en-US"/>
          </a:p>
          <a:p>
            <a:r>
              <a:rPr lang="en-US"/>
              <a:t>kgdb_kdb_modesetting.ppt</a:t>
            </a:r>
            <a:endParaRPr lang="en-US"/>
          </a:p>
          <a:p>
            <a:r>
              <a:rPr lang="en-US"/>
              <a:t>http://www.redbooks.ibm.com/redbooks/pdfs/sg244641.pdf</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 https://virtguru.wordpress.com/2010/09/22/12minutes-chromium-os-internals-installed-packages-and-their-sizes-on-defaut-devel-image/</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Reference:</a:t>
            </a:r>
            <a:endParaRPr lang="en-US" altLang="zh-CN" dirty="0"/>
          </a:p>
          <a:p>
            <a:r>
              <a:rPr lang="en-US">
                <a:hlinkClick r:id="rId3"/>
              </a:rPr>
              <a:t>https://blog.simos.info/a-closer-look-at-chrome-os-using-lxd-to-run-linux-gui-apps-project-crostini/#The%20Chrome%20OS%20deb%20package%20repository</a:t>
            </a:r>
            <a:endParaRPr lang="en-US" altLang="zh-CN"/>
          </a:p>
          <a:p>
            <a:r>
              <a:rPr lang="en-US" altLang="zh-CN" dirty="0"/>
              <a:t>https://techsparx.com/chromebooks/crostini/crostini-getting-started.html</a:t>
            </a:r>
            <a:endParaRPr lang="en-US" altLang="zh-CN" dirty="0"/>
          </a:p>
          <a:p>
            <a:r>
              <a:rPr lang="en-US" altLang="zh-CN" dirty="0"/>
              <a:t>https://www.reddit.com/r/Crostini/</a:t>
            </a:r>
            <a:endParaRPr lang="en-US" altLang="zh-CN" dirty="0"/>
          </a:p>
          <a:p>
            <a:endParaRPr lang="en-US"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https://blog.simos.info/a-closer-look-at-chrome-os-using-lxd-to-run-linux-gui-apps-project-crostini/#The%20Chrome%20OS%20deb%20package%20repository</a:t>
            </a:r>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https://wiki.ith.intel.com/display/ChromeOS/Crostini</a:t>
            </a:r>
            <a:endParaRPr lang="x-none" altLang="en-US"/>
          </a:p>
          <a:p>
            <a:r>
              <a:rPr lang="x-none" altLang="en-US"/>
              <a:t>https://www.cyberciti.biz/faq/installing-kvm-on-ubuntu-16-04-lts-server/</a:t>
            </a:r>
            <a:endParaRPr lang="x-none" altLang="en-US"/>
          </a:p>
          <a:p>
            <a:r>
              <a:rPr lang="x-none" altLang="en-US"/>
              <a:t>https://www.hiroom2.com/2016/07/11/ubuntu-16-04-install-kvm-and-run-virtual-machine/</a:t>
            </a:r>
            <a:endParaRPr lang="x-none" altLang="en-US"/>
          </a:p>
          <a:p>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t>Reference:</a:t>
            </a:r>
            <a:endParaRPr lang="en-US" altLang="zh-CN" sz="1800"/>
          </a:p>
          <a:p>
            <a:r>
              <a:rPr lang="en-US" altLang="zh-CN" sz="1800"/>
              <a:t>https://mp.weixin.qq.com/s?__biz=MzI4MzAwNTQ3NQ==&amp;mid=209866190&amp;idx=1&amp;sn=0ee75509eb2fab454009125e0a8c6437&amp;scene=0#rd</a:t>
            </a:r>
            <a:endParaRPr lang="en-US" altLang="zh-CN" sz="18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Chromium OS GUI: </a:t>
            </a:r>
            <a:endParaRPr lang="en-US" altLang="zh-CN"/>
          </a:p>
          <a:p>
            <a:r>
              <a:rPr lang="en-US" altLang="zh-CN"/>
              <a:t>https://gitai.me/2017/03/18/gui-of-chromeos/</a:t>
            </a:r>
            <a:endParaRPr lang="en-US" altLang="zh-CN"/>
          </a:p>
          <a:p>
            <a:r>
              <a:rPr lang="en-US" altLang="zh-CN"/>
              <a:t>https://www.x.org/wiki/Events/XDC2016/Program/Arcpp_Graphics.pdf</a:t>
            </a:r>
            <a:endParaRPr lang="en-US" altLang="zh-CN"/>
          </a:p>
          <a:p>
            <a:r>
              <a:rPr lang="en-US" altLang="zh-CN"/>
              <a:t>Ozone Reference: </a:t>
            </a:r>
            <a:endParaRPr lang="en-US" altLang="zh-CN"/>
          </a:p>
          <a:p>
            <a:r>
              <a:rPr lang="en-US" altLang="zh-CN"/>
              <a:t>https://software.intel.com/en-us/blogs/2014/10/23/chromium-ozone-gbm-explained</a:t>
            </a:r>
            <a:endParaRPr lang="en-US" altLang="zh-CN"/>
          </a:p>
          <a:p>
            <a:r>
              <a:rPr lang="en-US" altLang="zh-CN"/>
              <a:t>https://chromium.googlesource.com/chromium/src/+/lkgr/docs/ozone_overview.md</a:t>
            </a:r>
            <a:endParaRPr lang="en-US" altLang="zh-CN"/>
          </a:p>
          <a:p>
            <a:r>
              <a:rPr lang="zh-CN" altLang="en-US"/>
              <a:t>初识Wayland（X、Mir）</a:t>
            </a:r>
            <a:r>
              <a:rPr lang="en-US" altLang="zh-CN"/>
              <a:t>:  </a:t>
            </a:r>
            <a:r>
              <a:rPr lang="zh-CN" altLang="en-US"/>
              <a:t>http://os.51cto.com/art/201011/233447_all.htm</a:t>
            </a:r>
            <a:endParaRPr lang="zh-CN" altLang="en-US"/>
          </a:p>
          <a:p>
            <a:r>
              <a:rPr lang="en-US" altLang="zh-CN"/>
              <a:t>Direct Render Manager: https://wikivisually.com/wiki/Direct_Rendering_Manager</a:t>
            </a:r>
            <a:endParaRPr lang="en-US" altLang="zh-CN"/>
          </a:p>
          <a:p>
            <a:r>
              <a:rPr lang="en-US" altLang="zh-CN"/>
              <a:t>Reference on Computer Gfx: http://www.opengpu.org/forum.php?mod=viewthread&amp;tid=326</a:t>
            </a:r>
            <a:endParaRPr lang="en-US" altLang="zh-CN"/>
          </a:p>
          <a:p>
            <a:r>
              <a:rPr lang="en-US" altLang="zh-CN"/>
              <a:t>要做一個投影，首先是攝影機(camera,或eye point)的位置，攝影機朝向的方向，攝影機的視角(包含上下與左右的開展角度)，攝影機的「上向量」(upvector)，近平面(near)，遠平面(far)。使用頂點(Vertex)組成網眼(Mesh)架構，來記錄三維的資料。一個Vertex可以帶有許多資料，稱作屬性(Attribute)，比如說該點在空間座標系中的座標(Coordinate)、法向量(Normal)、該點的顏色(Color)、紋理座標(Texture coord.)Vertex同時也可以作為貝茲曲面(Bezier surface)或NURBS曲面的control point。由頂點(Vertex)組成的結構稱為Mesh，這些線條說明了Vertex如何連結成為Mesh，我們稱作Primitive，注意Primitive並不是線條而是一個抽像的連結概念。最簡單的Primitive有三種，點、線、三角形。而這就是全部了，因為所有的多邊形都可以拆成三角形，關於這方面我會在之後討論硬體時再詳細的說明。於是Vertex與Primitive組成了一個3D scene，3DComputer Graphics領域中的兩個主題：Modeling與Rendering，分別是決定了從虛擬的場景概念到Vertex與Mesh，以及從Vertex與Mesh到螢幕上的pixel color這兩個階段。</a:t>
            </a:r>
            <a:endParaRPr lang="en-US" altLang="zh-CN"/>
          </a:p>
          <a:p>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https://blog.csdn.net/jinzhuojun/article/details/47290707</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fbdev：直接输出至linux的framebuffer设备。接口通用。</a:t>
            </a:r>
            <a:endParaRPr lang="zh-CN" altLang="en-US"/>
          </a:p>
          <a:p>
            <a:r>
              <a:rPr lang="zh-CN" altLang="en-US"/>
              <a:t>• headless：和noop-renderer配合使用，可以在没有窗口系统的机子（比如server上）测试逻辑。</a:t>
            </a:r>
            <a:endParaRPr lang="zh-CN" altLang="en-US"/>
          </a:p>
          <a:p>
            <a:r>
              <a:rPr lang="zh-CN" altLang="en-US"/>
              <a:t>• RPI：用于Raspberry Pi平台。</a:t>
            </a:r>
            <a:endParaRPr lang="zh-CN" altLang="en-US"/>
          </a:p>
          <a:p>
            <a:r>
              <a:rPr lang="zh-CN" altLang="en-US"/>
              <a:t>• RDP：合成后通过RDP传输到RDP peer显示，用于远程桌面。</a:t>
            </a:r>
            <a:endParaRPr lang="zh-CN" altLang="en-US"/>
          </a:p>
          <a:p>
            <a:r>
              <a:rPr lang="zh-CN" altLang="en-US"/>
              <a:t>• DRM：Direct redering manager，桌面上一般用这个。</a:t>
            </a:r>
            <a:endParaRPr lang="zh-CN" altLang="en-US"/>
          </a:p>
          <a:p>
            <a:r>
              <a:rPr lang="zh-CN" altLang="en-US"/>
              <a:t>• x11：Wayland compositor作为X server的client。它可以让Wayland client运行在X11上。</a:t>
            </a:r>
            <a:endParaRPr lang="zh-CN" altLang="en-US"/>
          </a:p>
          <a:p>
            <a:r>
              <a:rPr lang="zh-CN" altLang="en-US"/>
              <a:t>• wayland：Wayland composiotr作为server同时，也作为另一个Wayland compositor的client。用于nested compositor。</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libEGL, libGLES：本地窗口系统与图形driver的glue layer，mesa提供了开源版本的实现。</a:t>
            </a:r>
            <a:endParaRPr lang="zh-CN" altLang="en-US"/>
          </a:p>
          <a:p>
            <a:r>
              <a:rPr lang="zh-CN" altLang="en-US"/>
              <a:t>• libdrm：封装KMS，GEM等图形相关接口。平台相关。</a:t>
            </a:r>
            <a:endParaRPr lang="zh-CN" altLang="en-US"/>
          </a:p>
          <a:p>
            <a:r>
              <a:rPr lang="zh-CN" altLang="en-US"/>
              <a:t>• libffi：用于在运行时根据调用接口描述生成函数跳板并调用。</a:t>
            </a:r>
            <a:endParaRPr lang="zh-CN" altLang="en-US"/>
          </a:p>
          <a:p>
            <a:r>
              <a:rPr lang="zh-CN" altLang="en-US"/>
              <a:t>• pixman：用于像素操作的库，包括region, box等计算。用了许多平台相关的优化。</a:t>
            </a:r>
            <a:endParaRPr lang="zh-CN" altLang="en-US"/>
          </a:p>
          <a:p>
            <a:r>
              <a:rPr lang="zh-CN" altLang="en-US"/>
              <a:t>• cairo：软件渲染库，类似于skia。也有OpenGL后端。</a:t>
            </a:r>
            <a:endParaRPr lang="zh-CN" altLang="en-US"/>
          </a:p>
          <a:p>
            <a:r>
              <a:rPr lang="zh-CN" altLang="en-US"/>
              <a:t>• libinput：输入处理，依赖于mtdev, libudev, libevdev等库。</a:t>
            </a:r>
            <a:endParaRPr lang="zh-CN" altLang="en-US"/>
          </a:p>
          <a:p>
            <a:r>
              <a:rPr lang="zh-CN" altLang="en-US"/>
              <a:t>• libxkbcommon：主要用于键盘处理。</a:t>
            </a:r>
            <a:endParaRPr lang="zh-CN" altLang="en-US"/>
          </a:p>
          <a:p>
            <a:r>
              <a:rPr lang="zh-CN" altLang="en-US"/>
              <a:t>• libjpeg, libpng, libwebp：用于加载各种图片文件，像壁纸，面板和鼠标等都需要。</a:t>
            </a:r>
            <a:endParaRPr lang="zh-CN" altLang="en-US"/>
          </a:p>
          <a:p>
            <a:r>
              <a:rPr lang="en-US" altLang="zh-CN"/>
              <a:t>--------------------------------------------------------------------------------------</a:t>
            </a:r>
            <a:endParaRPr lang="en-US" altLang="zh-CN"/>
          </a:p>
          <a:p>
            <a:r>
              <a:rPr lang="en-US" altLang="zh-CN"/>
              <a:t>Viz, Mus, aura, blink, ash</a:t>
            </a:r>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 </a:t>
            </a:r>
            <a:endParaRPr lang="en-US" altLang="zh-CN"/>
          </a:p>
          <a:p>
            <a:r>
              <a:rPr lang="en-US" altLang="zh-CN"/>
              <a:t>http://www.softpanorama.org/Xwindows/exporting_display.shtml</a:t>
            </a:r>
            <a:endParaRPr lang="en-US" altLang="zh-CN"/>
          </a:p>
          <a:p>
            <a:r>
              <a:rPr lang="en-US" altLang="zh-CN"/>
              <a:t>https://jerry2yang.wordpress.com/2011/10/05/linux-display0-0/</a:t>
            </a:r>
            <a:endParaRPr lang="en-US" altLang="zh-CN"/>
          </a:p>
          <a:p>
            <a:r>
              <a:t>https://askubuntu.com/questions/432255/what-is-the-display-environment-variable</a:t>
            </a:r>
          </a:p>
          <a:p>
            <a:r>
              <a:t>https://www.smarthomebeginner.com/setup-vnc-server-on-ubuntu-linux/</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D-BUS Reference: https://dbus.freedesktop.org/doc/dbus-tutorial.html#members</a:t>
            </a:r>
            <a:endParaRPr lang="x-none" altLang="en-US"/>
          </a:p>
          <a:p>
            <a:r>
              <a:rPr lang="x-none" altLang="en-US"/>
              <a:t>Chromium OS D-BUS: https://chromium.googlesource.com/chromiumos/docs/+/master/dbus_best_practices.md</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初探 ebuild: https://segmentfault.com/a/1190000003819421</a:t>
            </a:r>
            <a:endParaRPr lang="x-none" altLang="en-US"/>
          </a:p>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https://zhuanlan.zhihu.com/p/26172972</a:t>
            </a:r>
            <a:endParaRPr lang="x-none" altLang="en-US"/>
          </a:p>
          <a:p>
            <a:r>
              <a:t>https://sudonull.com/posts/1068-Interrupts-from-external-devices-in-the-x86-system-Part-3-Setting-up-interrupt-routing-in-the-chipse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For ASL syntax, ACPI SPEC 4.0</a:t>
            </a:r>
            <a:endParaRPr lang="x-none" altLang="en-US"/>
          </a:p>
          <a:p>
            <a:r>
              <a:rPr lang="x-none" altLang="en-US"/>
              <a:t>https://lp007819.wordpress.com/2015/01/11/%E8%BD%AC%E8%BD%BD%E4%BF%AE%E5%A4%8D%E5%B8%B8%E8%A7%81acpi%E9%97%AE%E9%A2%98%EF%BC%88dsdt%E7%AD%89%EF%BC%89/</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Some related devices nodes associated:</a:t>
            </a:r>
            <a:endParaRPr lang="x-none" altLang="en-US"/>
          </a:p>
          <a:p>
            <a:r>
              <a:rPr lang="x-none" altLang="en-US"/>
              <a:t>/proc/acpi/wakeup</a:t>
            </a:r>
            <a:endParaRPr lang="x-none" altLang="en-US"/>
          </a:p>
          <a:p>
            <a:r>
              <a:rPr lang="x-none" altLang="en-US"/>
              <a:t>/sys/bus/usb/devices/&lt;dev #&gt;/power/wakeup</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Collecting and analyzing Linux kernel crashes - Kdump: https://www.dedoimedo.com/computers/kdump.html</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There are multiple potential overlays locations, depend on if overlay contents are public, private, and/or a variant of a base board.</a:t>
            </a:r>
            <a:endParaRPr lang="en-US" altLang="zh-CN" dirty="0"/>
          </a:p>
          <a:p>
            <a:r>
              <a:rPr lang="en-US" altLang="zh-CN" dirty="0"/>
              <a:t>The locations in order of inclusion are:</a:t>
            </a:r>
            <a:endParaRPr lang="en-US" altLang="zh-CN" dirty="0"/>
          </a:p>
          <a:p>
            <a:r>
              <a:rPr lang="en-US" altLang="zh-CN" dirty="0"/>
              <a:t>* </a:t>
            </a:r>
            <a:r>
              <a:rPr lang="en-US" altLang="zh-CN" dirty="0" err="1"/>
              <a:t>src</a:t>
            </a:r>
            <a:r>
              <a:rPr lang="en-US" altLang="zh-CN" dirty="0"/>
              <a:t>/overlays/overlay-&lt;board&gt;</a:t>
            </a:r>
            <a:endParaRPr lang="en-US" altLang="zh-CN" dirty="0"/>
          </a:p>
          <a:p>
            <a:r>
              <a:rPr lang="en-US" altLang="zh-CN" dirty="0"/>
              <a:t>* </a:t>
            </a:r>
            <a:r>
              <a:rPr lang="en-US" altLang="zh-CN" dirty="0" err="1"/>
              <a:t>src</a:t>
            </a:r>
            <a:r>
              <a:rPr lang="en-US" altLang="zh-CN" dirty="0"/>
              <a:t>/overlays/overlay-variant-&lt;board&gt;-variant</a:t>
            </a:r>
            <a:endParaRPr lang="en-US" altLang="zh-CN" dirty="0"/>
          </a:p>
          <a:p>
            <a:r>
              <a:rPr lang="en-US" altLang="zh-CN" dirty="0"/>
              <a:t>* </a:t>
            </a:r>
            <a:r>
              <a:rPr lang="en-US" altLang="zh-CN" dirty="0" err="1"/>
              <a:t>src</a:t>
            </a:r>
            <a:r>
              <a:rPr lang="en-US" altLang="zh-CN" dirty="0"/>
              <a:t>/private-overlays/overlay-&lt;board&gt;-private</a:t>
            </a:r>
            <a:endParaRPr lang="en-US" altLang="zh-CN" dirty="0"/>
          </a:p>
          <a:p>
            <a:r>
              <a:rPr lang="en-US" altLang="zh-CN" dirty="0"/>
              <a:t>* </a:t>
            </a:r>
            <a:r>
              <a:rPr lang="en-US" altLang="zh-CN" dirty="0" err="1"/>
              <a:t>src</a:t>
            </a:r>
            <a:r>
              <a:rPr lang="en-US" altLang="zh-CN" dirty="0"/>
              <a:t>/private-overlays/overlay-variant-&lt;board&gt;-&lt;variant&gt;-private</a:t>
            </a:r>
            <a:endParaRPr lang="en-US" altLang="zh-CN" dirty="0"/>
          </a:p>
          <a:p>
            <a:r>
              <a:rPr lang="x-none" altLang="en-US" dirty="0"/>
              <a:t>NOTE: All board overlays (including variants) should contain a make.conf.  If this file exists it will be sourced in the order that the overlays and variants are listed above.</a:t>
            </a:r>
            <a:endParaRPr lang="x-none" altLang="en-US" dirty="0"/>
          </a:p>
          <a:p>
            <a:r>
              <a:rPr lang="en-US" altLang="zh-CN" dirty="0"/>
              <a:t>$</a:t>
            </a:r>
            <a:r>
              <a:rPr lang="en-US" altLang="zh-CN" dirty="0" err="1"/>
              <a:t>willis</a:t>
            </a:r>
            <a:r>
              <a:rPr lang="en-US" altLang="zh-CN" dirty="0"/>
              <a:t> : tells you what is up in the chroot </a:t>
            </a:r>
            <a:r>
              <a:rPr lang="en-US" altLang="zh-CN" dirty="0" err="1"/>
              <a:t>env</a:t>
            </a:r>
            <a:r>
              <a:rPr lang="en-US" altLang="zh-CN" dirty="0"/>
              <a:t>.</a:t>
            </a:r>
            <a:endParaRPr lang="en-US"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Checking procedures for enabling Bluetooth in Ubuntu env:</a:t>
            </a:r>
            <a:endParaRPr lang="x-none" altLang="en-US"/>
          </a:p>
          <a:p>
            <a:r>
              <a:rPr lang="x-none" altLang="en-US"/>
              <a:t>1. /etc/init.d/bluetooth --&gt; ps aux | grep blueoothd --&gt; /etc/bluetooth/uart</a:t>
            </a:r>
            <a:endParaRPr lang="x-none" altLang="en-US"/>
          </a:p>
          <a:p>
            <a:r>
              <a:rPr lang="x-none" altLang="en-US"/>
              <a:t>All of above should be presented.</a:t>
            </a:r>
            <a:endParaRPr lang="x-none" altLang="en-US"/>
          </a:p>
          <a:p>
            <a:r>
              <a:rPr lang="x-none" altLang="en-US"/>
              <a:t>Reference:</a:t>
            </a:r>
            <a:endParaRPr lang="x-none" altLang="en-US"/>
          </a:p>
          <a:p>
            <a:r>
              <a:rPr lang="x-none" altLang="en-US"/>
              <a:t>https://forum.khadas.com/t/add-bluetooth-support-for-ubuntu/593</a:t>
            </a:r>
            <a:endParaRPr lang="x-none" altLang="en-US"/>
          </a:p>
          <a:p>
            <a:r>
              <a:rPr lang="x-none" altLang="en-US"/>
              <a:t>https://hk.saowen.com/a/427f6dbad9d9dc40d9874ee86a404b2b6eda891c5257d3b09feb74f065d8e2e7</a:t>
            </a:r>
            <a:endParaRPr lang="x-none" altLang="en-US"/>
          </a:p>
          <a:p>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Patch to enable Intel Baytrail HSUART:</a:t>
            </a:r>
            <a:endParaRPr lang="en-US"/>
          </a:p>
          <a:p>
            <a:r>
              <a:rPr lang="x-none" altLang="en-US">
                <a:sym typeface="+mn-ea"/>
              </a:rPr>
              <a:t>https://lists.yoctoproject.org/pipermail/linux-yocto/2013-December/001673.html</a:t>
            </a:r>
            <a:endParaRPr lang="x-none" altLang="en-US">
              <a:sym typeface="+mn-ea"/>
            </a:endParaRPr>
          </a:p>
          <a:p>
            <a:r>
              <a:rPr lang="en-US"/>
              <a:t>https://wiki.ubuntu.com/DebuggingBluetooth</a:t>
            </a:r>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https://chromium.googlesource.com/chromium/src/+/85639cd097b59c206ad3e910d8c5978bda77fe91/docs/README.md</a:t>
            </a:r>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Python Generic Usage:</a:t>
            </a:r>
            <a:endParaRPr lang="x-none" altLang="en-US"/>
          </a:p>
          <a:p>
            <a:endParaRPr lang="x-none" altLang="en-US"/>
          </a:p>
          <a:p>
            <a:r>
              <a:rPr lang="x-none" altLang="en-US" b="1"/>
              <a:t>print(help('modules'))</a:t>
            </a:r>
            <a:r>
              <a:rPr lang="x-none" altLang="en-US"/>
              <a:t>: List all registed modules;</a:t>
            </a:r>
            <a:endParaRPr lang="x-none" altLang="en-US"/>
          </a:p>
          <a:p>
            <a:r>
              <a:rPr lang="x-none" altLang="en-US"/>
              <a:t>help('moduleName'): Print out detail exposed classes and methods defined in the specified 'moduleName', ex. help('numpy')</a:t>
            </a:r>
            <a:endParaRPr lang="x-none" altLang="en-US"/>
          </a:p>
          <a:p>
            <a:r>
              <a:rPr lang="x-none" altLang="en-US"/>
              <a:t>help('moduleName.funcName | className'): Print out detail help message of specified defined class or defined func inside module moduleName. ex. help('numpy.isDigital'), help('numpy.DataSource.open')</a:t>
            </a:r>
            <a:endParaRPr lang="x-none" altLang="en-US"/>
          </a:p>
          <a:p>
            <a:endParaRPr lang="x-none" altLang="en-US"/>
          </a:p>
          <a:p>
            <a:r>
              <a:rPr lang="en-US" altLang="x-none"/>
              <a:t>Reference:</a:t>
            </a:r>
            <a:endParaRPr lang="en-US" altLang="x-none"/>
          </a:p>
          <a:p>
            <a:r>
              <a:rPr lang="x-none" altLang="en-US"/>
              <a:t>https://zhuanlan.zhihu.com/p/29184240</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Mus Window System</a:t>
            </a:r>
            <a:r>
              <a:rPr lang="en-US" altLang="zh-CN"/>
              <a:t>: </a:t>
            </a:r>
            <a:r>
              <a:rPr lang="zh-CN" altLang="en-US"/>
              <a:t>http://frederic-wang.fr/mus-window-system.html</a:t>
            </a:r>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Inter-process Communication (IPC)</a:t>
            </a:r>
            <a:r>
              <a:rPr lang="en-US" altLang="zh-CN"/>
              <a:t>: https://www.chromium.org/developers/design-documents/inter-process-communication</a:t>
            </a:r>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Process Models: https://www.chromium.org/developers/design-documents/process-models</a:t>
            </a:r>
            <a:endParaRPr lang="en-US" altLang="zh-CN"/>
          </a:p>
          <a:p>
            <a:r>
              <a:rPr lang="en-US" altLang="zh-CN"/>
              <a:t>Sandboxing Chrome OS system services: https://dev.chromium.org/chromium-os/developer-guide/chromium-os-sandboxing</a:t>
            </a:r>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https://01.org/blogs/joone/2018/using-chrome-os-graphics-stack-intel-based-linux-desktops</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endParaRPr lang="en-US" dirty="0"/>
          </a:p>
          <a:p>
            <a:r>
              <a:rPr lang="en-US" dirty="0">
                <a:hlinkClick r:id="rId3"/>
              </a:rPr>
              <a:t>https://wiki.ubuntu.com/X/Architecture</a:t>
            </a:r>
            <a:endParaRPr lang="en-US" dirty="0"/>
          </a:p>
          <a:p>
            <a:endParaRPr lang="en-US" dirty="0"/>
          </a:p>
          <a:p>
            <a:r>
              <a:rPr lang="en-US" dirty="0"/>
              <a:t>2D DDX driver: The 2D video "Device Dependent X" (DDX) driver is what most ordinary 2D client applications use. It handles selecting the video mode and resolution, provides 2d and video acceleration, and does the initial setup for DRI. Ex. </a:t>
            </a:r>
            <a:r>
              <a:rPr lang="en-US" dirty="0" err="1"/>
              <a:t>xserver</a:t>
            </a:r>
            <a:r>
              <a:rPr lang="en-US" dirty="0"/>
              <a:t>-</a:t>
            </a:r>
            <a:r>
              <a:rPr lang="en-US" dirty="0" err="1"/>
              <a:t>xorg</a:t>
            </a:r>
            <a:r>
              <a:rPr lang="en-US" dirty="0"/>
              <a:t>-video-</a:t>
            </a:r>
            <a:r>
              <a:rPr lang="en-US" dirty="0" err="1"/>
              <a:t>radeon</a:t>
            </a:r>
            <a:r>
              <a:rPr lang="en-US" dirty="0"/>
              <a:t>.</a:t>
            </a:r>
            <a:endParaRPr lang="en-US" dirty="0"/>
          </a:p>
          <a:p>
            <a:endParaRPr lang="en-US" dirty="0"/>
          </a:p>
          <a:p>
            <a:r>
              <a:rPr lang="en-US" dirty="0"/>
              <a:t>DRI driver: The "Direct Rendering Infrastructure" (DRI) driver is responsible for programming the 3D hardware. Usually DRI drivers use the Mesa state machine. In the DRI, the GLX client-side library loads a DRI driver, named radeon_dri.so.</a:t>
            </a:r>
            <a:endParaRPr lang="en-US" dirty="0"/>
          </a:p>
          <a:p>
            <a:endParaRPr lang="en-US" dirty="0"/>
          </a:p>
          <a:p>
            <a:r>
              <a:rPr lang="en-US" dirty="0"/>
              <a:t>Kernel DRM driver: The "Direct Rendering Manager" is the kernel-side component of the DRI that allows applications direct access to the graphics hardware. The DRM is responsible for security and handling resource contention. Ex. </a:t>
            </a:r>
            <a:r>
              <a:rPr lang="en-US" dirty="0" err="1"/>
              <a:t>radeon.ko</a:t>
            </a:r>
            <a:endParaRPr lang="en-US" dirty="0"/>
          </a:p>
          <a:p>
            <a:endParaRPr lang="en-US" dirty="0"/>
          </a:p>
          <a:p>
            <a:r>
              <a:rPr lang="en-US" sz="1200" b="0" i="0" kern="1200" dirty="0">
                <a:solidFill>
                  <a:schemeClr val="tx1"/>
                </a:solidFill>
                <a:effectLst/>
                <a:latin typeface="+mn-lt"/>
                <a:ea typeface="+mn-ea"/>
                <a:cs typeface="+mn-cs"/>
              </a:rPr>
              <a:t>Input devices communicate with the X server via the </a:t>
            </a:r>
            <a:r>
              <a:rPr lang="en-US" sz="1200" b="0" i="0" kern="1200" dirty="0" err="1">
                <a:solidFill>
                  <a:schemeClr val="tx1"/>
                </a:solidFill>
                <a:effectLst/>
                <a:latin typeface="+mn-lt"/>
                <a:ea typeface="+mn-ea"/>
                <a:cs typeface="+mn-cs"/>
              </a:rPr>
              <a:t>XInput</a:t>
            </a:r>
            <a:r>
              <a:rPr lang="en-US" sz="1200" b="0" i="0" kern="1200" dirty="0">
                <a:solidFill>
                  <a:schemeClr val="tx1"/>
                </a:solidFill>
                <a:effectLst/>
                <a:latin typeface="+mn-lt"/>
                <a:ea typeface="+mn-ea"/>
                <a:cs typeface="+mn-cs"/>
              </a:rPr>
              <a:t> protocol. The Linux kernel provides a generic Linux input driver called </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There is a corresponding X driver called </a:t>
            </a:r>
            <a:r>
              <a:rPr lang="en-US" sz="1200" b="0" i="0" kern="1200" dirty="0" err="1">
                <a:solidFill>
                  <a:schemeClr val="tx1"/>
                </a:solidFill>
                <a:effectLst/>
                <a:latin typeface="+mn-lt"/>
                <a:ea typeface="+mn-ea"/>
                <a:cs typeface="+mn-cs"/>
              </a:rPr>
              <a:t>xserver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xorg</a:t>
            </a:r>
            <a:r>
              <a:rPr lang="en-US" sz="1200" b="0" i="0" kern="1200" dirty="0">
                <a:solidFill>
                  <a:schemeClr val="tx1"/>
                </a:solidFill>
                <a:effectLst/>
                <a:latin typeface="+mn-lt"/>
                <a:ea typeface="+mn-ea"/>
                <a:cs typeface="+mn-cs"/>
              </a:rPr>
              <a:t>-input-</a:t>
            </a:r>
            <a:r>
              <a:rPr lang="en-US" sz="1200" b="0" i="0" kern="1200" dirty="0" err="1">
                <a:solidFill>
                  <a:schemeClr val="tx1"/>
                </a:solidFill>
                <a:effectLst/>
                <a:latin typeface="+mn-lt"/>
                <a:ea typeface="+mn-ea"/>
                <a:cs typeface="+mn-cs"/>
              </a:rPr>
              <a:t>evdev</a:t>
            </a:r>
            <a:r>
              <a:rPr lang="en-US" sz="1200" b="0" i="0" kern="1200" dirty="0">
                <a:solidFill>
                  <a:schemeClr val="tx1"/>
                </a:solidFill>
                <a:effectLst/>
                <a:latin typeface="+mn-lt"/>
                <a:ea typeface="+mn-ea"/>
                <a:cs typeface="+mn-cs"/>
              </a:rPr>
              <a:t> which interfaces with this kernel driver.</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https://ppaalanen.blogspot.com/2012/03/what-does-egl-do-in-wayland-stack.html</a:t>
            </a:r>
            <a:endParaRPr lang="en-US" dirty="0"/>
          </a:p>
          <a:p>
            <a:r>
              <a:rPr lang="en-US" dirty="0">
                <a:hlinkClick r:id="rId4"/>
              </a:rPr>
              <a:t>https://en.wikipedia.org/wiki/Mesa_(computer_graphics)</a:t>
            </a:r>
            <a:endParaRPr lang="en-US" dirty="0"/>
          </a:p>
          <a:p>
            <a:r>
              <a:rPr lang="en-US" dirty="0">
                <a:hlinkClick r:id="rId5"/>
              </a:rPr>
              <a:t>http://betteros.org/tut/graphics1.php</a:t>
            </a:r>
            <a:endParaRPr lang="en-US" dirty="0"/>
          </a:p>
          <a:p>
            <a:r>
              <a:rPr lang="en-US" dirty="0">
                <a:hlinkClick r:id="rId6"/>
              </a:rPr>
              <a:t>http://blog.mecheye.net/2012/06/the-linux-graphics-stack/</a:t>
            </a:r>
            <a:endParaRPr lang="en-US" dirty="0"/>
          </a:p>
          <a:p>
            <a:r>
              <a:rPr lang="en-US" dirty="0">
                <a:hlinkClick r:id="rId7"/>
              </a:rPr>
              <a:t>https://news.ycombinator.com/item?id=15133956</a:t>
            </a:r>
            <a:endParaRPr lang="en-US" dirty="0"/>
          </a:p>
          <a:p>
            <a:r>
              <a:rPr lang="en-US" dirty="0">
                <a:hlinkClick r:id="rId8"/>
              </a:rPr>
              <a:t>https://technodocbox.com/Windows/73413989-Graphics-stack-update.html</a:t>
            </a:r>
            <a:endParaRPr lang="en-US" dirty="0"/>
          </a:p>
        </p:txBody>
      </p:sp>
      <p:sp>
        <p:nvSpPr>
          <p:cNvPr id="4" name="Slide Number Placeholder 3"/>
          <p:cNvSpPr>
            <a:spLocks noGrp="1"/>
          </p:cNvSpPr>
          <p:nvPr>
            <p:ph type="sldNum" sz="quarter" idx="10"/>
          </p:nvPr>
        </p:nvSpPr>
        <p:spPr/>
        <p:txBody>
          <a:bodyPr/>
          <a:lstStyle/>
          <a:p>
            <a:fld id="{B78801CE-1CA2-4FE7-A6C1-F95C5C75762F}"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For example, src/third_party/chromiumos-overlay/virtual/target-os/target-os-1.ebuild is the base ebuild containing all the packages in Chrome OS. This ebuild lists all other top-level Chromium OS packages as explicit dependencies. Thus, all of Chromium OS is built when building this one package.</a:t>
            </a:r>
            <a:endParaRPr lang="en-US"/>
          </a:p>
          <a:p>
            <a:r>
              <a:rPr lang="x-none" altLang="en-US"/>
              <a:t>ex. </a:t>
            </a:r>
            <a:r>
              <a:rPr lang="en-US"/>
              <a:t>emerge-x86-generic --getbinpkg --usepkg --with-bdeps y app-arch/tar </a:t>
            </a:r>
            <a:r>
              <a:rPr lang="x-none" altLang="en-US"/>
              <a:t>that the parameters "--getbinpkg --usepkg --with-bdeps" only fetch binary packages from google server, not go through compiling.</a:t>
            </a:r>
            <a:endParaRPr lang="x-none" altLang="en-US"/>
          </a:p>
          <a:p>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https://en.wikipedia.org/wiki/Direct_Rendering_Infrastructure</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https://github.com/ds-hwang/wiki/wiki/KMS-atomic-mode-setting-and-nuclear-page-flip-as-well-as-linux-graphics</a:t>
            </a:r>
            <a:endParaRPr lang="zh-CN" altLang="en-US"/>
          </a:p>
          <a:p>
            <a:r>
              <a:rPr lang="zh-CN" altLang="en-US"/>
              <a:t>http://moi.vonos.net/linux/graphics-stack/</a:t>
            </a:r>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https://help.ubuntu.com/community/InstallingANewHardDrive</a:t>
            </a:r>
            <a:endParaRPr lang="x-none" altLang="en-US"/>
          </a:p>
          <a:p>
            <a:r>
              <a:rPr lang="x-none" altLang="en-US"/>
              <a:t>http://bardliao.pixnet.net/blog/post/43389318-linux-alsa-soc-codec-driver</a:t>
            </a:r>
            <a:endParaRPr lang="x-none" altLang="en-US"/>
          </a:p>
          <a:p>
            <a:r>
              <a:rPr lang="x-none" altLang="en-US"/>
              <a:t>DPCM: https://www.kernel.org/doc/html/v4.11/sound/soc/dpcm.html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https://www.alsa-project.org/main/index.php/ALSA_topology</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Reference:</a:t>
            </a:r>
            <a:endParaRPr lang="en-US" altLang="zh-CN"/>
          </a:p>
          <a:p>
            <a:r>
              <a:rPr lang="en-US" altLang="zh-CN"/>
              <a:t>Remap Knowledge : http://elinux.org/images/a/a3/Regmap-_The_Power_of_Subsystems_and_Abstractions.pdf</a:t>
            </a:r>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http://elinux.org/images/a/a3/Regmap-_The_Power_of_Subsystems_and_Abstractions.pdf</a:t>
            </a:r>
            <a:endParaRPr lang="zh-CN" altLang="en-US"/>
          </a:p>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http://duanqz.github.io/2016-04-15-Android-Local-Manifests-Practice</a:t>
            </a:r>
            <a:endParaRPr lang="x-none" altLang="en-US" dirty="0"/>
          </a:p>
          <a:p>
            <a:r>
              <a:rPr lang="en-US" dirty="0"/>
              <a:t>Local </a:t>
            </a:r>
            <a:r>
              <a:rPr lang="en-US" dirty="0" err="1"/>
              <a:t>Manifest是对manifest.xml的一种扩展</a:t>
            </a:r>
            <a:r>
              <a:rPr lang="en-US" dirty="0"/>
              <a:t>。</a:t>
            </a:r>
            <a:endParaRPr lang="en-US" dirty="0"/>
          </a:p>
          <a:p>
            <a:r>
              <a:rPr lang="en-US" dirty="0"/>
              <a:t>repo </a:t>
            </a:r>
            <a:r>
              <a:rPr lang="en-US" dirty="0" err="1"/>
              <a:t>init，用于初始化repo环境，一个XML格式的manifest.xml文件会生成在本地新建的.repo</a:t>
            </a:r>
            <a:r>
              <a:rPr lang="en-US" dirty="0"/>
              <a:t>/</a:t>
            </a:r>
            <a:r>
              <a:rPr lang="en-US" dirty="0" err="1"/>
              <a:t>中，manifest.xml定义了本地代码的目录结构，以及从远程下载的代码路径。repo</a:t>
            </a:r>
            <a:r>
              <a:rPr lang="en-US" dirty="0"/>
              <a:t> sync，用于下载Android源码，这需要解析manifest.xml文件，按照指示下构建本地源码目录。</a:t>
            </a:r>
            <a:r>
              <a:rPr lang="en-US" sz="1200" b="1" i="0" kern="1200" dirty="0">
                <a:solidFill>
                  <a:schemeClr val="tx1"/>
                </a:solidFill>
                <a:effectLst/>
                <a:latin typeface="+mn-lt"/>
                <a:ea typeface="+mn-ea"/>
                <a:cs typeface="+mn-cs"/>
              </a:rPr>
              <a:t>manifest.xml</a:t>
            </a:r>
            <a:r>
              <a:rPr lang="zh-CN" altLang="en-US" sz="1200" b="0" i="0" kern="1200" dirty="0">
                <a:solidFill>
                  <a:schemeClr val="tx1"/>
                </a:solidFill>
                <a:effectLst/>
                <a:latin typeface="+mn-lt"/>
                <a:ea typeface="+mn-ea"/>
                <a:cs typeface="+mn-cs"/>
              </a:rPr>
              <a:t>只是一个到</a:t>
            </a:r>
            <a:r>
              <a:rPr lang="en-US" altLang="zh-C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repo/manifests/default.xml</a:t>
            </a:r>
            <a:r>
              <a:rPr lang="zh-CN" altLang="en-US" sz="1200" b="0" i="0" kern="1200" dirty="0">
                <a:solidFill>
                  <a:schemeClr val="tx1"/>
                </a:solidFill>
                <a:effectLst/>
                <a:latin typeface="+mn-lt"/>
                <a:ea typeface="+mn-ea"/>
                <a:cs typeface="+mn-cs"/>
              </a:rPr>
              <a:t>的文件链接，这就是最基本的清单构成。清单文件是通过</a:t>
            </a:r>
            <a:r>
              <a:rPr lang="en-US" sz="1200" b="1" i="0" kern="1200" dirty="0">
                <a:solidFill>
                  <a:schemeClr val="tx1"/>
                </a:solidFill>
                <a:effectLst/>
                <a:latin typeface="+mn-lt"/>
                <a:ea typeface="+mn-ea"/>
                <a:cs typeface="+mn-cs"/>
              </a:rPr>
              <a:t>manifests</a:t>
            </a:r>
            <a:r>
              <a:rPr lang="zh-CN" altLang="en-US" sz="1200" b="0" i="0" kern="1200" dirty="0">
                <a:solidFill>
                  <a:schemeClr val="tx1"/>
                </a:solidFill>
                <a:effectLst/>
                <a:latin typeface="+mn-lt"/>
                <a:ea typeface="+mn-ea"/>
                <a:cs typeface="+mn-cs"/>
              </a:rPr>
              <a:t>这个</a:t>
            </a:r>
            <a:r>
              <a:rPr lang="en-US" sz="1200" b="0" i="0" kern="1200" dirty="0">
                <a:solidFill>
                  <a:schemeClr val="tx1"/>
                </a:solidFill>
                <a:effectLst/>
                <a:latin typeface="+mn-lt"/>
                <a:ea typeface="+mn-ea"/>
                <a:cs typeface="+mn-cs"/>
              </a:rPr>
              <a:t>git</a:t>
            </a:r>
            <a:r>
              <a:rPr lang="zh-CN" altLang="en-US" sz="1200" b="0" i="0" kern="1200" dirty="0">
                <a:solidFill>
                  <a:schemeClr val="tx1"/>
                </a:solidFill>
                <a:effectLst/>
                <a:latin typeface="+mn-lt"/>
                <a:ea typeface="+mn-ea"/>
                <a:cs typeface="+mn-cs"/>
              </a:rPr>
              <a:t>库托管起来的。</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https://thesofproject.github.io/latest/introduction/index.html</a:t>
            </a:r>
            <a:endParaRPr lang="x-none" alt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https://blog.csdn.net/eliot_shao/article/details/52474348</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 primary overlay contains:</a:t>
            </a:r>
            <a:endParaRPr lang="en-US" altLang="zh-CN" dirty="0"/>
          </a:p>
          <a:p>
            <a:r>
              <a:rPr lang="en-US" altLang="zh-CN" dirty="0"/>
              <a:t>* profiles/</a:t>
            </a:r>
            <a:r>
              <a:rPr lang="en-US" altLang="zh-CN" dirty="0" err="1"/>
              <a:t>repo_name</a:t>
            </a:r>
            <a:r>
              <a:rPr lang="en-US" altLang="zh-CN" dirty="0"/>
              <a:t>: Unique name</a:t>
            </a:r>
            <a:endParaRPr lang="en-US" altLang="zh-CN" dirty="0"/>
          </a:p>
          <a:p>
            <a:r>
              <a:rPr lang="x-none" altLang="en-US" dirty="0"/>
              <a:t>* profiles/base/make.defaults: Specifies "USE=xxx", i.e. USE="${USE} vulkan"</a:t>
            </a:r>
            <a:endParaRPr lang="x-none" altLang="en-US" dirty="0"/>
          </a:p>
          <a:p>
            <a:r>
              <a:rPr lang="en-US" altLang="zh-CN" dirty="0"/>
              <a:t>* </a:t>
            </a:r>
            <a:r>
              <a:rPr lang="en-US" altLang="zh-CN" dirty="0" err="1"/>
              <a:t>make.conf</a:t>
            </a:r>
            <a:r>
              <a:rPr lang="en-US" altLang="zh-CN" dirty="0"/>
              <a:t>: Defines build info</a:t>
            </a:r>
            <a:endParaRPr lang="en-US" altLang="zh-CN" dirty="0"/>
          </a:p>
          <a:p>
            <a:r>
              <a:rPr lang="en-US" altLang="zh-CN" dirty="0"/>
              <a:t>* </a:t>
            </a:r>
            <a:r>
              <a:rPr lang="en-US" altLang="zh-CN" dirty="0" err="1"/>
              <a:t>toolchain.conf</a:t>
            </a:r>
            <a:r>
              <a:rPr lang="en-US" altLang="zh-CN" dirty="0"/>
              <a:t>: Defines the toolchain</a:t>
            </a:r>
            <a:endParaRPr lang="en-US" altLang="zh-CN" dirty="0"/>
          </a:p>
          <a:p>
            <a:r>
              <a:rPr lang="en-US" altLang="zh-CN" dirty="0"/>
              <a:t>* There maybe also metadata/</a:t>
            </a:r>
            <a:r>
              <a:rPr lang="en-US" altLang="zh-CN" dirty="0" err="1"/>
              <a:t>layout.conf</a:t>
            </a:r>
            <a:r>
              <a:rPr lang="en-US" altLang="zh-CN" dirty="0"/>
              <a:t>: </a:t>
            </a:r>
            <a:r>
              <a:rPr lang="en-US" altLang="zh-CN" b="1" u="sng" dirty="0"/>
              <a:t>Defines the masters list for repositories</a:t>
            </a:r>
            <a:r>
              <a:rPr lang="en-US" altLang="zh-CN" dirty="0"/>
              <a:t> which allows for disambiguation.</a:t>
            </a:r>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dirty="0"/>
              <a:t>Reference: </a:t>
            </a:r>
            <a:r>
              <a:rPr lang="en-US" dirty="0">
                <a:sym typeface="+mn-ea"/>
              </a:rPr>
              <a:t>https://segmentfault.com/a/1190000003819421</a:t>
            </a:r>
            <a:endParaRPr lang="en-US" dirty="0">
              <a:sym typeface="+mn-ea"/>
            </a:endParaRPr>
          </a:p>
          <a:p>
            <a:r>
              <a:rPr lang="x-none" altLang="en-US" dirty="0"/>
              <a:t>    EAPI：Portage 系统已经为我们编写了许多有用的 Bash 函数，将 EAPI 的值设为 5 表示我们要用目前最新的 Bash 函数。这个变量必须要在 ebuild 文件头之后进行设定。</a:t>
            </a:r>
            <a:endParaRPr lang="x-none" altLang="en-US" dirty="0"/>
          </a:p>
          <a:p>
            <a:r>
              <a:rPr lang="x-none" altLang="en-US" dirty="0"/>
              <a:t>    DESCRIPTION：这个变量存储了 hello-world 这个软件包的简介信息。</a:t>
            </a:r>
            <a:endParaRPr lang="x-none" altLang="en-US" dirty="0"/>
          </a:p>
          <a:p>
            <a:r>
              <a:rPr lang="x-none" altLang="en-US" dirty="0"/>
              <a:t>    HOMEPAGE：定义了 hello-world 这个软件包的项目主页。</a:t>
            </a:r>
            <a:endParaRPr lang="x-none" altLang="en-US" dirty="0"/>
          </a:p>
          <a:p>
            <a:r>
              <a:rPr lang="x-none" altLang="en-US" dirty="0"/>
              <a:t>    LICENSE：定义了 hello-world 这个软件包所使用的许可证，例如 LGPL，GPL V2，GPL V3，MIT 等。</a:t>
            </a:r>
            <a:endParaRPr lang="x-none" altLang="en-US" dirty="0"/>
          </a:p>
          <a:p>
            <a:r>
              <a:rPr lang="x-none" altLang="en-US" dirty="0"/>
              <a:t>    KEYWORDS：如果你期望 hello-world 这个软件包能够安装在你的机器上，那么 KEYWORDS 变量的值必须要包含你在 /etc/make.conf 中所设定的 ACCEPT_KEYWORDS 值。</a:t>
            </a:r>
            <a:endParaRPr lang="x-none" altLang="en-US" dirty="0"/>
          </a:p>
          <a:p>
            <a:endParaRPr lang="x-none" alt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Bef>
                <a:spcPct val="0"/>
              </a:spcBef>
              <a:spcAft>
                <a:spcPct val="0"/>
              </a:spcAft>
              <a:buClrTx/>
              <a:buSzTx/>
              <a:buFontTx/>
              <a:buNone/>
              <a:defRPr/>
            </a:pPr>
            <a:endParaRPr kumimoji="0" lang="zh-CN" altLang="en-US" b="0" i="0" kern="1200" cap="none" spc="0" normalizeH="0" baseline="0" noProof="0" smtClean="0">
              <a:solidFill>
                <a:schemeClr val="tx1"/>
              </a:solidFill>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Bef>
                <a:spcPct val="0"/>
              </a:spcBef>
              <a:spcAft>
                <a:spcPct val="0"/>
              </a:spcAft>
              <a:buClrTx/>
              <a:buSzTx/>
              <a:buFontTx/>
              <a:buNone/>
              <a:defRPr/>
            </a:pPr>
            <a:endParaRPr kumimoji="0" lang="zh-CN" altLang="en-US" b="0" i="0" kern="1200" cap="none" spc="0" normalizeH="0" baseline="0" noProof="0" smtClean="0">
              <a:solidFill>
                <a:schemeClr val="tx1"/>
              </a:solidFill>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Bef>
                <a:spcPct val="0"/>
              </a:spcBef>
              <a:spcAft>
                <a:spcPct val="0"/>
              </a:spcAft>
              <a:buClrTx/>
              <a:buSzTx/>
              <a:buFontTx/>
              <a:buNone/>
              <a:defRPr/>
            </a:pPr>
            <a:fld id="{D40AF32D-10BE-4790-B7AC-2A24A0EA4461}" type="slidenum">
              <a:rPr kumimoji="0" lang="en-US" altLang="zh-CN" b="0" i="0" kern="1200" cap="none" spc="0" normalizeH="0" baseline="0" noProof="0" smtClean="0">
                <a:solidFill>
                  <a:schemeClr val="tx1"/>
                </a:solidFill>
                <a:latin typeface="Arial" panose="020B0604020202020204" pitchFamily="34" charset="0"/>
                <a:ea typeface="SimSun" panose="02010600030101010101" pitchFamily="2" charset="-122"/>
                <a:cs typeface="+mn-cs"/>
              </a:rPr>
            </a:fld>
            <a:endParaRPr kumimoji="0" lang="en-US" altLang="zh-CN" b="0" i="0" kern="1200" cap="none" spc="0" normalizeH="0" baseline="0" noProof="0" smtClean="0">
              <a:solidFill>
                <a:schemeClr val="tx1"/>
              </a:solidFill>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3"/>
          <p:cNvPicPr>
            <a:picLocks noChangeAspect="1"/>
          </p:cNvPicPr>
          <p:nvPr/>
        </p:nvPicPr>
        <p:blipFill>
          <a:blip r:embed="rId12"/>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itchFamily="2" charset="-122"/>
        </a:defRPr>
      </a:lvl2pPr>
      <a:lvl3pPr algn="l" rtl="0" fontAlgn="base">
        <a:spcBef>
          <a:spcPct val="0"/>
        </a:spcBef>
        <a:spcAft>
          <a:spcPct val="0"/>
        </a:spcAft>
        <a:defRPr sz="3600">
          <a:solidFill>
            <a:schemeClr val="tx1"/>
          </a:solidFill>
          <a:latin typeface="Arial" panose="020B0604020202020204" pitchFamily="34" charset="0"/>
          <a:ea typeface="SimSun" pitchFamily="2" charset="-122"/>
        </a:defRPr>
      </a:lvl3pPr>
      <a:lvl4pPr algn="l" rtl="0" fontAlgn="base">
        <a:spcBef>
          <a:spcPct val="0"/>
        </a:spcBef>
        <a:spcAft>
          <a:spcPct val="0"/>
        </a:spcAft>
        <a:defRPr sz="3600">
          <a:solidFill>
            <a:schemeClr val="tx1"/>
          </a:solidFill>
          <a:latin typeface="Arial" panose="020B0604020202020204" pitchFamily="34" charset="0"/>
          <a:ea typeface="SimSun" pitchFamily="2" charset="-122"/>
        </a:defRPr>
      </a:lvl4pPr>
      <a:lvl5pPr algn="l" rtl="0" fontAlgn="base">
        <a:spcBef>
          <a:spcPct val="0"/>
        </a:spcBef>
        <a:spcAft>
          <a:spcPct val="0"/>
        </a:spcAft>
        <a:defRPr sz="3600">
          <a:solidFill>
            <a:schemeClr val="tx1"/>
          </a:solidFill>
          <a:latin typeface="Arial" panose="020B0604020202020204" pitchFamily="34" charset="0"/>
          <a:ea typeface="SimSun"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image" Target="../media/image51.GIF"/></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emf"/></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hyperlink" Target="http://wiki.gentoo.org/index.html"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hyperlink" Target="http://xxxx/hello-world-1.0.tar.gz" TargetMode="Externa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14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GIF"/></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GI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3.GI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3.GI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3.GIF"/></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3.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3.GI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3.GIF"/></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13.GIF"/></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13.GIF"/></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13.GI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24417" y="2472055"/>
            <a:ext cx="10943167" cy="1082675"/>
          </a:xfrm>
        </p:spPr>
        <p:txBody>
          <a:bodyPr/>
          <a:lstStyle/>
          <a:p>
            <a:pPr algn="ctr"/>
            <a:r>
              <a:rPr lang="en-US" altLang="zh-CN" sz="5400"/>
              <a:t>Understand of Chromium OS</a:t>
            </a:r>
            <a:endParaRPr sz="5400"/>
          </a:p>
        </p:txBody>
      </p:sp>
      <p:sp>
        <p:nvSpPr>
          <p:cNvPr id="3" name="副标题 2"/>
          <p:cNvSpPr>
            <a:spLocks noGrp="1"/>
          </p:cNvSpPr>
          <p:nvPr>
            <p:ph type="subTitle" idx="1"/>
          </p:nvPr>
        </p:nvSpPr>
        <p:spPr/>
        <p:txBody>
          <a:bodyPr/>
          <a:lstStyle/>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206375"/>
            <a:ext cx="11106785" cy="579755"/>
          </a:xfrm>
        </p:spPr>
        <p:txBody>
          <a:bodyPr>
            <a:normAutofit/>
          </a:bodyPr>
          <a:lstStyle/>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271780" y="872490"/>
            <a:ext cx="6236335" cy="5820410"/>
          </a:xfrm>
        </p:spPr>
        <p:txBody>
          <a:bodyPr>
            <a:normAutofit fontScale="55000" lnSpcReduction="20000"/>
          </a:bodyPr>
          <a:lstStyle/>
          <a:p>
            <a:pPr indent="0" eaLnBrk="1" fontAlgn="auto" latinLnBrk="0" hangingPunct="1">
              <a:lnSpc>
                <a:spcPct val="150000"/>
              </a:lnSpc>
              <a:spcBef>
                <a:spcPts val="0"/>
              </a:spcBef>
            </a:pPr>
            <a:r>
              <a:rPr lang="x-none" altLang="en-US" dirty="0"/>
              <a:t>Test your images on QEMU (optional)</a:t>
            </a:r>
            <a:endParaRPr lang="x-none" altLang="en-US" dirty="0"/>
          </a:p>
          <a:p>
            <a:pPr lvl="1" indent="0" eaLnBrk="1" fontAlgn="auto" latinLnBrk="0" hangingPunct="1">
              <a:lnSpc>
                <a:spcPct val="150000"/>
              </a:lnSpc>
              <a:spcBef>
                <a:spcPts val="0"/>
              </a:spcBef>
            </a:pPr>
            <a:r>
              <a:rPr lang="x-none" altLang="en-US" dirty="0"/>
              <a:t>Assume you have QEMU at system-wide ($ sudo apt-get install qemu-kvm), and remember to turn on visualization in BIOS</a:t>
            </a:r>
            <a:endParaRPr lang="x-none" altLang="en-US" dirty="0"/>
          </a:p>
          <a:p>
            <a:pPr lvl="1" indent="0" eaLnBrk="1" fontAlgn="auto" latinLnBrk="0" hangingPunct="1">
              <a:lnSpc>
                <a:spcPct val="150000"/>
              </a:lnSpc>
              <a:spcBef>
                <a:spcPts val="0"/>
              </a:spcBef>
            </a:pPr>
            <a:r>
              <a:rPr lang="x-none" altLang="en-US" dirty="0"/>
              <a:t>Build image for QEMU (inside chroot)</a:t>
            </a:r>
            <a:endParaRPr lang="x-none" altLang="en-US" dirty="0"/>
          </a:p>
          <a:p>
            <a:pPr lvl="2" indent="0" eaLnBrk="1" fontAlgn="auto" latinLnBrk="0" hangingPunct="1">
              <a:lnSpc>
                <a:spcPct val="150000"/>
              </a:lnSpc>
              <a:spcBef>
                <a:spcPts val="0"/>
              </a:spcBef>
            </a:pPr>
            <a:r>
              <a:rPr lang="x-none" altLang="en-US" dirty="0"/>
              <a:t>(cr) $ ./image_to_vm.sh --from=../build/images/your_platform_name/latest --board=${BOARD}</a:t>
            </a:r>
            <a:endParaRPr lang="x-none" altLang="en-US" dirty="0"/>
          </a:p>
          <a:p>
            <a:pPr lvl="2" indent="0" eaLnBrk="1" fontAlgn="auto" latinLnBrk="0" hangingPunct="1">
              <a:lnSpc>
                <a:spcPct val="150000"/>
              </a:lnSpc>
              <a:spcBef>
                <a:spcPts val="0"/>
              </a:spcBef>
            </a:pPr>
            <a:r>
              <a:rPr lang="x-none" altLang="en-US" dirty="0"/>
              <a:t>Launch QEMU with image (outside chroot)</a:t>
            </a:r>
            <a:endParaRPr lang="x-none" altLang="en-US" dirty="0"/>
          </a:p>
          <a:p>
            <a:pPr lvl="2" indent="0" eaLnBrk="1" fontAlgn="auto" latinLnBrk="0" hangingPunct="1">
              <a:lnSpc>
                <a:spcPct val="150000"/>
              </a:lnSpc>
              <a:spcBef>
                <a:spcPts val="0"/>
              </a:spcBef>
            </a:pPr>
            <a:r>
              <a:rPr lang="x-none" altLang="en-US" dirty="0"/>
              <a:t>$ sudo kvm -m 2048 -hda src/build/images/auron/latest/chromiumos_qemu_image.bin -net nic,model=e1000 -net user</a:t>
            </a:r>
            <a:endParaRPr lang="x-none" altLang="en-US" dirty="0"/>
          </a:p>
          <a:p>
            <a:pPr lvl="2" indent="0" eaLnBrk="1" fontAlgn="auto" latinLnBrk="0" hangingPunct="1">
              <a:lnSpc>
                <a:spcPct val="150000"/>
              </a:lnSpc>
              <a:spcBef>
                <a:spcPts val="0"/>
              </a:spcBef>
            </a:pPr>
            <a:r>
              <a:rPr lang="x-none" altLang="en-US" dirty="0"/>
              <a:t>(cr) $ sudo qemu-system-x86_64 -enable-kvm -m 1024 -cpu Broadwell -net nic,model=e1000 -net user -hda /mnt/host/source/src/build/images/fox_wtm2/latest/chromiumos_qemu_image.bin</a:t>
            </a:r>
            <a:endParaRPr lang="x-none" altLang="en-US" dirty="0"/>
          </a:p>
          <a:p>
            <a:pPr lvl="2" indent="0" eaLnBrk="1" fontAlgn="auto" latinLnBrk="0" hangingPunct="1">
              <a:lnSpc>
                <a:spcPct val="150000"/>
              </a:lnSpc>
              <a:spcBef>
                <a:spcPts val="0"/>
              </a:spcBef>
            </a:pPr>
            <a:r>
              <a:rPr lang="x-none" altLang="en-US" dirty="0"/>
              <a:t>Note: </a:t>
            </a:r>
            <a:r>
              <a:rPr lang="x-none" altLang="en-US" b="1" dirty="0"/>
              <a:t>Unlike system-wised QEMU</a:t>
            </a:r>
            <a:r>
              <a:rPr lang="x-none" altLang="en-US" dirty="0"/>
              <a:t>, the one in cros_sdk uses VNC server, hence you need to get a VNC viewer, you could use VNC Viewer app</a:t>
            </a:r>
            <a:endParaRPr lang="x-none" altLang="en-US" dirty="0"/>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6515100" cy="582930"/>
          </a:xfrm>
        </p:spPr>
        <p:txBody>
          <a:bodyPr/>
          <a:p>
            <a:r>
              <a:rPr lang="en-US"/>
              <a:t>Handling Large Log Files</a:t>
            </a:r>
            <a:endParaRPr lang="en-US"/>
          </a:p>
        </p:txBody>
      </p:sp>
      <p:sp>
        <p:nvSpPr>
          <p:cNvPr id="3" name="Content Placeholder 2"/>
          <p:cNvSpPr>
            <a:spLocks noGrp="1"/>
          </p:cNvSpPr>
          <p:nvPr>
            <p:ph idx="1"/>
          </p:nvPr>
        </p:nvSpPr>
        <p:spPr>
          <a:xfrm>
            <a:off x="610870" y="1175385"/>
            <a:ext cx="6208395" cy="3298825"/>
          </a:xfrm>
        </p:spPr>
        <p:txBody>
          <a:bodyPr/>
          <a:p>
            <a:pPr marL="0" indent="0">
              <a:buNone/>
            </a:pPr>
            <a:r>
              <a:rPr lang="en-US" sz="1200"/>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a:t>
            </a:r>
            <a:endParaRPr lang="en-US" sz="1200"/>
          </a:p>
          <a:p>
            <a:pPr marL="0" indent="0">
              <a:buNone/>
            </a:pPr>
            <a:endParaRPr lang="en-US" sz="1200"/>
          </a:p>
          <a:p>
            <a:pPr marL="0" indent="0">
              <a:buNone/>
            </a:pPr>
            <a:r>
              <a:rPr lang="en-US" sz="1200"/>
              <a:t>1. </a:t>
            </a:r>
            <a:r>
              <a:rPr lang="x-none" altLang="en-US" sz="1200"/>
              <a:t>If log is NOT concern, o</a:t>
            </a:r>
            <a:r>
              <a:rPr lang="en-US" sz="1200"/>
              <a:t>ne can do the following to keep Autotest from filling up the development machine </a:t>
            </a:r>
            <a:r>
              <a:rPr lang="x-none" altLang="en-US" sz="1200"/>
              <a:t>as the script on right.</a:t>
            </a:r>
            <a:endParaRPr lang="x-none" altLang="en-US" sz="1200"/>
          </a:p>
          <a:p>
            <a:pPr marL="0" indent="0">
              <a:buNone/>
            </a:pPr>
            <a:endParaRPr lang="x-none" altLang="en-US" sz="1200"/>
          </a:p>
          <a:p>
            <a:pPr marL="0" indent="0">
              <a:buNone/>
            </a:pPr>
            <a:r>
              <a:rPr lang="en-US" sz="1200"/>
              <a:t>2. If logs are a concern, we can increase the frequency of when log rotates happens by editing a few config files:</a:t>
            </a:r>
            <a:endParaRPr lang="en-US" sz="1200"/>
          </a:p>
          <a:p>
            <a:pPr marL="0" indent="0">
              <a:buNone/>
            </a:pPr>
            <a:r>
              <a:rPr lang="en-US" sz="1200"/>
              <a:t>On the Chrome OS device, edit /usr/sbin/chromeos-cleanup-logs by changi</a:t>
            </a:r>
            <a:r>
              <a:rPr lang="x-none" altLang="en-US" sz="1200"/>
              <a:t>ng as the right. After that, edit the value of "86400" in /etc/init/log-rotate.conf. This value represent the interval in seconds in which the "periodic_scheduler" init script calls "chromeos-cleanup-logs" to clean up the logs.</a:t>
            </a:r>
            <a:endParaRPr lang="x-none" altLang="en-US" sz="1200"/>
          </a:p>
        </p:txBody>
      </p:sp>
      <p:sp>
        <p:nvSpPr>
          <p:cNvPr id="4" name="Text Box 3"/>
          <p:cNvSpPr txBox="1"/>
          <p:nvPr/>
        </p:nvSpPr>
        <p:spPr>
          <a:xfrm>
            <a:off x="7166610" y="751840"/>
            <a:ext cx="4291330" cy="2225040"/>
          </a:xfrm>
          <a:prstGeom prst="rect">
            <a:avLst/>
          </a:prstGeom>
          <a:noFill/>
        </p:spPr>
        <p:txBody>
          <a:bodyPr wrap="square" rtlCol="0">
            <a:spAutoFit/>
          </a:bodyPr>
          <a:p>
            <a:r>
              <a:rPr lang="en-US" sz="1000"/>
              <a:t>base_sysinfo.py</a:t>
            </a:r>
            <a:endParaRPr lang="en-US" sz="1000"/>
          </a:p>
          <a:p>
            <a:r>
              <a:rPr lang="en-US" sz="1000"/>
              <a:t>diff --git a/client/bin/base_sysinfo.py b/client/bin/base_sysinfo.py</a:t>
            </a:r>
            <a:endParaRPr lang="en-US" sz="1000"/>
          </a:p>
          <a:p>
            <a:r>
              <a:rPr lang="en-US" sz="1000"/>
              <a:t>index 5f3487ec3..d4f488a7f 100644</a:t>
            </a:r>
            <a:endParaRPr lang="en-US" sz="1000"/>
          </a:p>
          <a:p>
            <a:r>
              <a:rPr lang="en-US" sz="1000"/>
              <a:t>--- a/client/bin/base_sysinfo.py</a:t>
            </a:r>
            <a:endParaRPr lang="en-US" sz="1000"/>
          </a:p>
          <a:p>
            <a:r>
              <a:rPr lang="en-US" sz="1000"/>
              <a:t>+++ b/client/bin/base_sysinfo.py</a:t>
            </a:r>
            <a:endParaRPr lang="en-US" sz="1000"/>
          </a:p>
          <a:p>
            <a:r>
              <a:rPr lang="en-US" sz="1000"/>
              <a:t>@@ -35,7 +35,6 @@ _DEFAULT_FILES_TO_LOG_PER_BOOT = [</a:t>
            </a:r>
            <a:endParaRPr lang="en-US" sz="1000"/>
          </a:p>
          <a:p>
            <a:r>
              <a:rPr lang="en-US" sz="1000"/>
              <a:t>     '/proc/interrupts',</a:t>
            </a:r>
            <a:endParaRPr lang="en-US" sz="1000"/>
          </a:p>
          <a:p>
            <a:r>
              <a:rPr lang="en-US" sz="1000"/>
              <a:t>     '/proc/partitions',</a:t>
            </a:r>
            <a:endParaRPr lang="en-US" sz="1000"/>
          </a:p>
          <a:p>
            <a:r>
              <a:rPr lang="en-US" sz="1000"/>
              <a:t>     '/var/log/bios_info.txt',</a:t>
            </a:r>
            <a:endParaRPr lang="en-US" sz="1000"/>
          </a:p>
          <a:p>
            <a:r>
              <a:rPr lang="en-US" sz="1000"/>
              <a:t>-    '/var/log/messages',</a:t>
            </a:r>
            <a:endParaRPr lang="en-US" sz="1000"/>
          </a:p>
          <a:p>
            <a:r>
              <a:rPr lang="en-US" sz="1000"/>
              <a:t>     '/var/log/storage_info.txt',</a:t>
            </a:r>
            <a:endParaRPr lang="en-US" sz="1000"/>
          </a:p>
          <a:p>
            <a:r>
              <a:rPr lang="en-US" sz="1000"/>
              <a:t> ] + list(constants.LOG_PSTORE_DIRS)</a:t>
            </a:r>
            <a:endParaRPr lang="en-US" sz="1000"/>
          </a:p>
          <a:p>
            <a:r>
              <a:rPr lang="en-US" sz="1000"/>
              <a:t> _DEFAULT_FILES_TO_LOG_BEFORE_ITERATION = [</a:t>
            </a:r>
            <a:endParaRPr lang="en-US" sz="1000"/>
          </a:p>
          <a:p>
            <a:r>
              <a:rPr lang="en-US" sz="1000"/>
              <a:t>lines 1-12/12 (END)</a:t>
            </a:r>
            <a:endParaRPr lang="en-US" sz="1000"/>
          </a:p>
        </p:txBody>
      </p:sp>
      <p:sp>
        <p:nvSpPr>
          <p:cNvPr id="5" name="Text Box 4"/>
          <p:cNvSpPr txBox="1"/>
          <p:nvPr/>
        </p:nvSpPr>
        <p:spPr>
          <a:xfrm>
            <a:off x="7172325" y="3307080"/>
            <a:ext cx="4799330" cy="2377440"/>
          </a:xfrm>
          <a:prstGeom prst="rect">
            <a:avLst/>
          </a:prstGeom>
          <a:noFill/>
        </p:spPr>
        <p:txBody>
          <a:bodyPr wrap="square" rtlCol="0">
            <a:spAutoFit/>
          </a:bodyPr>
          <a:p>
            <a:r>
              <a:rPr lang="en-US" sz="1000"/>
              <a:t>chromeos-cleanup-logs</a:t>
            </a:r>
            <a:endParaRPr lang="en-US" sz="1000"/>
          </a:p>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6" name="Text Box 5"/>
          <p:cNvSpPr txBox="1"/>
          <p:nvPr/>
        </p:nvSpPr>
        <p:spPr>
          <a:xfrm>
            <a:off x="632460" y="4574540"/>
            <a:ext cx="6250305" cy="1920240"/>
          </a:xfrm>
          <a:prstGeom prst="rect">
            <a:avLst/>
          </a:prstGeom>
          <a:noFill/>
        </p:spPr>
        <p:txBody>
          <a:bodyPr wrap="square" rtlCol="0">
            <a:spAutoFit/>
          </a:bodyPr>
          <a:p>
            <a:r>
              <a:rPr lang="en-US" sz="1000"/>
              <a:t>log-rotate.conf</a:t>
            </a:r>
            <a:endParaRPr lang="en-US" sz="1000"/>
          </a:p>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t>l</a:t>
            </a:r>
            <a:r>
              <a:rPr sz="2800"/>
              <a:t>og_reaper: Utility to extract information from ChromeOS log</a:t>
            </a:r>
            <a:endParaRPr sz="2800"/>
          </a:p>
        </p:txBody>
      </p:sp>
      <p:sp>
        <p:nvSpPr>
          <p:cNvPr id="3" name="Content Placeholder 2"/>
          <p:cNvSpPr>
            <a:spLocks noGrp="1"/>
          </p:cNvSpPr>
          <p:nvPr>
            <p:ph idx="1"/>
          </p:nvPr>
        </p:nvSpPr>
        <p:spPr/>
        <p:txBody>
          <a:bodyPr/>
          <a:p>
            <a:pPr marL="0" indent="0">
              <a:buNone/>
            </a:pPr>
            <a:r>
              <a:rPr lang="en-US" sz="1200"/>
              <a:t>The log_reaper is developed to help developers to process and analyze, logs from rsyslogd like /var/log/messages from DUT. At this time it supports</a:t>
            </a:r>
            <a:endParaRPr lang="en-US" sz="1200"/>
          </a:p>
          <a:p>
            <a:pPr marL="0" indent="0">
              <a:buNone/>
            </a:pPr>
            <a:endParaRPr lang="en-US" sz="1200"/>
          </a:p>
          <a:p>
            <a:pPr marL="0" indent="0">
              <a:buNone/>
            </a:pPr>
            <a:r>
              <a:rPr lang="en-US" sz="1200"/>
              <a:t>    Extract log lines from components you specified, or filter out log lines from components you exclude</a:t>
            </a:r>
            <a:endParaRPr lang="en-US" sz="1200"/>
          </a:p>
          <a:p>
            <a:pPr marL="0" indent="0">
              <a:buNone/>
            </a:pPr>
            <a:r>
              <a:rPr lang="en-US" sz="1200"/>
              <a:t>    Strip volatile elements like timestamps and pids from the header of log. The output will make it much easier when you try to compare two log files in an external diff software</a:t>
            </a:r>
            <a:endParaRPr lang="en-US" sz="1200"/>
          </a:p>
          <a:p>
            <a:pPr marL="0" indent="0">
              <a:buNone/>
            </a:pPr>
            <a:r>
              <a:rPr lang="en-US" sz="1200"/>
              <a:t>    It can run on both host and DUT which is flashed with a dev build with python.</a:t>
            </a:r>
            <a:endParaRPr lang="en-US" sz="1200"/>
          </a:p>
          <a:p>
            <a:pPr marL="0" indent="0">
              <a:buNone/>
            </a:pPr>
            <a:endParaRPr lang="en-US" sz="1200"/>
          </a:p>
          <a:p>
            <a:pPr marL="0" indent="0">
              <a:buNone/>
            </a:pPr>
            <a:r>
              <a:rPr lang="en-US" sz="1200"/>
              <a:t>Where It Lives</a:t>
            </a:r>
            <a:endParaRPr lang="en-US" sz="1200"/>
          </a:p>
          <a:p>
            <a:pPr marL="0" indent="0">
              <a:buNone/>
            </a:pPr>
            <a:r>
              <a:rPr lang="en-US" sz="1200"/>
              <a:t>https://chromium-review.googlesource.com/c/chromiumos/platform/crosutils/+/1401466</a:t>
            </a:r>
            <a:endParaRPr lang="en-US" sz="1200"/>
          </a:p>
          <a:p>
            <a:pPr marL="0" indent="0">
              <a:buNone/>
            </a:pPr>
            <a:endParaRPr lang="en-US" sz="1200"/>
          </a:p>
          <a:p>
            <a:pPr marL="0" indent="0">
              <a:buNone/>
            </a:pPr>
            <a:r>
              <a:rPr lang="en-US" sz="1200"/>
              <a:t>Usage</a:t>
            </a:r>
            <a:endParaRPr lang="en-US" sz="1200"/>
          </a:p>
          <a:p>
            <a:pPr marL="0" indent="0">
              <a:buNone/>
            </a:pPr>
            <a:endParaRPr lang="en-US" sz="1200"/>
          </a:p>
          <a:p>
            <a:pPr marL="0" indent="0">
              <a:buNone/>
            </a:pPr>
            <a:r>
              <a:rPr lang="en-US" sz="1200"/>
              <a:t>./log_reaper.py --help</a:t>
            </a:r>
            <a:endParaRPr lang="en-US" sz="1200"/>
          </a:p>
          <a:p>
            <a:pPr marL="0" indent="0">
              <a:buNone/>
            </a:pPr>
            <a:endParaRPr lang="en-US" sz="1200"/>
          </a:p>
          <a:p>
            <a:pPr marL="0" indent="0">
              <a:buNone/>
            </a:pPr>
            <a:r>
              <a:rPr lang="en-US" sz="1200"/>
              <a:t>Examples</a:t>
            </a:r>
            <a:endParaRPr lang="en-US" sz="1200"/>
          </a:p>
          <a:p>
            <a:pPr marL="0" indent="0">
              <a:buNone/>
            </a:pPr>
            <a:r>
              <a:rPr lang="en-US" sz="1200"/>
              <a:t>Let's see you have a piece of log like this in a file named "messages":</a:t>
            </a:r>
            <a:endParaRPr lang="en-US" sz="1200"/>
          </a:p>
          <a:p>
            <a:pPr marL="0" indent="0">
              <a:buNone/>
            </a:pPr>
            <a:r>
              <a:rPr lang="en-US" sz="1200"/>
              <a:t>    2018-04-13T11:55:38.863095-07:00 INFO kernel: [    0.000000] x86/fpu: Supporting XSAVE feature 0x002: 'SSE registers'</a:t>
            </a:r>
            <a:endParaRPr lang="en-US" sz="1200"/>
          </a:p>
          <a:p>
            <a:pPr marL="0" indent="0">
              <a:buNone/>
            </a:pPr>
            <a:r>
              <a:rPr lang="en-US" sz="1200"/>
              <a:t>    2018-04-13T12:04:31.314302-07:00 INFO avahi-daemon[1217]: Registering new address record for 100.115.92.1 on arcbr0.IPv4.</a:t>
            </a:r>
            <a:endParaRPr lang="en-US" sz="1200"/>
          </a:p>
          <a:p>
            <a:pPr marL="0" indent="0">
              <a:buNone/>
            </a:pPr>
            <a:r>
              <a:rPr lang="en-US" sz="1200"/>
              <a:t>    2018-04-13T12:04:38.418000-07:00 INFO sshd[2920]: Connection closed by authenticating user root 127.0.0.1 port 42160 [preauth]</a:t>
            </a:r>
            <a:endParaRPr lang="en-US" sz="1200"/>
          </a:p>
          <a:p>
            <a:pPr marL="0" indent="0">
              <a:buNone/>
            </a:pPr>
            <a:r>
              <a:rPr lang="en-US" sz="1200"/>
              <a:t>    ...</a:t>
            </a:r>
            <a:endParaRPr lang="en-US" sz="1200"/>
          </a:p>
          <a:p>
            <a:pPr marL="0" indent="0">
              <a:buNone/>
            </a:pPr>
            <a:r>
              <a:rPr lang="en-US" sz="1200"/>
              <a:t>To extract logs only from kernel AND sshd:</a:t>
            </a:r>
            <a:endParaRPr lang="en-US" sz="1200"/>
          </a:p>
          <a:p>
            <a:pPr marL="0" indent="0">
              <a:buNone/>
            </a:pPr>
            <a:r>
              <a:rPr lang="en-US" sz="1200"/>
              <a:t>./log_reaper.py -c kernel:sshd messages</a:t>
            </a:r>
            <a:endParaRPr lang="en-US" sz="12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548005"/>
          </a:xfrm>
        </p:spPr>
        <p:txBody>
          <a:bodyPr>
            <a:normAutofit fontScale="90000"/>
          </a:bodyPr>
          <a:lstStyle/>
          <a:p>
            <a:r>
              <a:rPr lang="x-none" altLang="en-US"/>
              <a:t>Bluez</a:t>
            </a:r>
            <a:endParaRPr lang="x-none" altLang="en-US"/>
          </a:p>
        </p:txBody>
      </p:sp>
      <p:sp>
        <p:nvSpPr>
          <p:cNvPr id="3" name="Content Placeholder 2"/>
          <p:cNvSpPr>
            <a:spLocks noGrp="1"/>
          </p:cNvSpPr>
          <p:nvPr>
            <p:ph idx="1"/>
          </p:nvPr>
        </p:nvSpPr>
        <p:spPr>
          <a:xfrm>
            <a:off x="838835" y="894080"/>
            <a:ext cx="8151495" cy="5778500"/>
          </a:xfrm>
        </p:spPr>
        <p:txBody>
          <a:bodyPr>
            <a:normAutofit fontScale="55000" lnSpcReduction="20000"/>
          </a:bodyPr>
          <a:lstStyle/>
          <a:p>
            <a:r>
              <a:rPr lang="x-none" altLang="en-US"/>
              <a:t>Bluez Commands</a:t>
            </a:r>
            <a:endParaRPr lang="x-none" altLang="en-US"/>
          </a:p>
          <a:p>
            <a:pPr lvl="1"/>
            <a:r>
              <a:rPr lang="x-none" altLang="en-US"/>
              <a:t>hciattach - attach serial devices via UART HCI to BlueZ stack</a:t>
            </a:r>
            <a:endParaRPr lang="x-none" altLang="en-US"/>
          </a:p>
          <a:p>
            <a:pPr lvl="2"/>
            <a:r>
              <a:rPr lang="x-none" altLang="en-US"/>
              <a:t>hciattach /dev/ttyS2 Intel 115200 flow</a:t>
            </a:r>
            <a:endParaRPr lang="x-none" altLang="en-US"/>
          </a:p>
          <a:p>
            <a:pPr lvl="1"/>
            <a:r>
              <a:rPr lang="x-none" altLang="en-US" sz="2400"/>
              <a:t>hciconfig - configure Bluetooth devices</a:t>
            </a:r>
            <a:endParaRPr lang="x-none" altLang="en-US" sz="2400"/>
          </a:p>
          <a:p>
            <a:pPr lvl="2"/>
            <a:r>
              <a:rPr lang="x-none" altLang="en-US" sz="2000"/>
              <a:t>hciconfig hci0 reset | up | name XXX | piscan</a:t>
            </a:r>
            <a:endParaRPr lang="x-none" altLang="en-US" sz="2000"/>
          </a:p>
          <a:p>
            <a:pPr lvl="1"/>
            <a:r>
              <a:rPr lang="x-none" altLang="en-US" sz="2400"/>
              <a:t>hcitool - configure Bluetooth connections</a:t>
            </a:r>
            <a:endParaRPr lang="x-none" altLang="en-US" sz="2400"/>
          </a:p>
          <a:p>
            <a:pPr lvl="2"/>
            <a:r>
              <a:rPr lang="x-none" altLang="en-US" sz="2000"/>
              <a:t>hcitool  -i hci0 scan | cc 87:55:xx:yy:zz:aa &amp;&amp; hcitool con | ...</a:t>
            </a:r>
            <a:endParaRPr lang="x-none" altLang="en-US" sz="2000"/>
          </a:p>
          <a:p>
            <a:pPr lvl="0"/>
            <a:r>
              <a:rPr lang="x-none" altLang="en-US" sz="2800"/>
              <a:t>BLUETOOTHD - Bluetooth daemon</a:t>
            </a:r>
            <a:endParaRPr lang="x-none" altLang="en-US" sz="2800"/>
          </a:p>
          <a:p>
            <a:pPr lvl="1"/>
            <a:r>
              <a:rPr lang="x-none" altLang="en-US" sz="2400"/>
              <a:t>/etc/init.d/bluetooth start</a:t>
            </a:r>
            <a:endParaRPr lang="x-none" altLang="en-US" sz="2400"/>
          </a:p>
          <a:p>
            <a:pPr lvl="0"/>
            <a:r>
              <a:rPr lang="x-none" altLang="en-US" sz="2800"/>
              <a:t>SIMPLE-AGENT - Use for pairing device</a:t>
            </a:r>
            <a:endParaRPr lang="x-none" altLang="en-US" sz="2800"/>
          </a:p>
          <a:p>
            <a:pPr lvl="0"/>
            <a:r>
              <a:rPr lang="x-none" altLang="en-US" sz="2800"/>
              <a:t>RFCOMM - RFCOMM configuration utility </a:t>
            </a:r>
            <a:endParaRPr lang="x-none" altLang="en-US" sz="2800"/>
          </a:p>
          <a:p>
            <a:pPr lvl="0"/>
            <a:r>
              <a:rPr lang="x-none" altLang="en-US" sz="2800"/>
              <a:t>OBEXFTP - Mobile Equipment file transfer tool</a:t>
            </a:r>
            <a:endParaRPr lang="x-none" altLang="en-US" sz="2800"/>
          </a:p>
          <a:p>
            <a:pPr lvl="0"/>
            <a:r>
              <a:rPr lang="x-none" altLang="en-US" sz="2800"/>
              <a:t>OBEXPUSH - Push and Receive Files over the Bluetooth OBEX Push Channel</a:t>
            </a:r>
            <a:endParaRPr lang="x-none" altLang="en-US" sz="2800"/>
          </a:p>
          <a:p>
            <a:pPr lvl="0"/>
            <a:r>
              <a:rPr lang="x-none" altLang="en-US" sz="2800"/>
              <a:t>HCIDUMP - Parse HCI data</a:t>
            </a:r>
            <a:endParaRPr lang="x-none" altLang="en-US" sz="2800"/>
          </a:p>
          <a:p>
            <a:pPr lvl="0"/>
            <a:r>
              <a:rPr lang="x-none" altLang="en-US" sz="2800"/>
              <a:t>DBUS-SEND - Send a message to a message bus</a:t>
            </a:r>
            <a:endParaRPr lang="x-none" altLang="en-US" sz="2800"/>
          </a:p>
          <a:p>
            <a:pPr lvl="1"/>
            <a:r>
              <a:rPr lang="x-none" altLang="en-US" sz="2400"/>
              <a:t>Get your devices</a:t>
            </a:r>
            <a:endParaRPr lang="x-none" altLang="en-US" sz="2400"/>
          </a:p>
          <a:p>
            <a:pPr lvl="1"/>
            <a:r>
              <a:rPr lang="x-none" altLang="en-US" sz="2400"/>
              <a:t>dbus-send --system --type=method_call --print-reply --dest=org.bluez "/" org.bluez.Manager.ListAdapters</a:t>
            </a:r>
            <a:endParaRPr lang="x-none" altLang="en-US" sz="2400"/>
          </a:p>
          <a:p>
            <a:pPr lvl="1"/>
            <a:r>
              <a:rPr lang="x-none" altLang="en-US" sz="2400"/>
              <a:t>Get Properties</a:t>
            </a:r>
            <a:endParaRPr lang="x-none" altLang="en-US" sz="2400"/>
          </a:p>
          <a:p>
            <a:pPr lvl="1"/>
            <a:r>
              <a:rPr lang="x-none" altLang="en-US" sz="2400"/>
              <a:t>dbus-send --system --type=method_call --print-reply --dest=org.bluez "/org/bluez/3858/hci0" org.bluez.Adapter.GetProperties</a:t>
            </a:r>
            <a:endParaRPr lang="x-none" altLang="en-US" sz="2400"/>
          </a:p>
          <a:p>
            <a:pPr lvl="1"/>
            <a:r>
              <a:rPr lang="x-none" altLang="en-US" sz="2400"/>
              <a:t>Remove a device (useful to remove paired devices)</a:t>
            </a:r>
            <a:endParaRPr lang="x-none" altLang="en-US" sz="2400"/>
          </a:p>
          <a:p>
            <a:pPr lvl="1"/>
            <a:r>
              <a:rPr lang="x-none" altLang="en-US" sz="2400"/>
              <a:t>dbus-send --system --type=method_call --print-reply --dest=org.bluez "/org/bluez/2036/hci0" org.bluez.Adapter.RemoveDevice objpath:"/org/bluez/2036/hci0/dev_00_02_72_A6_2C_69"</a:t>
            </a:r>
            <a:endParaRPr lang="x-none" altLang="en-US" sz="2400"/>
          </a:p>
          <a:p>
            <a:pPr lvl="0"/>
            <a:r>
              <a:rPr lang="x-none" altLang="en-US" sz="2800"/>
              <a:t>AD2P - Edit the /etc/asound.conf with the bd address</a:t>
            </a:r>
            <a:endParaRPr lang="x-none" altLang="en-US" sz="2800"/>
          </a:p>
          <a:p>
            <a:pPr lvl="1"/>
            <a:r>
              <a:rPr lang="x-none" altLang="en-US" sz="2400"/>
              <a:t>mplayer -ao alsa:device=bluetooth my-mp3-file.mp3</a:t>
            </a:r>
            <a:endParaRPr lang="x-none" altLang="en-US" sz="2400"/>
          </a:p>
          <a:p>
            <a:endParaRPr lang="x-none" altLang="en-US"/>
          </a:p>
        </p:txBody>
      </p:sp>
      <p:sp>
        <p:nvSpPr>
          <p:cNvPr id="4" name="Text Box 3"/>
          <p:cNvSpPr txBox="1"/>
          <p:nvPr/>
        </p:nvSpPr>
        <p:spPr>
          <a:xfrm>
            <a:off x="9165590" y="5551170"/>
            <a:ext cx="2540000" cy="822960"/>
          </a:xfrm>
          <a:prstGeom prst="rect">
            <a:avLst/>
          </a:prstGeom>
          <a:noFill/>
        </p:spPr>
        <p:txBody>
          <a:bodyPr wrap="square" rtlCol="0" anchor="t">
            <a:spAutoFit/>
          </a:bodyPr>
          <a:lstStyle/>
          <a:p>
            <a:r>
              <a:rPr lang="en-US" sz="1200"/>
              <a:t>pcm.bluetooth</a:t>
            </a:r>
            <a:endParaRPr lang="en-US" sz="1200"/>
          </a:p>
          <a:p>
            <a:r>
              <a:rPr lang="en-US" sz="1200"/>
              <a:t>type bluetooth</a:t>
            </a:r>
            <a:endParaRPr lang="en-US" sz="1200"/>
          </a:p>
          <a:p>
            <a:r>
              <a:rPr lang="en-US" sz="1200"/>
              <a:t>device "xx:xx:xx:xx:xx:xx"</a:t>
            </a:r>
            <a:endParaRPr lang="en-US" sz="1200"/>
          </a:p>
          <a:p>
            <a:r>
              <a:rPr lang="en-US" sz="1200"/>
              <a:t>profile "auto"</a:t>
            </a:r>
            <a:endParaRPr lang="en-US" sz="12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972800" cy="636270"/>
          </a:xfrm>
        </p:spPr>
        <p:txBody>
          <a:bodyPr>
            <a:normAutofit fontScale="90000"/>
          </a:bodyPr>
          <a:lstStyle/>
          <a:p>
            <a:r>
              <a:rPr lang="x-none" altLang="en-US"/>
              <a:t>Bluetooth Architecture in Ubuntu</a:t>
            </a:r>
            <a:endParaRPr lang="x-none" altLang="en-US"/>
          </a:p>
        </p:txBody>
      </p:sp>
      <p:pic>
        <p:nvPicPr>
          <p:cNvPr id="4" name="Picture 3"/>
          <p:cNvPicPr>
            <a:picLocks noChangeAspect="1"/>
          </p:cNvPicPr>
          <p:nvPr/>
        </p:nvPicPr>
        <p:blipFill>
          <a:blip r:embed="rId1"/>
          <a:stretch>
            <a:fillRect/>
          </a:stretch>
        </p:blipFill>
        <p:spPr>
          <a:xfrm>
            <a:off x="334010" y="1550035"/>
            <a:ext cx="7578090" cy="4676775"/>
          </a:xfrm>
          <a:prstGeom prst="rect">
            <a:avLst/>
          </a:prstGeom>
        </p:spPr>
      </p:pic>
      <p:sp>
        <p:nvSpPr>
          <p:cNvPr id="5" name="Text Box 4"/>
          <p:cNvSpPr txBox="1"/>
          <p:nvPr/>
        </p:nvSpPr>
        <p:spPr>
          <a:xfrm>
            <a:off x="8366760" y="1615440"/>
            <a:ext cx="3701415" cy="4675505"/>
          </a:xfrm>
          <a:prstGeom prst="rect">
            <a:avLst/>
          </a:prstGeom>
          <a:noFill/>
        </p:spPr>
        <p:txBody>
          <a:bodyPr wrap="square" rtlCol="0">
            <a:spAutoFit/>
          </a:bodyPr>
          <a:lstStyle/>
          <a:p>
            <a:r>
              <a:rPr lang="x-none" altLang="en-US" sz="1200"/>
              <a:t>Step 1: Install all necessary packages involved Bluetooth</a:t>
            </a:r>
            <a:endParaRPr lang="x-none" altLang="en-US" sz="1200"/>
          </a:p>
          <a:p>
            <a:r>
              <a:rPr lang="en-US" sz="1200"/>
              <a:t>$ sudo apt update</a:t>
            </a:r>
            <a:endParaRPr lang="en-US" sz="1200"/>
          </a:p>
          <a:p>
            <a:r>
              <a:rPr lang="en-US" sz="1200"/>
              <a:t>$ sudo apt upgrade</a:t>
            </a:r>
            <a:endParaRPr lang="en-US" sz="1200"/>
          </a:p>
          <a:p>
            <a:r>
              <a:rPr lang="en-US" sz="1200"/>
              <a:t>$ sudo apt install bluetooth blueman bluez bluez-tools rfkill libbluetooth-dev</a:t>
            </a:r>
            <a:endParaRPr lang="en-US" sz="1200"/>
          </a:p>
          <a:p>
            <a:r>
              <a:rPr lang="x-none" altLang="en-US" sz="1200"/>
              <a:t>Step 2: Make sure load ‘hci_uart’ module at boot time:</a:t>
            </a:r>
            <a:endParaRPr lang="x-none" altLang="en-US" sz="1200"/>
          </a:p>
          <a:p>
            <a:r>
              <a:rPr lang="x-none" altLang="en-US" sz="1200"/>
              <a:t>cat /etc/modules</a:t>
            </a:r>
            <a:endParaRPr lang="x-none" altLang="en-US" sz="1200"/>
          </a:p>
          <a:p>
            <a:r>
              <a:rPr lang="x-none" altLang="en-US" sz="1200"/>
              <a:t>...</a:t>
            </a:r>
            <a:endParaRPr lang="x-none" altLang="en-US" sz="1200"/>
          </a:p>
          <a:p>
            <a:r>
              <a:rPr lang="x-none" altLang="en-US" sz="1200"/>
              <a:t>hci_uart</a:t>
            </a:r>
            <a:endParaRPr lang="x-none" altLang="en-US" sz="1200"/>
          </a:p>
          <a:p>
            <a:r>
              <a:rPr lang="x-none" altLang="en-US" sz="1200"/>
              <a:t>...</a:t>
            </a:r>
            <a:endParaRPr lang="x-none" altLang="en-US" sz="1200"/>
          </a:p>
          <a:p>
            <a:r>
              <a:rPr lang="x-none" altLang="en-US" sz="1200"/>
              <a:t>Step 3: Download broadcom bluetooth tool brcm_patchram_plus and firmware:</a:t>
            </a:r>
            <a:endParaRPr lang="x-none" altLang="en-US" sz="1200"/>
          </a:p>
          <a:p>
            <a:r>
              <a:rPr lang="x-none" altLang="en-US" sz="1200"/>
              <a:t>sudo chmod +x /usr/local/bin/brcm_patchram_plus</a:t>
            </a:r>
            <a:endParaRPr lang="x-none" altLang="en-US" sz="1200"/>
          </a:p>
          <a:p>
            <a:r>
              <a:rPr lang="x-none" altLang="en-US" sz="1200"/>
              <a:t>sudo mv ~/Downloads/bcm43438a*.hcd ~/Downloads/BCM4345C0.hcd /lib/firmware/brcm/</a:t>
            </a:r>
            <a:endParaRPr lang="x-none" altLang="en-US" sz="1200"/>
          </a:p>
          <a:p>
            <a:r>
              <a:rPr lang="x-none" altLang="en-US" sz="1200"/>
              <a:t>Step 4: Load firmware:</a:t>
            </a:r>
            <a:endParaRPr lang="x-none" altLang="en-US" sz="1200"/>
          </a:p>
          <a:p>
            <a:r>
              <a:rPr lang="x-none" altLang="en-US" sz="1200"/>
              <a:t>sudo brcm_patchram_plus --patchram /lib/firmware/brcm/BCM4345C0.hcd --enable_hci --bd_addr 11:22:33:44:55:66 --no2bytes --tosleep 1000 /dev/ttyS1</a:t>
            </a:r>
            <a:endParaRPr lang="x-none" altLang="en-US" sz="1200"/>
          </a:p>
          <a:p>
            <a:r>
              <a:rPr lang="x-none" altLang="en-US" sz="1200"/>
              <a:t>Step 5: Attach HCI adapter:</a:t>
            </a:r>
            <a:endParaRPr lang="x-none" altLang="en-US" sz="1200"/>
          </a:p>
          <a:p>
            <a:r>
              <a:rPr lang="x-none" altLang="en-US" sz="1200"/>
              <a:t>sudo hciattach /dev/ttyS1 any</a:t>
            </a:r>
            <a:endParaRPr lang="x-none" altLang="en-US" sz="1200"/>
          </a:p>
          <a:p>
            <a:r>
              <a:rPr lang="x-none" altLang="en-US" sz="1200"/>
              <a:t>Step 6: Test</a:t>
            </a:r>
            <a:endParaRPr lang="x-none" altLang="en-US" sz="12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ctr"/>
            <a:r>
              <a:rPr lang="en-US" altLang="zh-CN" sz="4800"/>
              <a:t>Chromuim OS Running Model</a:t>
            </a:r>
            <a:endParaRPr lang="en-US" altLang="zh-CN" sz="48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2030"/>
          </a:xfrm>
        </p:spPr>
        <p:txBody>
          <a:bodyPr/>
          <a:lstStyle/>
          <a:p>
            <a:r>
              <a:rPr lang="en-US" dirty="0"/>
              <a:t>Overview Architecture</a:t>
            </a:r>
            <a:endParaRPr lang="en-US" dirty="0"/>
          </a:p>
        </p:txBody>
      </p:sp>
      <p:pic>
        <p:nvPicPr>
          <p:cNvPr id="4" name="Picture 3"/>
          <p:cNvPicPr>
            <a:picLocks noChangeAspect="1"/>
          </p:cNvPicPr>
          <p:nvPr/>
        </p:nvPicPr>
        <p:blipFill>
          <a:blip r:embed="rId1"/>
          <a:stretch>
            <a:fillRect/>
          </a:stretch>
        </p:blipFill>
        <p:spPr>
          <a:xfrm>
            <a:off x="571500" y="1590675"/>
            <a:ext cx="11049000" cy="505269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8290"/>
            <a:ext cx="10515600" cy="421005"/>
          </a:xfrm>
        </p:spPr>
        <p:txBody>
          <a:bodyPr>
            <a:normAutofit fontScale="90000"/>
          </a:bodyPr>
          <a:lstStyle/>
          <a:p>
            <a:r>
              <a:rPr lang="en-US" altLang="zh-CN"/>
              <a:t>Architecture - Overview</a:t>
            </a:r>
            <a:endParaRPr lang="en-US" altLang="zh-CN"/>
          </a:p>
        </p:txBody>
      </p:sp>
      <p:sp>
        <p:nvSpPr>
          <p:cNvPr id="3" name="内容占位符 2"/>
          <p:cNvSpPr>
            <a:spLocks noGrp="1"/>
          </p:cNvSpPr>
          <p:nvPr>
            <p:ph idx="1"/>
          </p:nvPr>
        </p:nvSpPr>
        <p:spPr>
          <a:xfrm>
            <a:off x="683895" y="1054100"/>
            <a:ext cx="6482080" cy="5582920"/>
          </a:xfrm>
        </p:spPr>
        <p:txBody>
          <a:bodyPr>
            <a:normAutofit fontScale="47500" lnSpcReduction="20000"/>
          </a:bodyPr>
          <a:lstStyle/>
          <a:p>
            <a:pPr fontAlgn="auto">
              <a:lnSpc>
                <a:spcPct val="150000"/>
              </a:lnSpc>
            </a:pPr>
            <a:r>
              <a:rPr lang="en-US" altLang="zh-CN"/>
              <a:t>Concepts</a:t>
            </a:r>
            <a:endParaRPr lang="en-US" altLang="zh-CN"/>
          </a:p>
          <a:p>
            <a:pPr lvl="1" fontAlgn="auto">
              <a:lnSpc>
                <a:spcPct val="150000"/>
              </a:lnSpc>
            </a:pPr>
            <a:r>
              <a:rPr lang="en-US" altLang="zh-CN"/>
              <a:t>“browser process</a:t>
            </a:r>
            <a:r>
              <a:rPr lang="x-none" altLang="en-US"/>
              <a:t>/</a:t>
            </a:r>
            <a:r>
              <a:rPr lang="x-none" altLang="en-US" b="1"/>
              <a:t>browser</a:t>
            </a:r>
            <a:r>
              <a:rPr lang="en-US" altLang="zh-CN"/>
              <a:t>”: Refer to the main process that runs the UI and manages tab and plugin processes.</a:t>
            </a:r>
            <a:endParaRPr lang="en-US" altLang="zh-CN"/>
          </a:p>
          <a:p>
            <a:pPr lvl="1" fontAlgn="auto">
              <a:lnSpc>
                <a:spcPct val="150000"/>
              </a:lnSpc>
            </a:pPr>
            <a:r>
              <a:rPr lang="en-US" altLang="zh-CN"/>
              <a:t>“r</a:t>
            </a:r>
            <a:r>
              <a:rPr lang="en-US" altLang="zh-CN" b="1"/>
              <a:t>ender process</a:t>
            </a:r>
            <a:r>
              <a:rPr lang="en-US" altLang="zh-CN"/>
              <a:t>/renderer”:  The tab-specific processes. The renderers use the Blink open-source layout engine for interpreting and laying out HTML.</a:t>
            </a:r>
            <a:endParaRPr lang="en-US" altLang="zh-CN"/>
          </a:p>
          <a:p>
            <a:pPr lvl="0" fontAlgn="auto">
              <a:lnSpc>
                <a:spcPct val="150000"/>
              </a:lnSpc>
            </a:pPr>
            <a:r>
              <a:rPr lang="zh-CN" altLang="en-US"/>
              <a:t>Managing render processes</a:t>
            </a:r>
            <a:endParaRPr lang="zh-CN" altLang="en-US"/>
          </a:p>
          <a:p>
            <a:pPr lvl="1" fontAlgn="auto">
              <a:lnSpc>
                <a:spcPct val="150000"/>
              </a:lnSpc>
            </a:pPr>
            <a:r>
              <a:rPr lang="zh-CN" altLang="en-US"/>
              <a:t>Each </a:t>
            </a:r>
            <a:r>
              <a:rPr lang="zh-CN" altLang="en-US" b="1"/>
              <a:t>render process</a:t>
            </a:r>
            <a:r>
              <a:rPr lang="zh-CN" altLang="en-US"/>
              <a:t> has a global </a:t>
            </a:r>
            <a:r>
              <a:rPr lang="zh-CN" altLang="en-US" b="1"/>
              <a:t>RenderProcess </a:t>
            </a:r>
            <a:r>
              <a:rPr lang="zh-CN" altLang="en-US"/>
              <a:t>object that manages communication with the parent </a:t>
            </a:r>
            <a:r>
              <a:rPr lang="zh-CN" altLang="en-US" b="1"/>
              <a:t>browser process</a:t>
            </a:r>
            <a:r>
              <a:rPr lang="zh-CN" altLang="en-US"/>
              <a:t> and maintains global state. The </a:t>
            </a:r>
            <a:r>
              <a:rPr lang="zh-CN" altLang="en-US" b="1"/>
              <a:t>browser </a:t>
            </a:r>
            <a:r>
              <a:rPr lang="zh-CN" altLang="en-US"/>
              <a:t>maintains a corresponding RenderProcessHost for each </a:t>
            </a:r>
            <a:r>
              <a:rPr lang="en-US" altLang="zh-CN"/>
              <a:t>RenderProcess instance</a:t>
            </a:r>
            <a:r>
              <a:rPr lang="zh-CN" altLang="en-US"/>
              <a:t> </a:t>
            </a:r>
            <a:r>
              <a:rPr lang="en-US" altLang="zh-CN"/>
              <a:t>with the following IPC mechansiam:</a:t>
            </a:r>
            <a:endParaRPr lang="en-US" altLang="zh-CN"/>
          </a:p>
          <a:p>
            <a:pPr lvl="2" fontAlgn="auto">
              <a:lnSpc>
                <a:spcPct val="150000"/>
              </a:lnSpc>
            </a:pPr>
            <a:r>
              <a:rPr lang="en-US" altLang="zh-CN"/>
              <a:t>IPC in Browser &amp; Renderer: Named pipeline, i.e. socketpair() in Linux</a:t>
            </a:r>
            <a:endParaRPr lang="en-US" altLang="zh-CN"/>
          </a:p>
          <a:p>
            <a:pPr lvl="0" fontAlgn="auto">
              <a:lnSpc>
                <a:spcPct val="150000"/>
              </a:lnSpc>
            </a:pPr>
            <a:r>
              <a:rPr lang="en-US" altLang="zh-CN"/>
              <a:t>Managing views</a:t>
            </a:r>
            <a:endParaRPr lang="en-US" altLang="zh-CN"/>
          </a:p>
          <a:p>
            <a:pPr lvl="1" fontAlgn="auto">
              <a:lnSpc>
                <a:spcPct val="150000"/>
              </a:lnSpc>
            </a:pPr>
            <a:r>
              <a:rPr lang="en-US" altLang="zh-CN"/>
              <a:t>RenderView objects belonging to a specific RenderProcess, which correspond to tabs of content, </a:t>
            </a:r>
            <a:r>
              <a:rPr lang="en-US" altLang="zh-CN">
                <a:sym typeface="+mn-ea"/>
              </a:rPr>
              <a:t> managed by the RenderProcess. Each view (RenderView instance) is given a view ID that is used to differentiate multiple views in the same renderer (RenderProcess instance).</a:t>
            </a:r>
            <a:endParaRPr lang="en-US" altLang="zh-CN">
              <a:sym typeface="+mn-ea"/>
            </a:endParaRPr>
          </a:p>
        </p:txBody>
      </p:sp>
      <p:pic>
        <p:nvPicPr>
          <p:cNvPr id="4" name="图片 3"/>
          <p:cNvPicPr>
            <a:picLocks noChangeAspect="1"/>
          </p:cNvPicPr>
          <p:nvPr/>
        </p:nvPicPr>
        <p:blipFill>
          <a:blip r:embed="rId1"/>
          <a:stretch>
            <a:fillRect/>
          </a:stretch>
        </p:blipFill>
        <p:spPr>
          <a:xfrm>
            <a:off x="7320280" y="1665605"/>
            <a:ext cx="4445000" cy="412115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275"/>
            <a:ext cx="10515600" cy="633095"/>
          </a:xfrm>
        </p:spPr>
        <p:txBody>
          <a:bodyPr>
            <a:normAutofit fontScale="90000"/>
          </a:bodyPr>
          <a:lstStyle/>
          <a:p>
            <a:r>
              <a:rPr lang="en-US" altLang="zh-CN"/>
              <a:t>Architecture - </a:t>
            </a:r>
            <a:r>
              <a:rPr lang="zh-CN" altLang="en-US"/>
              <a:t>Components and </a:t>
            </a:r>
            <a:r>
              <a:rPr lang="en-US" altLang="zh-CN"/>
              <a:t>I</a:t>
            </a:r>
            <a:r>
              <a:rPr lang="zh-CN" altLang="en-US"/>
              <a:t>nterfaces</a:t>
            </a:r>
            <a:endParaRPr lang="zh-CN" altLang="en-US"/>
          </a:p>
        </p:txBody>
      </p:sp>
      <p:sp>
        <p:nvSpPr>
          <p:cNvPr id="3" name="内容占位符 2"/>
          <p:cNvSpPr>
            <a:spLocks noGrp="1"/>
          </p:cNvSpPr>
          <p:nvPr>
            <p:ph idx="1"/>
          </p:nvPr>
        </p:nvSpPr>
        <p:spPr>
          <a:xfrm>
            <a:off x="838200" y="1154430"/>
            <a:ext cx="10515600" cy="5461000"/>
          </a:xfrm>
        </p:spPr>
        <p:txBody>
          <a:bodyPr>
            <a:normAutofit fontScale="65000" lnSpcReduction="20000"/>
          </a:bodyPr>
          <a:lstStyle/>
          <a:p>
            <a:pPr eaLnBrk="1" fontAlgn="auto" latinLnBrk="0" hangingPunct="1">
              <a:lnSpc>
                <a:spcPct val="150000"/>
              </a:lnSpc>
              <a:spcBef>
                <a:spcPts val="0"/>
              </a:spcBef>
            </a:pPr>
            <a:r>
              <a:rPr lang="zh-CN" altLang="en-US"/>
              <a:t>In the render process:</a:t>
            </a:r>
            <a:endParaRPr lang="zh-CN" altLang="en-US"/>
          </a:p>
          <a:p>
            <a:pPr lvl="1" eaLnBrk="1" fontAlgn="auto" latinLnBrk="0" hangingPunct="1">
              <a:lnSpc>
                <a:spcPct val="150000"/>
              </a:lnSpc>
              <a:spcBef>
                <a:spcPts val="0"/>
              </a:spcBef>
            </a:pPr>
            <a:r>
              <a:rPr lang="zh-CN" altLang="en-US"/>
              <a:t>The RenderProcess handles IPC with the corresponding RenderProcessHost in the browser. There is exactly one RenderProcess object per render process. This is how all browser ↔ renderer communication happens.</a:t>
            </a:r>
            <a:endParaRPr lang="zh-CN" altLang="en-US"/>
          </a:p>
          <a:p>
            <a:pPr lvl="1" eaLnBrk="1" fontAlgn="auto" latinLnBrk="0" hangingPunct="1">
              <a:lnSpc>
                <a:spcPct val="150000"/>
              </a:lnSpc>
              <a:spcBef>
                <a:spcPts val="0"/>
              </a:spcBef>
            </a:pPr>
            <a:r>
              <a:rPr lang="zh-CN" altLang="en-US"/>
              <a:t>The RenderView object communicates with its corresponding RenderViewHost in the browser process (via the RenderProcess), and our WebKit embedding layer. This object represents the contents of one web page in a tab or popup window</a:t>
            </a:r>
            <a:endParaRPr lang="zh-CN" altLang="en-US"/>
          </a:p>
          <a:p>
            <a:pPr eaLnBrk="1" fontAlgn="auto" latinLnBrk="0" hangingPunct="1">
              <a:lnSpc>
                <a:spcPct val="150000"/>
              </a:lnSpc>
              <a:spcBef>
                <a:spcPts val="0"/>
              </a:spcBef>
            </a:pPr>
            <a:r>
              <a:rPr lang="zh-CN" altLang="en-US"/>
              <a:t>In the browser process:</a:t>
            </a:r>
            <a:endParaRPr lang="zh-CN" altLang="en-US"/>
          </a:p>
          <a:p>
            <a:pPr lvl="1" eaLnBrk="1" fontAlgn="auto" latinLnBrk="0" hangingPunct="1">
              <a:lnSpc>
                <a:spcPct val="150000"/>
              </a:lnSpc>
              <a:spcBef>
                <a:spcPts val="0"/>
              </a:spcBef>
            </a:pPr>
            <a:r>
              <a:rPr lang="zh-CN" altLang="en-US"/>
              <a:t>The Browser object represents a top-level browser window.</a:t>
            </a:r>
            <a:endParaRPr lang="zh-CN" altLang="en-US"/>
          </a:p>
          <a:p>
            <a:pPr lvl="1" eaLnBrk="1" fontAlgn="auto" latinLnBrk="0" hangingPunct="1">
              <a:lnSpc>
                <a:spcPct val="150000"/>
              </a:lnSpc>
              <a:spcBef>
                <a:spcPts val="0"/>
              </a:spcBef>
            </a:pPr>
            <a:r>
              <a:rPr lang="zh-CN" altLang="en-US"/>
              <a:t>The RenderProcessHost object represents the browser side of a single browser ↔ renderer IPC connection. There is one RenderProcessHost in the browser process for each render process.</a:t>
            </a:r>
            <a:endParaRPr lang="zh-CN" altLang="en-US"/>
          </a:p>
          <a:p>
            <a:pPr lvl="1" eaLnBrk="1" fontAlgn="auto" latinLnBrk="0" hangingPunct="1">
              <a:lnSpc>
                <a:spcPct val="150000"/>
              </a:lnSpc>
              <a:spcBef>
                <a:spcPts val="0"/>
              </a:spcBef>
            </a:pPr>
            <a:r>
              <a:rPr lang="zh-CN" altLang="en-US"/>
              <a:t>The RenderViewHost object encapsulates communication with the remote RenderView, and RenderWidgetHost handles the input and painting for RenderWidget in the browser.</a:t>
            </a:r>
            <a:endParaRPr lang="zh-CN"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305"/>
            <a:ext cx="10515600" cy="654050"/>
          </a:xfrm>
        </p:spPr>
        <p:txBody>
          <a:bodyPr>
            <a:normAutofit fontScale="90000"/>
          </a:bodyPr>
          <a:lstStyle/>
          <a:p>
            <a:r>
              <a:rPr lang="en-US" altLang="zh-CN"/>
              <a:t>Architecture - Process Model</a:t>
            </a:r>
            <a:endParaRPr lang="en-US" altLang="zh-CN"/>
          </a:p>
        </p:txBody>
      </p:sp>
      <p:sp>
        <p:nvSpPr>
          <p:cNvPr id="3" name="内容占位符 2"/>
          <p:cNvSpPr>
            <a:spLocks noGrp="1"/>
          </p:cNvSpPr>
          <p:nvPr>
            <p:ph idx="1"/>
          </p:nvPr>
        </p:nvSpPr>
        <p:spPr>
          <a:xfrm>
            <a:off x="838200" y="1259840"/>
            <a:ext cx="10515600" cy="5433695"/>
          </a:xfrm>
        </p:spPr>
        <p:txBody>
          <a:bodyPr>
            <a:normAutofit fontScale="57500" lnSpcReduction="20000"/>
          </a:bodyPr>
          <a:lstStyle/>
          <a:p>
            <a:pPr eaLnBrk="1" fontAlgn="auto" latinLnBrk="0" hangingPunct="1">
              <a:lnSpc>
                <a:spcPct val="150000"/>
              </a:lnSpc>
              <a:spcBef>
                <a:spcPts val="0"/>
              </a:spcBef>
            </a:pPr>
            <a:r>
              <a:rPr lang="zh-CN" altLang="en-US"/>
              <a:t>Chromium supports four different models that affect how the browser allocates pages into renderer processes. </a:t>
            </a:r>
            <a:endParaRPr lang="zh-CN" altLang="en-US"/>
          </a:p>
          <a:p>
            <a:pPr lvl="1" eaLnBrk="1" fontAlgn="auto" latinLnBrk="0" hangingPunct="1">
              <a:lnSpc>
                <a:spcPct val="150000"/>
              </a:lnSpc>
              <a:spcBef>
                <a:spcPts val="0"/>
              </a:spcBef>
            </a:pPr>
            <a:r>
              <a:rPr lang="zh-CN" altLang="en-US"/>
              <a:t>Process-per-site-instance</a:t>
            </a:r>
            <a:r>
              <a:rPr lang="en-US" altLang="zh-CN"/>
              <a:t>: </a:t>
            </a:r>
            <a:r>
              <a:rPr lang="zh-CN" altLang="en-US"/>
              <a:t>Chromium uses a separate OS process for each instance of a web site the user visits</a:t>
            </a:r>
            <a:r>
              <a:rPr lang="en-US" altLang="zh-CN"/>
              <a:t>;</a:t>
            </a:r>
            <a:endParaRPr lang="zh-CN" altLang="en-US"/>
          </a:p>
          <a:p>
            <a:pPr lvl="1" eaLnBrk="1" fontAlgn="auto" latinLnBrk="0" hangingPunct="1">
              <a:lnSpc>
                <a:spcPct val="150000"/>
              </a:lnSpc>
              <a:spcBef>
                <a:spcPts val="0"/>
              </a:spcBef>
            </a:pPr>
            <a:r>
              <a:rPr lang="en-US" altLang="zh-CN"/>
              <a:t>Process-per-site: O</a:t>
            </a:r>
            <a:r>
              <a:rPr lang="zh-CN" altLang="en-US"/>
              <a:t>ne process for all instances of a web site</a:t>
            </a:r>
            <a:r>
              <a:rPr lang="en-US" altLang="zh-CN"/>
              <a:t>;</a:t>
            </a:r>
            <a:endParaRPr lang="zh-CN" altLang="en-US"/>
          </a:p>
          <a:p>
            <a:pPr lvl="1" eaLnBrk="1" fontAlgn="auto" latinLnBrk="0" hangingPunct="1">
              <a:lnSpc>
                <a:spcPct val="150000"/>
              </a:lnSpc>
              <a:spcBef>
                <a:spcPts val="0"/>
              </a:spcBef>
            </a:pPr>
            <a:r>
              <a:rPr lang="en-US" altLang="zh-CN"/>
              <a:t>Process-per-tab: O</a:t>
            </a:r>
            <a:r>
              <a:rPr lang="zh-CN" altLang="en-US"/>
              <a:t>ne process for each group of connected tabs</a:t>
            </a:r>
            <a:r>
              <a:rPr lang="en-US" altLang="zh-CN"/>
              <a:t>;</a:t>
            </a:r>
            <a:endParaRPr lang="zh-CN" altLang="en-US"/>
          </a:p>
          <a:p>
            <a:pPr lvl="1" eaLnBrk="1" fontAlgn="auto" latinLnBrk="0" hangingPunct="1">
              <a:lnSpc>
                <a:spcPct val="150000"/>
              </a:lnSpc>
              <a:spcBef>
                <a:spcPts val="0"/>
              </a:spcBef>
            </a:pPr>
            <a:r>
              <a:rPr lang="en-US" altLang="zh-CN"/>
              <a:t>Single process: E</a:t>
            </a:r>
            <a:r>
              <a:rPr lang="zh-CN" altLang="en-US"/>
              <a:t>verything in a single process. </a:t>
            </a:r>
            <a:endParaRPr lang="zh-CN" altLang="en-US"/>
          </a:p>
          <a:p>
            <a:pPr lvl="1" eaLnBrk="1" fontAlgn="auto" latinLnBrk="0" hangingPunct="1">
              <a:lnSpc>
                <a:spcPct val="150000"/>
              </a:lnSpc>
              <a:spcBef>
                <a:spcPts val="0"/>
              </a:spcBef>
            </a:pPr>
            <a:r>
              <a:rPr lang="zh-CN" altLang="en-US"/>
              <a:t>These models differ in whether they reflect the origin of the content, the relationships between tabs, or both.</a:t>
            </a:r>
            <a:endParaRPr lang="zh-CN" altLang="en-US"/>
          </a:p>
          <a:p>
            <a:pPr lvl="0" eaLnBrk="1" fontAlgn="auto" latinLnBrk="0" hangingPunct="1">
              <a:lnSpc>
                <a:spcPct val="150000"/>
              </a:lnSpc>
              <a:spcBef>
                <a:spcPts val="0"/>
              </a:spcBef>
            </a:pPr>
            <a:r>
              <a:rPr lang="zh-CN" altLang="en-US"/>
              <a:t>Sandboxes and </a:t>
            </a:r>
            <a:r>
              <a:rPr lang="en-US" altLang="zh-CN"/>
              <a:t>P</a:t>
            </a:r>
            <a:r>
              <a:rPr lang="zh-CN" altLang="en-US"/>
              <a:t>lug-ins</a:t>
            </a:r>
            <a:endParaRPr lang="zh-CN" altLang="en-US"/>
          </a:p>
          <a:p>
            <a:pPr lvl="1" eaLnBrk="1" fontAlgn="auto" latinLnBrk="0" hangingPunct="1">
              <a:lnSpc>
                <a:spcPct val="150000"/>
              </a:lnSpc>
              <a:spcBef>
                <a:spcPts val="0"/>
              </a:spcBef>
            </a:pPr>
            <a:r>
              <a:rPr lang="zh-CN" altLang="en-US"/>
              <a:t>Chromium's renderer processes are executed within a sandboxed process that has limited access to the user's computer</a:t>
            </a:r>
            <a:r>
              <a:rPr lang="en-US" altLang="zh-CN"/>
              <a:t>, </a:t>
            </a:r>
            <a:r>
              <a:rPr lang="zh-CN" altLang="en-US"/>
              <a:t>they gain access to permitted resources only through the browser process, which can impose security policies on this access.</a:t>
            </a:r>
            <a:endParaRPr lang="zh-CN" altLang="en-US"/>
          </a:p>
          <a:p>
            <a:pPr lvl="1" eaLnBrk="1" fontAlgn="auto" latinLnBrk="0" hangingPunct="1">
              <a:lnSpc>
                <a:spcPct val="150000"/>
              </a:lnSpc>
              <a:spcBef>
                <a:spcPts val="0"/>
              </a:spcBef>
            </a:pPr>
            <a:r>
              <a:rPr lang="zh-CN" altLang="en-US"/>
              <a:t>Browser plug-ins, such as Flash and Silverlight, are also executed in their own processes, and some plug-ins like Flash even run within Chromium's sandbox.</a:t>
            </a:r>
            <a:endParaRPr lang="zh-CN"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2260"/>
            <a:ext cx="10515600" cy="636270"/>
          </a:xfrm>
        </p:spPr>
        <p:txBody>
          <a:bodyPr>
            <a:normAutofit fontScale="90000"/>
          </a:bodyPr>
          <a:lstStyle/>
          <a:p>
            <a:r>
              <a:rPr lang="x-none" altLang="en-US"/>
              <a:t>Chromium OS Graphics Stack</a:t>
            </a:r>
            <a:endParaRPr lang="x-none" altLang="en-US"/>
          </a:p>
        </p:txBody>
      </p:sp>
      <p:pic>
        <p:nvPicPr>
          <p:cNvPr id="4" name="Content Placeholder 3"/>
          <p:cNvPicPr>
            <a:picLocks noGrp="1" noChangeAspect="1"/>
          </p:cNvPicPr>
          <p:nvPr>
            <p:ph idx="1"/>
          </p:nvPr>
        </p:nvPicPr>
        <p:blipFill>
          <a:blip r:embed="rId1"/>
          <a:stretch>
            <a:fillRect/>
          </a:stretch>
        </p:blipFill>
        <p:spPr>
          <a:xfrm>
            <a:off x="7993380" y="1308100"/>
            <a:ext cx="3743960" cy="1905000"/>
          </a:xfrm>
          <a:prstGeom prst="rect">
            <a:avLst/>
          </a:prstGeom>
        </p:spPr>
      </p:pic>
      <p:pic>
        <p:nvPicPr>
          <p:cNvPr id="5" name="Picture 4"/>
          <p:cNvPicPr>
            <a:picLocks noChangeAspect="1"/>
          </p:cNvPicPr>
          <p:nvPr/>
        </p:nvPicPr>
        <p:blipFill>
          <a:blip r:embed="rId2"/>
          <a:stretch>
            <a:fillRect/>
          </a:stretch>
        </p:blipFill>
        <p:spPr>
          <a:xfrm>
            <a:off x="8728075" y="4186555"/>
            <a:ext cx="2009775" cy="1905000"/>
          </a:xfrm>
          <a:prstGeom prst="rect">
            <a:avLst/>
          </a:prstGeom>
        </p:spPr>
      </p:pic>
      <p:sp>
        <p:nvSpPr>
          <p:cNvPr id="6" name="Text Box 5"/>
          <p:cNvSpPr txBox="1"/>
          <p:nvPr/>
        </p:nvSpPr>
        <p:spPr>
          <a:xfrm>
            <a:off x="313055" y="1362075"/>
            <a:ext cx="7488555" cy="3794760"/>
          </a:xfrm>
          <a:prstGeom prst="rect">
            <a:avLst/>
          </a:prstGeom>
          <a:noFill/>
        </p:spPr>
        <p:txBody>
          <a:bodyPr wrap="square" rtlCol="0">
            <a:spAutoFit/>
          </a:bodyPr>
          <a:lstStyle/>
          <a:p>
            <a:pPr algn="l" fontAlgn="auto">
              <a:lnSpc>
                <a:spcPct val="150000"/>
              </a:lnSpc>
            </a:pPr>
            <a:r>
              <a:rPr lang="en-US">
                <a:latin typeface="Abyssinica SIL" panose="02000603020000020004" charset="0"/>
              </a:rPr>
              <a:t>Ozone-gbm</a:t>
            </a:r>
            <a:endParaRPr lang="en-US">
              <a:latin typeface="Abyssinica SIL" panose="02000603020000020004" charset="0"/>
            </a:endParaRPr>
          </a:p>
          <a:p>
            <a:pPr marL="285750" indent="-285750" algn="l" fontAlgn="auto">
              <a:lnSpc>
                <a:spcPct val="150000"/>
              </a:lnSpc>
              <a:buFont typeface="Arial" panose="020B0604020202020204" pitchFamily="34" charset="0"/>
              <a:buChar char="•"/>
            </a:pPr>
            <a:r>
              <a:rPr lang="en-US" sz="1600">
                <a:latin typeface="Abyssinica SIL" panose="02000603020000020004" charset="0"/>
              </a:rPr>
              <a:t>Ozone-gbm is one of the Ozone backends that allows ChromeOS to interact directly with DRM/KMS and evdev to remove the X11 dependency. </a:t>
            </a:r>
            <a:endParaRPr lang="en-US" sz="1600">
              <a:latin typeface="Abyssinica SIL" panose="02000603020000020004" charset="0"/>
            </a:endParaRPr>
          </a:p>
          <a:p>
            <a:pPr marL="285750" indent="-285750" algn="l" fontAlgn="auto">
              <a:lnSpc>
                <a:spcPct val="150000"/>
              </a:lnSpc>
              <a:buFont typeface="Arial" panose="020B0604020202020204" pitchFamily="34" charset="0"/>
              <a:buChar char="•"/>
            </a:pPr>
            <a:r>
              <a:rPr lang="en-US" sz="1600">
                <a:latin typeface="Abyssinica SIL" panose="02000603020000020004" charset="0"/>
              </a:rPr>
              <a:t>mini-gbm is a library of user-level APIs used to allocate a buffer directly to the GPU memory accessible by a rendering process. It is easier to enable Intel graphics features such as texture zero-copy, hardware overlay, and video decoding via ozone-gbm. Chrome OS also uses the mode-setting to change the display mode and align events from evdev and painting with vsync signal generated by GPU.</a:t>
            </a:r>
            <a:endParaRPr lang="en-US" sz="1600">
              <a:latin typeface="Abyssinica SIL" panose="02000603020000020004" charset="0"/>
            </a:endParaRPr>
          </a:p>
        </p:txBody>
      </p:sp>
      <p:pic>
        <p:nvPicPr>
          <p:cNvPr id="7" name="Picture 6"/>
          <p:cNvPicPr>
            <a:picLocks noChangeAspect="1"/>
          </p:cNvPicPr>
          <p:nvPr/>
        </p:nvPicPr>
        <p:blipFill>
          <a:blip r:embed="rId3"/>
          <a:stretch>
            <a:fillRect/>
          </a:stretch>
        </p:blipFill>
        <p:spPr>
          <a:xfrm>
            <a:off x="675640" y="4210685"/>
            <a:ext cx="4361815" cy="21431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720"/>
            <a:ext cx="10515600" cy="432435"/>
          </a:xfrm>
        </p:spPr>
        <p:txBody>
          <a:bodyPr>
            <a:normAutofit fontScale="90000"/>
          </a:bodyPr>
          <a:lstStyle/>
          <a:p>
            <a:r>
              <a:rPr lang="en-US" dirty="0"/>
              <a:t>Establish </a:t>
            </a:r>
            <a:r>
              <a:rPr lang="x-none" altLang="en-US" dirty="0"/>
              <a:t>P</a:t>
            </a:r>
            <a:r>
              <a:rPr lang="en-US" dirty="0"/>
              <a:t>rivate </a:t>
            </a:r>
            <a:r>
              <a:rPr lang="x-none" altLang="en-US" dirty="0"/>
              <a:t>O</a:t>
            </a:r>
            <a:r>
              <a:rPr lang="en-US" dirty="0"/>
              <a:t>verlay</a:t>
            </a:r>
            <a:endParaRPr lang="en-US" dirty="0"/>
          </a:p>
        </p:txBody>
      </p:sp>
      <p:sp>
        <p:nvSpPr>
          <p:cNvPr id="3" name="Content Placeholder 2"/>
          <p:cNvSpPr>
            <a:spLocks noGrp="1"/>
          </p:cNvSpPr>
          <p:nvPr>
            <p:ph idx="1"/>
          </p:nvPr>
        </p:nvSpPr>
        <p:spPr>
          <a:xfrm>
            <a:off x="838200" y="1102995"/>
            <a:ext cx="10515600" cy="5455920"/>
          </a:xfrm>
        </p:spPr>
        <p:txBody>
          <a:bodyPr>
            <a:normAutofit fontScale="62500" lnSpcReduction="20000"/>
          </a:bodyPr>
          <a:lstStyle/>
          <a:p>
            <a:pPr indent="0" eaLnBrk="1" fontAlgn="auto" latinLnBrk="0" hangingPunct="1">
              <a:lnSpc>
                <a:spcPct val="150000"/>
              </a:lnSpc>
              <a:spcBef>
                <a:spcPts val="0"/>
              </a:spcBef>
            </a:pPr>
            <a:r>
              <a:rPr lang="en-US" altLang="en-US" dirty="0" err="1">
                <a:solidFill>
                  <a:srgbClr val="333333"/>
                </a:solidFill>
                <a:ea typeface="-apple-system"/>
              </a:rPr>
              <a:t>假设在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/us</a:t>
            </a:r>
            <a:r>
              <a:rPr lang="x-none" altLang="en-US" dirty="0">
                <a:solidFill>
                  <a:srgbClr val="C7254E"/>
                </a:solidFill>
                <a:latin typeface="Arial Unicode MS" panose="020B0604020202020204" pitchFamily="34" charset="-128"/>
                <a:ea typeface="Source Code Pro"/>
              </a:rPr>
              <a:t>r</a:t>
            </a:r>
            <a:r>
              <a:rPr lang="en-US" altLang="en-US" dirty="0">
                <a:solidFill>
                  <a:srgbClr val="C7254E"/>
                </a:solidFill>
                <a:latin typeface="Arial Unicode MS" panose="020B0604020202020204" pitchFamily="34" charset="-128"/>
                <a:ea typeface="Source Code Pro"/>
              </a:rPr>
              <a:t>/local</a:t>
            </a:r>
            <a:r>
              <a:rPr lang="en-US" altLang="en-US" dirty="0">
                <a:solidFill>
                  <a:srgbClr val="333333"/>
                </a:solidFill>
                <a:ea typeface="-apple-system"/>
              </a:rPr>
              <a:t> </a:t>
            </a:r>
            <a:r>
              <a:rPr lang="en-US" altLang="en-US" dirty="0" err="1">
                <a:solidFill>
                  <a:srgbClr val="333333"/>
                </a:solidFill>
                <a:ea typeface="-apple-system"/>
              </a:rPr>
              <a:t>目录中创建自己的</a:t>
            </a:r>
            <a:r>
              <a:rPr lang="en-US" altLang="en-US" dirty="0">
                <a:solidFill>
                  <a:srgbClr val="333333"/>
                </a:solidFill>
                <a:ea typeface="-apple-system"/>
              </a:rPr>
              <a:t> </a:t>
            </a:r>
            <a:r>
              <a:rPr lang="en-US" altLang="en-US" dirty="0" err="1">
                <a:solidFill>
                  <a:srgbClr val="333333"/>
                </a:solidFill>
                <a:ea typeface="-apple-system"/>
              </a:rPr>
              <a:t>Overlay，约定俗成的方式是</a:t>
            </a:r>
            <a:r>
              <a:rPr lang="en-US" altLang="en-US" dirty="0">
                <a:solidFill>
                  <a:srgbClr val="333333"/>
                </a:solidFill>
                <a:ea typeface="-apple-system"/>
              </a:rPr>
              <a:t>：</a:t>
            </a:r>
            <a:r>
              <a:rPr lang="en-US" altLang="en-US" dirty="0"/>
              <a:t> </a:t>
            </a:r>
            <a:r>
              <a:rPr lang="en-US" altLang="en-US" dirty="0" err="1"/>
              <a:t>mkdir</a:t>
            </a:r>
            <a:r>
              <a:rPr lang="en-US" altLang="en-US" dirty="0"/>
              <a:t> –p /</a:t>
            </a:r>
            <a:r>
              <a:rPr lang="en-US" altLang="en-US" dirty="0" err="1"/>
              <a:t>usr</a:t>
            </a:r>
            <a:r>
              <a:rPr lang="en-US" altLang="en-US" dirty="0"/>
              <a:t>/local/portage</a:t>
            </a:r>
            <a:endParaRPr lang="en-US" altLang="en-US" dirty="0"/>
          </a:p>
          <a:p>
            <a:pPr indent="0" eaLnBrk="1" fontAlgn="auto" latinLnBrk="0" hangingPunct="1">
              <a:lnSpc>
                <a:spcPct val="150000"/>
              </a:lnSpc>
              <a:spcBef>
                <a:spcPts val="0"/>
              </a:spcBef>
            </a:pPr>
            <a:r>
              <a:rPr lang="en-US" altLang="en-US" dirty="0" err="1">
                <a:solidFill>
                  <a:srgbClr val="333333"/>
                </a:solidFill>
                <a:ea typeface="-apple-system"/>
              </a:rPr>
              <a:t>需要将</a:t>
            </a:r>
            <a:r>
              <a:rPr lang="en-US" altLang="en-US" dirty="0">
                <a:solidFill>
                  <a:srgbClr val="333333"/>
                </a:solidFill>
                <a:ea typeface="-apple-system"/>
              </a:rPr>
              <a:t> Overlay </a:t>
            </a:r>
            <a:r>
              <a:rPr lang="en-US" altLang="en-US" dirty="0" err="1">
                <a:solidFill>
                  <a:srgbClr val="333333"/>
                </a:solidFill>
                <a:ea typeface="-apple-system"/>
              </a:rPr>
              <a:t>路径告知</a:t>
            </a:r>
            <a:r>
              <a:rPr lang="en-US" altLang="en-US" dirty="0">
                <a:solidFill>
                  <a:srgbClr val="333333"/>
                </a:solidFill>
                <a:ea typeface="-apple-system"/>
              </a:rPr>
              <a:t> Portage </a:t>
            </a:r>
            <a:r>
              <a:rPr lang="en-US" altLang="en-US" dirty="0" err="1">
                <a:solidFill>
                  <a:srgbClr val="333333"/>
                </a:solidFill>
                <a:ea typeface="-apple-system"/>
              </a:rPr>
              <a:t>管理系统，即在</a:t>
            </a:r>
            <a:r>
              <a:rPr lang="en-US" altLang="en-US" dirty="0">
                <a:solidFill>
                  <a:srgbClr val="333333"/>
                </a:solidFill>
                <a:ea typeface="-apple-system"/>
              </a:rPr>
              <a:t> </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etc</a:t>
            </a:r>
            <a:r>
              <a:rPr lang="en-US" altLang="en-US" b="1" dirty="0">
                <a:solidFill>
                  <a:srgbClr val="C7254E"/>
                </a:solidFill>
                <a:latin typeface="Arial Unicode MS" panose="020B0604020202020204" pitchFamily="34" charset="-128"/>
                <a:ea typeface="Source Code Pro"/>
              </a:rPr>
              <a:t>/</a:t>
            </a:r>
            <a:r>
              <a:rPr lang="en-US" altLang="en-US" b="1" dirty="0" err="1">
                <a:solidFill>
                  <a:srgbClr val="C7254E"/>
                </a:solidFill>
                <a:latin typeface="Arial Unicode MS" panose="020B0604020202020204" pitchFamily="34" charset="-128"/>
                <a:ea typeface="Source Code Pro"/>
              </a:rPr>
              <a:t>make.conf</a:t>
            </a:r>
            <a:r>
              <a:rPr lang="en-US" altLang="en-US" dirty="0">
                <a:solidFill>
                  <a:srgbClr val="333333"/>
                </a:solidFill>
                <a:ea typeface="-apple-system"/>
              </a:rPr>
              <a:t> </a:t>
            </a:r>
            <a:r>
              <a:rPr lang="en-US" altLang="en-US" dirty="0" err="1">
                <a:solidFill>
                  <a:srgbClr val="333333"/>
                </a:solidFill>
                <a:ea typeface="-apple-system"/>
              </a:rPr>
              <a:t>文件中添加以下代码</a:t>
            </a:r>
            <a:r>
              <a:rPr lang="en-US" altLang="en-US" dirty="0">
                <a:solidFill>
                  <a:srgbClr val="333333"/>
                </a:solidFill>
                <a:ea typeface="-apple-system"/>
              </a:rPr>
              <a:t>：</a:t>
            </a:r>
            <a:r>
              <a:rPr lang="en-US" altLang="en-US" dirty="0"/>
              <a:t> PORTDIR_OVERLAY = “/</a:t>
            </a:r>
            <a:r>
              <a:rPr lang="en-US" altLang="en-US" dirty="0" err="1"/>
              <a:t>usr</a:t>
            </a:r>
            <a:r>
              <a:rPr lang="en-US" altLang="en-US" dirty="0"/>
              <a:t>/local/portage”</a:t>
            </a:r>
            <a:endParaRPr lang="en-US" altLang="en-US" dirty="0"/>
          </a:p>
          <a:p>
            <a:pPr indent="0" eaLnBrk="1" fontAlgn="auto" latinLnBrk="0" hangingPunct="1">
              <a:lnSpc>
                <a:spcPct val="150000"/>
              </a:lnSpc>
              <a:spcBef>
                <a:spcPts val="0"/>
              </a:spcBef>
            </a:pPr>
            <a:r>
              <a:rPr lang="en-US" altLang="en-US" dirty="0" err="1">
                <a:solidFill>
                  <a:srgbClr val="333333"/>
                </a:solidFill>
                <a:ea typeface="-apple-system"/>
              </a:rPr>
              <a:t>为了让我们的</a:t>
            </a:r>
            <a:r>
              <a:rPr lang="en-US" altLang="en-US" dirty="0">
                <a:solidFill>
                  <a:srgbClr val="333333"/>
                </a:solidFill>
                <a:ea typeface="-apple-system"/>
              </a:rPr>
              <a:t> Overlay </a:t>
            </a:r>
            <a:r>
              <a:rPr lang="en-US" altLang="en-US" dirty="0" err="1">
                <a:solidFill>
                  <a:srgbClr val="333333"/>
                </a:solidFill>
                <a:ea typeface="-apple-system"/>
              </a:rPr>
              <a:t>能够被</a:t>
            </a:r>
            <a:r>
              <a:rPr lang="en-US" altLang="en-US" dirty="0">
                <a:solidFill>
                  <a:srgbClr val="333333"/>
                </a:solidFill>
                <a:ea typeface="-apple-system"/>
              </a:rPr>
              <a:t> Portage </a:t>
            </a:r>
            <a:r>
              <a:rPr lang="en-US" altLang="en-US" dirty="0" err="1">
                <a:solidFill>
                  <a:srgbClr val="333333"/>
                </a:solidFill>
                <a:ea typeface="-apple-system"/>
              </a:rPr>
              <a:t>管理系统所接受，需要在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metadata</a:t>
            </a:r>
            <a:r>
              <a:rPr lang="en-US" altLang="en-US" dirty="0">
                <a:solidFill>
                  <a:srgbClr val="333333"/>
                </a:solidFill>
                <a:ea typeface="-apple-system"/>
              </a:rPr>
              <a:t> </a:t>
            </a:r>
            <a:r>
              <a:rPr lang="en-US" altLang="en-US" dirty="0" err="1">
                <a:solidFill>
                  <a:srgbClr val="333333"/>
                </a:solidFill>
                <a:ea typeface="-apple-system"/>
              </a:rPr>
              <a:t>子目录，并在该目录内添加内容为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masters = </a:t>
            </a:r>
            <a:r>
              <a:rPr lang="en-US" altLang="en-US" dirty="0" err="1">
                <a:solidFill>
                  <a:srgbClr val="C7254E"/>
                </a:solidFill>
                <a:latin typeface="Arial Unicode MS" panose="020B0604020202020204" pitchFamily="34" charset="-128"/>
                <a:ea typeface="Source Code Pro"/>
              </a:rPr>
              <a:t>gentoo</a:t>
            </a:r>
            <a:r>
              <a:rPr lang="en-US" altLang="en-US" dirty="0">
                <a:solidFill>
                  <a:srgbClr val="333333"/>
                </a:solidFill>
                <a:ea typeface="-apple-system"/>
              </a:rPr>
              <a:t> 的 </a:t>
            </a:r>
            <a:r>
              <a:rPr lang="en-US" altLang="en-US" dirty="0" err="1">
                <a:solidFill>
                  <a:srgbClr val="C7254E"/>
                </a:solidFill>
                <a:latin typeface="Arial Unicode MS" panose="020B0604020202020204" pitchFamily="34" charset="-128"/>
                <a:ea typeface="Source Code Pro"/>
              </a:rPr>
              <a:t>layout.conf</a:t>
            </a:r>
            <a:r>
              <a:rPr lang="en-US" altLang="en-US" dirty="0">
                <a:solidFill>
                  <a:srgbClr val="333333"/>
                </a:solidFill>
                <a:ea typeface="-apple-system"/>
              </a:rPr>
              <a:t> </a:t>
            </a:r>
            <a:r>
              <a:rPr lang="en-US" altLang="en-US" dirty="0" err="1">
                <a:solidFill>
                  <a:srgbClr val="333333"/>
                </a:solidFill>
                <a:ea typeface="-apple-system"/>
              </a:rPr>
              <a:t>文件</a:t>
            </a:r>
            <a:r>
              <a:rPr lang="en-US" altLang="en-US" dirty="0">
                <a:solidFill>
                  <a:srgbClr val="333333"/>
                </a:solidFill>
                <a:ea typeface="-apple-system"/>
              </a:rPr>
              <a:t>[1]，即：</a:t>
            </a:r>
            <a:r>
              <a:rPr lang="en-US" altLang="en-US" dirty="0"/>
              <a:t> </a:t>
            </a:r>
            <a:endParaRPr lang="en-US" altLang="en-US" dirty="0"/>
          </a:p>
          <a:p>
            <a:pPr lvl="1" indent="0" eaLnBrk="1" fontAlgn="auto" latinLnBrk="0" hangingPunct="1">
              <a:lnSpc>
                <a:spcPct val="150000"/>
              </a:lnSpc>
              <a:spcBef>
                <a:spcPts val="0"/>
              </a:spcBef>
            </a:pPr>
            <a:r>
              <a:rPr lang="en-US" altLang="en-US" dirty="0" err="1"/>
              <a:t>mkdir</a:t>
            </a:r>
            <a:r>
              <a:rPr lang="en-US" altLang="en-US" dirty="0"/>
              <a:t> /</a:t>
            </a:r>
            <a:r>
              <a:rPr lang="en-US" altLang="en-US" dirty="0" err="1"/>
              <a:t>usr</a:t>
            </a:r>
            <a:r>
              <a:rPr lang="en-US" altLang="en-US" dirty="0"/>
              <a:t>/local/portage/metadata</a:t>
            </a:r>
            <a:endParaRPr lang="en-US" altLang="en-US" dirty="0"/>
          </a:p>
          <a:p>
            <a:pPr lvl="1" indent="0" eaLnBrk="1" fontAlgn="auto" latinLnBrk="0" hangingPunct="1">
              <a:lnSpc>
                <a:spcPct val="150000"/>
              </a:lnSpc>
              <a:spcBef>
                <a:spcPts val="0"/>
              </a:spcBef>
            </a:pPr>
            <a:r>
              <a:rPr lang="en-US" altLang="en-US" dirty="0"/>
              <a:t>echo “masters = </a:t>
            </a:r>
            <a:r>
              <a:rPr lang="en-US" altLang="en-US" dirty="0" err="1"/>
              <a:t>gentoo</a:t>
            </a:r>
            <a:r>
              <a:rPr lang="en-US" altLang="en-US" dirty="0"/>
              <a:t>” &gt; /</a:t>
            </a:r>
            <a:r>
              <a:rPr lang="en-US" altLang="en-US" dirty="0" err="1"/>
              <a:t>usr</a:t>
            </a:r>
            <a:r>
              <a:rPr lang="en-US" altLang="en-US" dirty="0"/>
              <a:t>/local/portage/metadata/</a:t>
            </a:r>
            <a:r>
              <a:rPr lang="en-US" altLang="en-US" dirty="0" err="1"/>
              <a:t>layout.conf</a:t>
            </a:r>
            <a:endParaRPr lang="en-US" altLang="en-US" dirty="0"/>
          </a:p>
          <a:p>
            <a:pPr indent="0" eaLnBrk="1" fontAlgn="auto" latinLnBrk="0" hangingPunct="1">
              <a:lnSpc>
                <a:spcPct val="150000"/>
              </a:lnSpc>
              <a:spcBef>
                <a:spcPts val="0"/>
              </a:spcBef>
            </a:pPr>
            <a:r>
              <a:rPr lang="en-US" altLang="en-US" dirty="0" err="1">
                <a:solidFill>
                  <a:srgbClr val="333333"/>
                </a:solidFill>
                <a:ea typeface="-apple-system"/>
              </a:rPr>
              <a:t>最后，还需要在</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a:t>
            </a:r>
            <a:r>
              <a:rPr lang="en-US" altLang="en-US" dirty="0" err="1">
                <a:solidFill>
                  <a:srgbClr val="C7254E"/>
                </a:solidFill>
                <a:latin typeface="Arial Unicode MS" panose="020B0604020202020204" pitchFamily="34" charset="-128"/>
                <a:ea typeface="Source Code Pro"/>
              </a:rPr>
              <a:t>usr</a:t>
            </a:r>
            <a:r>
              <a:rPr lang="en-US" altLang="en-US" dirty="0">
                <a:solidFill>
                  <a:srgbClr val="C7254E"/>
                </a:solidFill>
                <a:latin typeface="Arial Unicode MS" panose="020B0604020202020204" pitchFamily="34" charset="-128"/>
                <a:ea typeface="Source Code Pro"/>
              </a:rPr>
              <a:t>/local/portage</a:t>
            </a:r>
            <a:r>
              <a:rPr lang="en-US" altLang="en-US" dirty="0">
                <a:solidFill>
                  <a:srgbClr val="333333"/>
                </a:solidFill>
                <a:ea typeface="-apple-system"/>
              </a:rPr>
              <a:t> </a:t>
            </a:r>
            <a:r>
              <a:rPr lang="en-US" altLang="en-US" dirty="0" err="1">
                <a:solidFill>
                  <a:srgbClr val="333333"/>
                </a:solidFill>
                <a:ea typeface="-apple-system"/>
              </a:rPr>
              <a:t>中创建</a:t>
            </a:r>
            <a:r>
              <a:rPr lang="en-US" altLang="en-US" dirty="0">
                <a:solidFill>
                  <a:srgbClr val="333333"/>
                </a:solidFill>
                <a:ea typeface="-apple-system"/>
              </a:rPr>
              <a:t> </a:t>
            </a:r>
            <a:r>
              <a:rPr lang="en-US" altLang="en-US" dirty="0">
                <a:solidFill>
                  <a:srgbClr val="C7254E"/>
                </a:solidFill>
                <a:latin typeface="Arial Unicode MS" panose="020B0604020202020204" pitchFamily="34" charset="-128"/>
                <a:ea typeface="Source Code Pro"/>
              </a:rPr>
              <a:t>profiles</a:t>
            </a:r>
            <a:r>
              <a:rPr lang="en-US" altLang="en-US" dirty="0">
                <a:solidFill>
                  <a:srgbClr val="333333"/>
                </a:solidFill>
                <a:ea typeface="-apple-system"/>
              </a:rPr>
              <a:t> </a:t>
            </a:r>
            <a:r>
              <a:rPr lang="en-US" altLang="en-US" dirty="0" err="1">
                <a:solidFill>
                  <a:srgbClr val="333333"/>
                </a:solidFill>
                <a:ea typeface="-apple-system"/>
              </a:rPr>
              <a:t>子目录，并在该目录内添加</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repo_name</a:t>
            </a:r>
            <a:r>
              <a:rPr lang="en-US" altLang="en-US" dirty="0">
                <a:solidFill>
                  <a:srgbClr val="333333"/>
                </a:solidFill>
                <a:ea typeface="-apple-system"/>
              </a:rPr>
              <a:t> </a:t>
            </a:r>
            <a:r>
              <a:rPr lang="en-US" altLang="en-US" dirty="0" err="1">
                <a:solidFill>
                  <a:srgbClr val="333333"/>
                </a:solidFill>
                <a:ea typeface="-apple-system"/>
              </a:rPr>
              <a:t>文件。我们可以在这份文件中设置</a:t>
            </a:r>
            <a:r>
              <a:rPr lang="en-US" altLang="en-US" dirty="0">
                <a:solidFill>
                  <a:srgbClr val="333333"/>
                </a:solidFill>
                <a:ea typeface="-apple-system"/>
              </a:rPr>
              <a:t> Overlay </a:t>
            </a:r>
            <a:r>
              <a:rPr lang="en-US" altLang="en-US" dirty="0" err="1">
                <a:solidFill>
                  <a:srgbClr val="333333"/>
                </a:solidFill>
                <a:ea typeface="-apple-system"/>
              </a:rPr>
              <a:t>名称，只需将</a:t>
            </a:r>
            <a:r>
              <a:rPr lang="en-US" altLang="en-US" dirty="0">
                <a:solidFill>
                  <a:srgbClr val="333333"/>
                </a:solidFill>
                <a:ea typeface="-apple-system"/>
              </a:rPr>
              <a:t> Overlay </a:t>
            </a:r>
            <a:r>
              <a:rPr lang="en-US" altLang="en-US" dirty="0" err="1">
                <a:solidFill>
                  <a:srgbClr val="333333"/>
                </a:solidFill>
                <a:ea typeface="-apple-system"/>
              </a:rPr>
              <a:t>名称写入该文件即可。例如，我将我的</a:t>
            </a:r>
            <a:r>
              <a:rPr lang="en-US" altLang="en-US" dirty="0">
                <a:solidFill>
                  <a:srgbClr val="333333"/>
                </a:solidFill>
                <a:ea typeface="-apple-system"/>
              </a:rPr>
              <a:t> Overlay </a:t>
            </a:r>
            <a:r>
              <a:rPr lang="en-US" altLang="en-US" dirty="0" err="1">
                <a:solidFill>
                  <a:srgbClr val="333333"/>
                </a:solidFill>
                <a:ea typeface="-apple-system"/>
              </a:rPr>
              <a:t>命名为</a:t>
            </a:r>
            <a:r>
              <a:rPr lang="en-US" altLang="en-US" dirty="0">
                <a:solidFill>
                  <a:srgbClr val="333333"/>
                </a:solidFill>
                <a:ea typeface="-apple-system"/>
              </a:rPr>
              <a:t> </a:t>
            </a:r>
            <a:r>
              <a:rPr lang="en-US" altLang="en-US" dirty="0" err="1">
                <a:solidFill>
                  <a:srgbClr val="C7254E"/>
                </a:solidFill>
                <a:latin typeface="Arial Unicode MS" panose="020B0604020202020204" pitchFamily="34" charset="-128"/>
                <a:ea typeface="Source Code Pro"/>
              </a:rPr>
              <a:t>garfileo</a:t>
            </a:r>
            <a:r>
              <a:rPr lang="en-US" altLang="en-US" dirty="0">
                <a:solidFill>
                  <a:srgbClr val="333333"/>
                </a:solidFill>
                <a:ea typeface="-apple-system"/>
              </a:rPr>
              <a:t>：</a:t>
            </a:r>
            <a:r>
              <a:rPr lang="en-US" altLang="en-US" dirty="0"/>
              <a:t> </a:t>
            </a:r>
            <a:endParaRPr lang="en-US" altLang="en-US" dirty="0"/>
          </a:p>
          <a:p>
            <a:pPr lvl="1" indent="0" eaLnBrk="1" fontAlgn="auto" latinLnBrk="0" hangingPunct="1">
              <a:lnSpc>
                <a:spcPct val="150000"/>
              </a:lnSpc>
              <a:spcBef>
                <a:spcPts val="0"/>
              </a:spcBef>
            </a:pPr>
            <a:r>
              <a:rPr lang="en-US" altLang="en-US" dirty="0"/>
              <a:t>echo “</a:t>
            </a:r>
            <a:r>
              <a:rPr lang="en-US" altLang="en-US" dirty="0" err="1"/>
              <a:t>garfileo</a:t>
            </a:r>
            <a:r>
              <a:rPr lang="en-US" altLang="en-US" dirty="0"/>
              <a:t>” &gt; /</a:t>
            </a:r>
            <a:r>
              <a:rPr lang="en-US" altLang="en-US" dirty="0" err="1"/>
              <a:t>usr</a:t>
            </a:r>
            <a:r>
              <a:rPr lang="en-US" altLang="en-US" dirty="0"/>
              <a:t>/local/portage/profiles/</a:t>
            </a:r>
            <a:r>
              <a:rPr lang="en-US" altLang="en-US" dirty="0" err="1"/>
              <a:t>repo_name</a:t>
            </a:r>
            <a:endParaRPr lang="en-US"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 Graphics Overview</a:t>
            </a:r>
            <a:endParaRPr lang="en-US" dirty="0"/>
          </a:p>
        </p:txBody>
      </p:sp>
      <p:pic>
        <p:nvPicPr>
          <p:cNvPr id="4" name="Picture 3"/>
          <p:cNvPicPr>
            <a:picLocks noChangeAspect="1"/>
          </p:cNvPicPr>
          <p:nvPr/>
        </p:nvPicPr>
        <p:blipFill>
          <a:blip r:embed="rId1"/>
          <a:stretch>
            <a:fillRect/>
          </a:stretch>
        </p:blipFill>
        <p:spPr>
          <a:xfrm>
            <a:off x="257175" y="1657350"/>
            <a:ext cx="11477626" cy="4779717"/>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1556"/>
            <a:ext cx="10515600" cy="623416"/>
          </a:xfrm>
        </p:spPr>
        <p:txBody>
          <a:bodyPr>
            <a:normAutofit fontScale="90000"/>
          </a:bodyPr>
          <a:lstStyle/>
          <a:p>
            <a:r>
              <a:rPr lang="en-US" dirty="0"/>
              <a:t>Linux X-Windows System Architecture</a:t>
            </a:r>
            <a:endParaRPr lang="en-US" dirty="0"/>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09305" y="1178588"/>
            <a:ext cx="4892889" cy="4826796"/>
          </a:xfrm>
        </p:spPr>
      </p:pic>
      <p:sp>
        <p:nvSpPr>
          <p:cNvPr id="8" name="Rectangle 7"/>
          <p:cNvSpPr/>
          <p:nvPr/>
        </p:nvSpPr>
        <p:spPr>
          <a:xfrm>
            <a:off x="5877698" y="1178588"/>
            <a:ext cx="5898291" cy="5374640"/>
          </a:xfrm>
          <a:prstGeom prst="rect">
            <a:avLst/>
          </a:prstGeom>
        </p:spPr>
        <p:txBody>
          <a:bodyPr wrap="square">
            <a:spAutoFit/>
          </a:bodyPr>
          <a:lstStyle/>
          <a:p>
            <a:pPr fontAlgn="auto">
              <a:lnSpc>
                <a:spcPct val="100000"/>
              </a:lnSpc>
            </a:pPr>
            <a:r>
              <a:rPr lang="en-US" dirty="0">
                <a:solidFill>
                  <a:srgbClr val="333333"/>
                </a:solidFill>
                <a:latin typeface="Ubuntu Beta"/>
              </a:rPr>
              <a:t>3D operation can be divided into two groups:</a:t>
            </a:r>
            <a:endParaRPr lang="en-US" dirty="0">
              <a:solidFill>
                <a:srgbClr val="333333"/>
              </a:solidFill>
              <a:latin typeface="Ubuntu Beta"/>
            </a:endParaRPr>
          </a:p>
          <a:p>
            <a:pPr fontAlgn="auto">
              <a:lnSpc>
                <a:spcPct val="100000"/>
              </a:lnSpc>
            </a:pPr>
            <a:r>
              <a:rPr lang="en-US" dirty="0">
                <a:solidFill>
                  <a:srgbClr val="333333"/>
                </a:solidFill>
                <a:latin typeface="Ubuntu Beta"/>
              </a:rPr>
              <a:t>* 3D client apps communicate through the X server using an OpenGL protocol library such as </a:t>
            </a:r>
            <a:r>
              <a:rPr lang="en-US" dirty="0" err="1">
                <a:solidFill>
                  <a:srgbClr val="333333"/>
                </a:solidFill>
                <a:latin typeface="Ubuntu Beta"/>
              </a:rPr>
              <a:t>libglx</a:t>
            </a:r>
            <a:r>
              <a:rPr lang="en-US" dirty="0">
                <a:solidFill>
                  <a:srgbClr val="333333"/>
                </a:solidFill>
                <a:latin typeface="Ubuntu Beta"/>
              </a:rPr>
              <a:t>; this is called "3D Indirect Rendering". </a:t>
            </a:r>
            <a:endParaRPr lang="en-US" dirty="0">
              <a:solidFill>
                <a:srgbClr val="333333"/>
              </a:solidFill>
              <a:latin typeface="Ubuntu Beta"/>
            </a:endParaRPr>
          </a:p>
          <a:p>
            <a:pPr fontAlgn="auto">
              <a:lnSpc>
                <a:spcPct val="100000"/>
              </a:lnSpc>
            </a:pPr>
            <a:r>
              <a:rPr lang="en-US" dirty="0">
                <a:solidFill>
                  <a:srgbClr val="333333"/>
                </a:solidFill>
                <a:latin typeface="Ubuntu Beta"/>
              </a:rPr>
              <a:t>* Bypass the X server entirely and communicate with the graphics hardware directly to gain extra performance; this is called "3D Direct Rendering" and uses the Direct Rendering Infrastructure (DRI).</a:t>
            </a:r>
            <a:endParaRPr lang="en-US" dirty="0">
              <a:solidFill>
                <a:srgbClr val="333333"/>
              </a:solidFill>
              <a:latin typeface="Ubuntu Beta"/>
            </a:endParaRPr>
          </a:p>
          <a:p>
            <a:pPr fontAlgn="auto">
              <a:lnSpc>
                <a:spcPct val="100000"/>
              </a:lnSpc>
            </a:pPr>
            <a:r>
              <a:rPr lang="en-US" dirty="0"/>
              <a:t>The X server itself is composed of a "core", "extension modules", and hardware-specific "drivers".</a:t>
            </a:r>
            <a:endParaRPr lang="en-US" dirty="0"/>
          </a:p>
          <a:p>
            <a:pPr fontAlgn="auto">
              <a:lnSpc>
                <a:spcPct val="100000"/>
              </a:lnSpc>
            </a:pPr>
            <a:r>
              <a:rPr lang="en-US" dirty="0"/>
              <a:t>Extension modules add various technologies such as graphics acceleration, video acceleration, font support, compositing, screen resizing, and so forth.</a:t>
            </a:r>
            <a:endParaRPr lang="en-US" dirty="0"/>
          </a:p>
          <a:p>
            <a:pPr fontAlgn="auto">
              <a:lnSpc>
                <a:spcPct val="100000"/>
              </a:lnSpc>
            </a:pPr>
            <a:r>
              <a:rPr lang="en-US" dirty="0"/>
              <a:t>Video and input device drivers contain logic for translating between general X operations and the specific register-level operations particular to the given piece of hardware.</a:t>
            </a:r>
            <a:endParaRPr lang="en-US" dirty="0"/>
          </a:p>
          <a:p>
            <a:pPr fontAlgn="auto">
              <a:lnSpc>
                <a:spcPct val="100000"/>
              </a:lnSpc>
            </a:pPr>
            <a:r>
              <a:rPr lang="en-US" dirty="0"/>
              <a:t>"the video driver", actually for a given video card there are three different kinds of drivers.</a:t>
            </a: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p99PzEORDI/T1no3lrZlCI/AAAAAAAAABI/RV7ODuT6qlw/s1600/EGL-Mesa-Wayland-arc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930" y="225425"/>
            <a:ext cx="9500870" cy="63061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nux_Graphics_Stack_2013.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2995"/>
            <a:ext cx="12192000" cy="66850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610235"/>
          </a:xfrm>
        </p:spPr>
        <p:txBody>
          <a:bodyPr>
            <a:normAutofit fontScale="90000"/>
          </a:bodyPr>
          <a:lstStyle/>
          <a:p>
            <a:r>
              <a:rPr lang="en-US" altLang="zh-CN" dirty="0"/>
              <a:t>Linux Video Display Stack</a:t>
            </a:r>
            <a:endParaRPr lang="zh-CN" altLang="en-US" dirty="0"/>
          </a:p>
        </p:txBody>
      </p:sp>
      <p:pic>
        <p:nvPicPr>
          <p:cNvPr id="4" name="图片 3"/>
          <p:cNvPicPr>
            <a:picLocks noChangeAspect="1"/>
          </p:cNvPicPr>
          <p:nvPr/>
        </p:nvPicPr>
        <p:blipFill>
          <a:blip r:embed="rId1"/>
          <a:stretch>
            <a:fillRect/>
          </a:stretch>
        </p:blipFill>
        <p:spPr>
          <a:xfrm>
            <a:off x="306226" y="1633232"/>
            <a:ext cx="4562338" cy="4536440"/>
          </a:xfrm>
          <a:prstGeom prst="rect">
            <a:avLst/>
          </a:prstGeom>
        </p:spPr>
      </p:pic>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5202195" y="1699593"/>
            <a:ext cx="6800682" cy="4792338"/>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517793" y="86497"/>
            <a:ext cx="11105002" cy="658972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cstate="print">
            <a:extLst>
              <a:ext uri="{28A0092B-C50C-407E-A947-70E740481C1C}">
                <a14:useLocalDpi xmlns:a14="http://schemas.microsoft.com/office/drawing/2010/main" val="0"/>
              </a:ext>
            </a:extLst>
          </a:blip>
          <a:stretch>
            <a:fillRect/>
          </a:stretch>
        </p:blipFill>
        <p:spPr>
          <a:xfrm>
            <a:off x="1090669" y="1408670"/>
            <a:ext cx="10256703" cy="5003147"/>
          </a:xfrm>
          <a:prstGeom prst="rect">
            <a:avLst/>
          </a:prstGeom>
        </p:spPr>
      </p:pic>
      <p:sp>
        <p:nvSpPr>
          <p:cNvPr id="3" name="TextBox 2"/>
          <p:cNvSpPr txBox="1"/>
          <p:nvPr/>
        </p:nvSpPr>
        <p:spPr>
          <a:xfrm>
            <a:off x="297451" y="209318"/>
            <a:ext cx="6258893" cy="646331"/>
          </a:xfrm>
          <a:prstGeom prst="rect">
            <a:avLst/>
          </a:prstGeom>
          <a:noFill/>
        </p:spPr>
        <p:txBody>
          <a:bodyPr wrap="none" rtlCol="0">
            <a:spAutoFit/>
          </a:bodyPr>
          <a:lstStyle/>
          <a:p>
            <a:r>
              <a:rPr lang="en-US" sz="3600" dirty="0"/>
              <a:t>Intel Android Media Driver Stack</a:t>
            </a:r>
            <a:endParaRPr lang="en-US" sz="3600" dirty="0"/>
          </a:p>
        </p:txBody>
      </p:sp>
      <p:sp>
        <p:nvSpPr>
          <p:cNvPr id="4" name="TextBox 3"/>
          <p:cNvSpPr txBox="1"/>
          <p:nvPr/>
        </p:nvSpPr>
        <p:spPr>
          <a:xfrm>
            <a:off x="341523" y="6411817"/>
            <a:ext cx="6873998" cy="215444"/>
          </a:xfrm>
          <a:prstGeom prst="rect">
            <a:avLst/>
          </a:prstGeom>
          <a:noFill/>
        </p:spPr>
        <p:txBody>
          <a:bodyPr wrap="none" rtlCol="0">
            <a:spAutoFit/>
          </a:bodyPr>
          <a:lstStyle/>
          <a:p>
            <a:r>
              <a:rPr lang="en-US" sz="800" dirty="0"/>
              <a:t>The user mode VPG Media Driver consists of the Android/Linux DDI layer (for </a:t>
            </a:r>
            <a:r>
              <a:rPr lang="en-US" sz="800" dirty="0" err="1"/>
              <a:t>LibVA</a:t>
            </a:r>
            <a:r>
              <a:rPr lang="en-US" sz="800" dirty="0"/>
              <a:t>) and UMHAL layer which is VPG shared code between all operating systems. </a:t>
            </a:r>
            <a:endParaRPr lang="en-US" sz="8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18465"/>
          </a:xfrm>
        </p:spPr>
        <p:txBody>
          <a:bodyPr>
            <a:normAutofit fontScale="90000"/>
          </a:bodyPr>
          <a:lstStyle/>
          <a:p>
            <a:r>
              <a:rPr lang="en-US" altLang="zh-CN"/>
              <a:t>Linux Gfx Stack Overview</a:t>
            </a:r>
            <a:endParaRPr lang="en-US" altLang="zh-CN"/>
          </a:p>
        </p:txBody>
      </p:sp>
      <p:sp>
        <p:nvSpPr>
          <p:cNvPr id="3" name="内容占位符 2"/>
          <p:cNvSpPr>
            <a:spLocks noGrp="1"/>
          </p:cNvSpPr>
          <p:nvPr>
            <p:ph idx="1"/>
          </p:nvPr>
        </p:nvSpPr>
        <p:spPr>
          <a:xfrm>
            <a:off x="838200" y="1112520"/>
            <a:ext cx="10515600" cy="5518785"/>
          </a:xfrm>
        </p:spPr>
        <p:txBody>
          <a:bodyPr>
            <a:normAutofit fontScale="62500"/>
          </a:bodyPr>
          <a:lstStyle/>
          <a:p>
            <a:pPr eaLnBrk="1" fontAlgn="auto" latinLnBrk="0" hangingPunct="1">
              <a:lnSpc>
                <a:spcPct val="150000"/>
              </a:lnSpc>
              <a:spcBef>
                <a:spcPts val="0"/>
              </a:spcBef>
            </a:pPr>
            <a:r>
              <a:rPr lang="zh-CN" altLang="en-US"/>
              <a:t>Selecting the output-device, resolution, and scan-out buffers is called “modesetting”.</a:t>
            </a:r>
            <a:endParaRPr lang="zh-CN" altLang="en-US"/>
          </a:p>
          <a:p>
            <a:pPr eaLnBrk="1" fontAlgn="auto" latinLnBrk="0" hangingPunct="1">
              <a:lnSpc>
                <a:spcPct val="150000"/>
              </a:lnSpc>
              <a:spcBef>
                <a:spcPts val="0"/>
              </a:spcBef>
            </a:pPr>
            <a:r>
              <a:rPr lang="zh-CN" altLang="en-US"/>
              <a:t>Modern GPUs support two completely different instruction-sets: (a) the “command stream” used for configuring the card, and initiating rendering, and (b) the SIMD “compute stream” used for calculating pixel values.</a:t>
            </a:r>
            <a:endParaRPr lang="zh-CN" altLang="en-US"/>
          </a:p>
          <a:p>
            <a:pPr eaLnBrk="1" fontAlgn="auto" latinLnBrk="0" hangingPunct="1">
              <a:lnSpc>
                <a:spcPct val="150000"/>
              </a:lnSpc>
              <a:spcBef>
                <a:spcPts val="0"/>
              </a:spcBef>
            </a:pPr>
            <a:r>
              <a:rPr lang="zh-CN" altLang="en-US"/>
              <a:t>Modern DRM-based kernel graphics drivers provide access to the GEM/TTM modules that allow user-space programs to allocate and access the buffers mentioned above: for “window backing buffers”, vertex graphs, textures, shader programs, and configuration commands.</a:t>
            </a:r>
            <a:endParaRPr lang="zh-CN" altLang="en-US"/>
          </a:p>
          <a:p>
            <a:pPr eaLnBrk="1" fontAlgn="auto" latinLnBrk="0" hangingPunct="1">
              <a:lnSpc>
                <a:spcPct val="150000"/>
              </a:lnSpc>
              <a:spcBef>
                <a:spcPts val="0"/>
              </a:spcBef>
            </a:pPr>
            <a:r>
              <a:rPr lang="en-US" altLang="zh-CN"/>
              <a:t>Use case under X11 env:  Start an X server instance, and a “window manager” application which connects to the X server as a client. The user can then interact with the window manager to launch further graphical applications. </a:t>
            </a:r>
            <a:endParaRPr lang="en-US" altLang="zh-CN"/>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28320"/>
            <a:ext cx="10515600" cy="506095"/>
          </a:xfrm>
        </p:spPr>
        <p:txBody>
          <a:bodyPr>
            <a:normAutofit fontScale="90000"/>
          </a:bodyPr>
          <a:lstStyle/>
          <a:p>
            <a:r>
              <a:rPr lang="en-US" altLang="x-none"/>
              <a:t>ALSA System on Chip (ASoC) 架构</a:t>
            </a:r>
            <a:endParaRPr lang="en-US" altLang="x-none"/>
          </a:p>
        </p:txBody>
      </p:sp>
      <p:sp>
        <p:nvSpPr>
          <p:cNvPr id="3" name="Content Placeholder 2"/>
          <p:cNvSpPr>
            <a:spLocks noGrp="1"/>
          </p:cNvSpPr>
          <p:nvPr>
            <p:ph idx="1"/>
          </p:nvPr>
        </p:nvSpPr>
        <p:spPr>
          <a:xfrm>
            <a:off x="838200" y="1231265"/>
            <a:ext cx="10515600" cy="4946015"/>
          </a:xfrm>
        </p:spPr>
        <p:txBody>
          <a:bodyPr>
            <a:normAutofit fontScale="70000"/>
          </a:bodyPr>
          <a:lstStyle/>
          <a:p>
            <a:pPr eaLnBrk="1" fontAlgn="auto" latinLnBrk="0" hangingPunct="1">
              <a:lnSpc>
                <a:spcPct val="150000"/>
              </a:lnSpc>
              <a:spcBef>
                <a:spcPts val="0"/>
              </a:spcBef>
            </a:pPr>
            <a:r>
              <a:rPr lang="en-US"/>
              <a:t>ALSA System on Chip (ASoC) 架构</a:t>
            </a:r>
            <a:endParaRPr lang="en-US"/>
          </a:p>
          <a:p>
            <a:pPr lvl="1" eaLnBrk="1" fontAlgn="auto" latinLnBrk="0" hangingPunct="1">
              <a:lnSpc>
                <a:spcPct val="150000"/>
              </a:lnSpc>
              <a:spcBef>
                <a:spcPts val="0"/>
              </a:spcBef>
            </a:pPr>
            <a:r>
              <a:rPr lang="en-US"/>
              <a:t>machine driver: </a:t>
            </a:r>
            <a:r>
              <a:rPr lang="en-US">
                <a:sym typeface="+mn-ea"/>
              </a:rPr>
              <a:t>负责把platform及codec串起来，做这样区分最大的目的是可以让写platform driver及codec driver只负责platform或codec相关的部分</a:t>
            </a:r>
            <a:r>
              <a:rPr lang="en-US" altLang="zh-CN">
                <a:sym typeface="+mn-ea"/>
              </a:rPr>
              <a:t>;</a:t>
            </a:r>
            <a:endParaRPr lang="en-US"/>
          </a:p>
          <a:p>
            <a:pPr lvl="1" eaLnBrk="1" fontAlgn="auto" latinLnBrk="0" hangingPunct="1">
              <a:lnSpc>
                <a:spcPct val="150000"/>
              </a:lnSpc>
              <a:spcBef>
                <a:spcPts val="0"/>
              </a:spcBef>
            </a:pPr>
            <a:r>
              <a:rPr lang="en-US"/>
              <a:t>codec driver: </a:t>
            </a:r>
            <a:r>
              <a:rPr lang="en-US">
                <a:sym typeface="+mn-ea"/>
              </a:rPr>
              <a:t>负责处理与codec相关的行为;</a:t>
            </a:r>
            <a:endParaRPr lang="en-US"/>
          </a:p>
          <a:p>
            <a:pPr lvl="1" eaLnBrk="1" fontAlgn="auto" latinLnBrk="0" hangingPunct="1">
              <a:lnSpc>
                <a:spcPct val="150000"/>
              </a:lnSpc>
              <a:spcBef>
                <a:spcPts val="0"/>
              </a:spcBef>
            </a:pPr>
            <a:r>
              <a:rPr lang="en-US"/>
              <a:t>platform driver: </a:t>
            </a:r>
            <a:r>
              <a:rPr lang="en-US">
                <a:sym typeface="+mn-ea"/>
              </a:rPr>
              <a:t>负责SoC端的行为;</a:t>
            </a:r>
            <a:endParaRPr lang="en-US">
              <a:sym typeface="+mn-ea"/>
            </a:endParaRPr>
          </a:p>
          <a:p>
            <a:pPr lvl="1" eaLnBrk="1" fontAlgn="auto" latinLnBrk="0" hangingPunct="1">
              <a:lnSpc>
                <a:spcPct val="150000"/>
              </a:lnSpc>
              <a:spcBef>
                <a:spcPts val="0"/>
              </a:spcBef>
            </a:pPr>
            <a:r>
              <a:rPr lang="zh-CN" altLang="en-US"/>
              <a:t>目的</a:t>
            </a:r>
            <a:r>
              <a:rPr lang="en-US"/>
              <a:t>: 一个machine driver把对应的platform driver及codec driver串起来就能针对这台平板的各种硬体设定做客制化且正确的设定，platform driver跟codec driver不需要根据不同的产品而做修改，也就是IC厂商只要针对一颗IC写一个driver ，而此driver可以应用在各式各样不同的产品，不同的CPU/Codec也可以做任意搭配。</a:t>
            </a:r>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12445" y="416560"/>
            <a:ext cx="10515600" cy="468630"/>
          </a:xfrm>
        </p:spPr>
        <p:txBody>
          <a:bodyPr>
            <a:normAutofit fontScale="90000"/>
          </a:bodyPr>
          <a:p>
            <a:r>
              <a:rPr lang="en-US"/>
              <a:t>ALSA </a:t>
            </a:r>
            <a:r>
              <a:rPr lang="x-none" altLang="en-US"/>
              <a:t>T</a:t>
            </a:r>
            <a:r>
              <a:rPr lang="en-US"/>
              <a:t>opology</a:t>
            </a:r>
            <a:endParaRPr lang="en-US"/>
          </a:p>
        </p:txBody>
      </p:sp>
      <p:sp>
        <p:nvSpPr>
          <p:cNvPr id="3" name="Content Placeholder 2"/>
          <p:cNvSpPr>
            <a:spLocks noGrp="1"/>
          </p:cNvSpPr>
          <p:nvPr>
            <p:ph idx="1"/>
          </p:nvPr>
        </p:nvSpPr>
        <p:spPr>
          <a:xfrm>
            <a:off x="212725" y="1101090"/>
            <a:ext cx="5000625" cy="5563235"/>
          </a:xfrm>
        </p:spPr>
        <p:txBody>
          <a:bodyPr>
            <a:normAutofit fontScale="60000"/>
          </a:bodyPr>
          <a:p>
            <a:pPr fontAlgn="auto">
              <a:lnSpc>
                <a:spcPct val="150000"/>
              </a:lnSpc>
            </a:pPr>
            <a:r>
              <a:rPr lang="en-US"/>
              <a:t>ALSA Topology provides a method for audio drivers to load their mixers, routing, PCMs and capabilities from user space at runtime without changing any driver source code. The intention is to write the driver once and do the differentiation in topology.</a:t>
            </a:r>
            <a:endParaRPr lang="en-US"/>
          </a:p>
          <a:p>
            <a:pPr fontAlgn="auto">
              <a:lnSpc>
                <a:spcPct val="150000"/>
              </a:lnSpc>
            </a:pPr>
            <a:r>
              <a:rPr lang="en-US"/>
              <a:t>Topology Objects</a:t>
            </a:r>
            <a:r>
              <a:rPr lang="x-none" altLang="en-US"/>
              <a:t>: The topology objects that can be configured by user space include: controls, widgets, routes, PCMs and configurations for physical DAI &amp; DAI links.</a:t>
            </a:r>
            <a:endParaRPr lang="en-US"/>
          </a:p>
        </p:txBody>
      </p:sp>
      <p:pic>
        <p:nvPicPr>
          <p:cNvPr id="4" name="Picture 3"/>
          <p:cNvPicPr>
            <a:picLocks noChangeAspect="1"/>
          </p:cNvPicPr>
          <p:nvPr/>
        </p:nvPicPr>
        <p:blipFill>
          <a:blip r:embed="rId1"/>
          <a:stretch>
            <a:fillRect/>
          </a:stretch>
        </p:blipFill>
        <p:spPr>
          <a:xfrm>
            <a:off x="5339715" y="1162050"/>
            <a:ext cx="6763385" cy="52495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488950"/>
          </a:xfrm>
        </p:spPr>
        <p:txBody>
          <a:bodyPr>
            <a:normAutofit fontScale="90000"/>
          </a:bodyPr>
          <a:lstStyle/>
          <a:p>
            <a:r>
              <a:rPr lang="en-US"/>
              <a:t>Ebuild Syntax Used in Overlays</a:t>
            </a:r>
            <a:endParaRPr lang="en-US"/>
          </a:p>
        </p:txBody>
      </p:sp>
      <p:sp>
        <p:nvSpPr>
          <p:cNvPr id="3" name="Content Placeholder 2"/>
          <p:cNvSpPr>
            <a:spLocks noGrp="1"/>
          </p:cNvSpPr>
          <p:nvPr>
            <p:ph idx="1"/>
          </p:nvPr>
        </p:nvSpPr>
        <p:spPr>
          <a:xfrm>
            <a:off x="838200" y="957580"/>
            <a:ext cx="10515600" cy="433705"/>
          </a:xfrm>
        </p:spPr>
        <p:txBody>
          <a:bodyPr>
            <a:normAutofit fontScale="87500" lnSpcReduction="10000"/>
          </a:bodyPr>
          <a:lstStyle/>
          <a:p>
            <a:r>
              <a:rPr lang="x-none" altLang="en-US"/>
              <a:t>Variables</a:t>
            </a:r>
            <a:endParaRPr lang="x-none" altLang="en-US"/>
          </a:p>
        </p:txBody>
      </p:sp>
      <p:graphicFrame>
        <p:nvGraphicFramePr>
          <p:cNvPr id="4" name="Table -1"/>
          <p:cNvGraphicFramePr/>
          <p:nvPr/>
        </p:nvGraphicFramePr>
        <p:xfrm>
          <a:off x="1140460" y="1372870"/>
          <a:ext cx="10558145" cy="4308475"/>
        </p:xfrm>
        <a:graphic>
          <a:graphicData uri="http://schemas.openxmlformats.org/drawingml/2006/table">
            <a:tbl>
              <a:tblPr firstRow="1" bandRow="1">
                <a:tableStyleId>{5C22544A-7EE6-4342-B048-85BDC9FD1C3A}</a:tableStyleId>
              </a:tblPr>
              <a:tblGrid>
                <a:gridCol w="748665"/>
                <a:gridCol w="9809480"/>
              </a:tblGrid>
              <a:tr h="18161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4290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EAPI</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161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The source directory for your package; commonly ${WORKDIR}/${P}. Portage will default to this value so you may not have to set it!</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51435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SLOT</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51435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LICENSE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panose="02070309020205020404" charset="0"/>
                          <a:ea typeface="Courier New" panose="02070309020205020404" charset="0"/>
                          <a:cs typeface="Courier New" panose="02070309020205020404"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54241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KEYWORDS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panose="02070309020205020404" charset="0"/>
                          <a:ea typeface="Courier New" panose="02070309020205020404" charset="0"/>
                          <a:cs typeface="Courier New" panose="02070309020205020404"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42900">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DESCRIPTION</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A short, one line description of your package.</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81610">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IUSE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This is set to whatever USE variables your package utilizes. Remember that KEYWORDS should not be listed in here!</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8224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DEPEND</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sng">
                          <a:solidFill>
                            <a:srgbClr val="FF0000"/>
                          </a:solidFill>
                          <a:latin typeface="Calibri" panose="020F0502020204030204" charset="0"/>
                          <a:ea typeface="Calibri" panose="020F0502020204030204" charset="0"/>
                          <a:cs typeface="Calibri" panose="020F0502020204030204" charset="0"/>
                          <a:hlinkClick r:id="rId1"/>
                        </a:rPr>
                        <a:t>The package's build dependencies are listed here. See the section Package Dependencies for more details on proper syntax.</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24485">
                <a:tc>
                  <a:txBody>
                    <a:bodyPr/>
                    <a:lstStyle/>
                    <a:p>
                      <a:pPr marL="0" indent="0" algn="l">
                        <a:buNone/>
                      </a:pPr>
                      <a:r>
                        <a:rPr sz="1100" b="0" u="none">
                          <a:solidFill>
                            <a:srgbClr val="4C4C4C"/>
                          </a:solidFill>
                          <a:highlight>
                            <a:srgbClr val="D9D9D9"/>
                          </a:highlight>
                          <a:latin typeface="Calibri" panose="020F0502020204030204" charset="0"/>
                          <a:ea typeface="Calibri" panose="020F0502020204030204" charset="0"/>
                          <a:cs typeface="Calibri" panose="020F0502020204030204" charset="0"/>
                        </a:rPr>
                        <a:t>RDEPEND</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lstStyle/>
                    <a:p>
                      <a:pPr marL="0" indent="0" algn="l">
                        <a:buNone/>
                      </a:pPr>
                      <a:r>
                        <a:rPr sz="1100" b="0" u="sng">
                          <a:solidFill>
                            <a:srgbClr val="FF0000"/>
                          </a:solidFill>
                          <a:highlight>
                            <a:srgbClr val="D9D9D9"/>
                          </a:highlight>
                          <a:latin typeface="Calibri" panose="020F0502020204030204" charset="0"/>
                          <a:ea typeface="Calibri" panose="020F0502020204030204" charset="0"/>
                          <a:cs typeface="Calibri" panose="020F0502020204030204" charset="0"/>
                          <a:hlinkClick r:id="rId1"/>
                        </a:rPr>
                        <a:t>The package's runtime dependencies are listed here. Once again, see Package Dependencies for more details.</a:t>
                      </a:r>
                      <a:endParaRPr sz="1100" b="0" u="none">
                        <a:solidFill>
                          <a:srgbClr val="4C4C4C"/>
                        </a:solidFill>
                        <a:highlight>
                          <a:srgbClr val="D9D9D9"/>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751830"/>
          <a:ext cx="10579735" cy="942975"/>
        </p:xfrm>
        <a:graphic>
          <a:graphicData uri="http://schemas.openxmlformats.org/drawingml/2006/table">
            <a:tbl>
              <a:tblPr firstRow="1" bandRow="1">
                <a:tableStyleId>{5C22544A-7EE6-4342-B048-85BDC9FD1C3A}</a:tableStyleId>
              </a:tblPr>
              <a:tblGrid>
                <a:gridCol w="1210945"/>
                <a:gridCol w="9368790"/>
              </a:tblGrid>
              <a:tr h="261620">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Column1</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lstStyle/>
                    <a:p>
                      <a:pPr marL="0" indent="0" algn="l">
                        <a:buNone/>
                      </a:pPr>
                      <a:r>
                        <a:rPr sz="1100" b="0" u="none">
                          <a:solidFill>
                            <a:srgbClr val="FFFFFF"/>
                          </a:solidFill>
                          <a:highlight>
                            <a:srgbClr val="4C4C4C"/>
                          </a:highlight>
                          <a:latin typeface="Calibri" panose="020F0502020204030204" charset="0"/>
                          <a:ea typeface="Calibri" panose="020F0502020204030204" charset="0"/>
                          <a:cs typeface="Calibri" panose="020F0502020204030204" charset="0"/>
                        </a:rPr>
                        <a:t>Column2</a:t>
                      </a:r>
                      <a:endParaRPr sz="1100" b="0" u="none">
                        <a:solidFill>
                          <a:srgbClr val="FFFFFF"/>
                        </a:solidFill>
                        <a:highlight>
                          <a:srgbClr val="4C4C4C"/>
                        </a:highlight>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src_install</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lstStyle/>
                    <a:p>
                      <a:pPr marL="0" indent="0" algn="l">
                        <a:buNone/>
                      </a:pPr>
                      <a:r>
                        <a:rPr sz="1100" b="0" u="none">
                          <a:solidFill>
                            <a:srgbClr val="4C4C4C"/>
                          </a:solidFill>
                          <a:latin typeface="Calibri" panose="020F0502020204030204" charset="0"/>
                          <a:ea typeface="Calibri" panose="020F0502020204030204" charset="0"/>
                          <a:cs typeface="Calibri" panose="020F0502020204030204"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1790"/>
            <a:ext cx="10515600" cy="605155"/>
          </a:xfrm>
        </p:spPr>
        <p:txBody>
          <a:bodyPr>
            <a:normAutofit fontScale="90000"/>
          </a:bodyPr>
          <a:lstStyle/>
          <a:p>
            <a:r>
              <a:rPr lang="en-US" altLang="zh-CN"/>
              <a:t>ALSA Codec Driver - 1/10</a:t>
            </a:r>
            <a:endParaRPr lang="en-US" altLang="zh-CN"/>
          </a:p>
        </p:txBody>
      </p:sp>
      <p:sp>
        <p:nvSpPr>
          <p:cNvPr id="3" name="内容占位符 2"/>
          <p:cNvSpPr>
            <a:spLocks noGrp="1"/>
          </p:cNvSpPr>
          <p:nvPr>
            <p:ph idx="1"/>
          </p:nvPr>
        </p:nvSpPr>
        <p:spPr>
          <a:xfrm>
            <a:off x="838200" y="1078230"/>
            <a:ext cx="10515600" cy="5594985"/>
          </a:xfrm>
        </p:spPr>
        <p:txBody>
          <a:bodyPr>
            <a:normAutofit fontScale="57500" lnSpcReduction="20000"/>
          </a:bodyPr>
          <a:lstStyle/>
          <a:p>
            <a:pPr eaLnBrk="1" fontAlgn="auto" latinLnBrk="0" hangingPunct="1">
              <a:lnSpc>
                <a:spcPct val="150000"/>
              </a:lnSpc>
              <a:spcBef>
                <a:spcPts val="0"/>
              </a:spcBef>
            </a:pPr>
            <a:r>
              <a:rPr lang="zh-CN" altLang="en-US"/>
              <a:t>rt5640_dapm_widgets[]，我们可以说DAPM是整个codec driver的核心，而rt5640_dapm_widgets及rt5640_dapm_routes则组成了DAPM的骨架，甚至可以说codec driver基本上是绕着rt5640_dapm_widgets在运转的，rt5665_dapm_widgets将rt5640 codec所有的元件注册给DAPM，而rt5640_dapm_routes则说明了这些元件之间彼此的连接关系，我们可以说这两个架构将rt5640的内部构造画成了一张地图给音效驱动中的电源管理员，也就是DAPM参考，DAPM将根据这张地图决定那些电源必须被开启，其他没用到的电源必须保持关闭，上层应用程式可以根据需求决定哪些路要开放，而DAPM则负责控制电源；</a:t>
            </a:r>
            <a:endParaRPr lang="zh-CN" altLang="en-US"/>
          </a:p>
          <a:p>
            <a:pPr eaLnBrk="1" fontAlgn="auto" latinLnBrk="0" hangingPunct="1">
              <a:lnSpc>
                <a:spcPct val="150000"/>
              </a:lnSpc>
              <a:spcBef>
                <a:spcPts val="0"/>
              </a:spcBef>
            </a:pPr>
            <a:r>
              <a:rPr lang="zh-CN" altLang="en-US"/>
              <a:t>rt5640_dapm_widgets是由一堆SND_SOC_DAPM_XXX所建构出来的，这些SND_SOC_DAPM_XXX代表的是元件的种类，不同种类的元件都有它的功能，，大部分都能從他的名字看出來他負責的功能，例如_SUPPLY负责供电，_PGA是一个没有开关的连接器等，其中_INPUT，_OUTPUT，_AIF_IN，_AIF_OUT可以当作起点或终点，_MIXER，_MUX，_SWITCH则会影响路径的开放与否，这些元件注册的类别还会影响到DAPM上电的顺序，我们可以从rt5665_dapm_routes更了解这些不同类型的元件的用途，关于SND_SOC_DAPM_XXX的内容可以参考</a:t>
            </a:r>
            <a:r>
              <a:rPr lang="en-US" altLang="zh-CN"/>
              <a:t>: include/sound/soc-dapm.h</a:t>
            </a:r>
            <a:r>
              <a:rPr lang="zh-CN" altLang="en-US"/>
              <a:t>。</a:t>
            </a:r>
            <a:endParaRPr lang="zh-CN"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551815"/>
          </a:xfrm>
        </p:spPr>
        <p:txBody>
          <a:bodyPr>
            <a:normAutofit fontScale="90000"/>
          </a:bodyPr>
          <a:lstStyle/>
          <a:p>
            <a:r>
              <a:rPr lang="en-US" altLang="zh-CN"/>
              <a:t>ALSA Codec Driver - 2/10</a:t>
            </a:r>
            <a:endParaRPr lang="en-US" altLang="zh-CN"/>
          </a:p>
        </p:txBody>
      </p:sp>
      <p:sp>
        <p:nvSpPr>
          <p:cNvPr id="3" name="内容占位符 2"/>
          <p:cNvSpPr>
            <a:spLocks noGrp="1"/>
          </p:cNvSpPr>
          <p:nvPr>
            <p:ph idx="1"/>
          </p:nvPr>
        </p:nvSpPr>
        <p:spPr>
          <a:xfrm>
            <a:off x="838200" y="988695"/>
            <a:ext cx="10515600" cy="5692775"/>
          </a:xfrm>
        </p:spPr>
        <p:txBody>
          <a:bodyPr>
            <a:normAutofit fontScale="75000" lnSpcReduction="20000"/>
          </a:bodyPr>
          <a:lstStyle/>
          <a:p>
            <a:pPr eaLnBrk="1" fontAlgn="auto" latinLnBrk="0" hangingPunct="1">
              <a:lnSpc>
                <a:spcPct val="150000"/>
              </a:lnSpc>
              <a:spcBef>
                <a:spcPts val="0"/>
              </a:spcBef>
            </a:pPr>
            <a:r>
              <a:rPr lang="zh-CN" altLang="en-US"/>
              <a:t>rt5640_dapm_routes基本上就是个路网，看的方式很简单，就是</a:t>
            </a:r>
            <a:endParaRPr lang="zh-CN" altLang="en-US"/>
          </a:p>
          <a:p>
            <a:pPr lvl="1" eaLnBrk="1" fontAlgn="auto" latinLnBrk="0" hangingPunct="1">
              <a:lnSpc>
                <a:spcPct val="150000"/>
              </a:lnSpc>
              <a:spcBef>
                <a:spcPts val="0"/>
              </a:spcBef>
            </a:pPr>
            <a:r>
              <a:rPr lang="zh-CN" altLang="en-US"/>
              <a:t>{终点, 开关, 起点}, 随便举个例:</a:t>
            </a:r>
            <a:endParaRPr lang="zh-CN" altLang="en-US"/>
          </a:p>
          <a:p>
            <a:pPr lvl="1" eaLnBrk="1" fontAlgn="auto" latinLnBrk="0" hangingPunct="1">
              <a:lnSpc>
                <a:spcPct val="150000"/>
              </a:lnSpc>
              <a:spcBef>
                <a:spcPts val="0"/>
              </a:spcBef>
            </a:pPr>
            <a:r>
              <a:rPr lang="zh-CN" altLang="en-US"/>
              <a:t>{"OUT MIXL", "DAC L1 Switch", "DAC L1"}, 代表的就是"DAC L1"这个元件透过"DAC L1 Switch"这个开关跟"OUT MIXL"连接，方向是"DAC L1" -&gt; "OUT MIXL"，而中间的"DAC L1 Switch"，DAPM会帮忙建立一个叫做"OUT MIXL DAC L1 Switch"的alsa控制项，使用者可以透过这个控制项打开或关闭这个开关。</a:t>
            </a:r>
            <a:endParaRPr lang="zh-CN" altLang="en-US"/>
          </a:p>
          <a:p>
            <a:pPr eaLnBrk="1" fontAlgn="auto" latinLnBrk="0" hangingPunct="1">
              <a:lnSpc>
                <a:spcPct val="150000"/>
              </a:lnSpc>
              <a:spcBef>
                <a:spcPts val="0"/>
              </a:spcBef>
            </a:pPr>
            <a:r>
              <a:rPr lang="zh-CN" altLang="en-US"/>
              <a:t>命名方式，如果终点的类型是MIXER或SWITCH的话就是终点+开关组合成控制项的名字，我们可以把终点跟开关中间的", "用一个空格取代，就变成了这个控制项名字</a:t>
            </a:r>
            <a:endParaRPr lang="zh-CN" altLang="en-US"/>
          </a:p>
          <a:p>
            <a:pPr lvl="1" eaLnBrk="1" fontAlgn="auto" latinLnBrk="0" hangingPunct="1">
              <a:lnSpc>
                <a:spcPct val="150000"/>
              </a:lnSpc>
              <a:spcBef>
                <a:spcPts val="0"/>
              </a:spcBef>
            </a:pPr>
            <a:r>
              <a:rPr lang="zh-CN" altLang="en-US"/>
              <a:t>如果终点的类型是_MUX的话，命名方式则终点本身就会是一个控制项的名字，中间的开关则是这个控制项的选项之一，例如</a:t>
            </a:r>
            <a:endParaRPr lang="zh-CN" altLang="en-US"/>
          </a:p>
          <a:p>
            <a:pPr lvl="1" eaLnBrk="1" fontAlgn="auto" latinLnBrk="0" hangingPunct="1">
              <a:lnSpc>
                <a:spcPct val="150000"/>
              </a:lnSpc>
              <a:spcBef>
                <a:spcPts val="0"/>
              </a:spcBef>
            </a:pPr>
            <a:r>
              <a:rPr lang="zh-CN" altLang="en-US"/>
              <a:t>{"Stereo ADC L2 Mux", "DMIC1", "DMIC L1"}的控制项为"Stereo ADC L2 Mux"。</a:t>
            </a:r>
            <a:endParaRPr lang="zh-CN"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115"/>
            <a:ext cx="10515600" cy="596265"/>
          </a:xfrm>
        </p:spPr>
        <p:txBody>
          <a:bodyPr>
            <a:normAutofit fontScale="90000"/>
          </a:bodyPr>
          <a:lstStyle/>
          <a:p>
            <a:r>
              <a:rPr lang="en-US" altLang="zh-CN"/>
              <a:t>ALSA Codec Driver - 3/10</a:t>
            </a:r>
            <a:endParaRPr lang="en-US" altLang="zh-CN"/>
          </a:p>
        </p:txBody>
      </p:sp>
      <p:sp>
        <p:nvSpPr>
          <p:cNvPr id="3" name="内容占位符 2"/>
          <p:cNvSpPr>
            <a:spLocks noGrp="1"/>
          </p:cNvSpPr>
          <p:nvPr>
            <p:ph idx="1"/>
          </p:nvPr>
        </p:nvSpPr>
        <p:spPr>
          <a:xfrm>
            <a:off x="838200" y="1078230"/>
            <a:ext cx="10515600" cy="5594350"/>
          </a:xfrm>
        </p:spPr>
        <p:txBody>
          <a:bodyPr>
            <a:normAutofit fontScale="45000" lnSpcReduction="20000"/>
          </a:bodyPr>
          <a:lstStyle/>
          <a:p>
            <a:pPr fontAlgn="auto">
              <a:lnSpc>
                <a:spcPct val="150000"/>
              </a:lnSpc>
            </a:pPr>
            <a:r>
              <a:rPr lang="zh-CN" altLang="en-US"/>
              <a:t>rt5640是使用i2c控制的IC，所以我們註冊一個i2c driver</a:t>
            </a:r>
            <a:endParaRPr lang="zh-CN" altLang="en-US"/>
          </a:p>
          <a:p>
            <a:pPr lvl="1" fontAlgn="auto">
              <a:lnSpc>
                <a:spcPct val="150000"/>
              </a:lnSpc>
            </a:pPr>
            <a:r>
              <a:rPr lang="zh-CN" altLang="en-US"/>
              <a:t>static struct i2c_driver rt5640_i2c_driver = {</a:t>
            </a:r>
            <a:endParaRPr lang="zh-CN" altLang="en-US"/>
          </a:p>
          <a:p>
            <a:pPr lvl="1" fontAlgn="auto">
              <a:lnSpc>
                <a:spcPct val="150000"/>
              </a:lnSpc>
            </a:pPr>
            <a:r>
              <a:rPr lang="zh-CN" altLang="en-US"/>
              <a:t>    .driver = {</a:t>
            </a:r>
            <a:endParaRPr lang="zh-CN" altLang="en-US"/>
          </a:p>
          <a:p>
            <a:pPr lvl="1" fontAlgn="auto">
              <a:lnSpc>
                <a:spcPct val="150000"/>
              </a:lnSpc>
            </a:pPr>
            <a:r>
              <a:rPr lang="zh-CN" altLang="en-US"/>
              <a:t>        .name = "rt5640",</a:t>
            </a:r>
            <a:endParaRPr lang="zh-CN" altLang="en-US"/>
          </a:p>
          <a:p>
            <a:pPr lvl="1" fontAlgn="auto">
              <a:lnSpc>
                <a:spcPct val="150000"/>
              </a:lnSpc>
            </a:pPr>
            <a:r>
              <a:rPr lang="zh-CN" altLang="en-US"/>
              <a:t>        .acpi_match_table = ACPI_PTR(rt5640_acpi_match),</a:t>
            </a:r>
            <a:endParaRPr lang="zh-CN" altLang="en-US"/>
          </a:p>
          <a:p>
            <a:pPr lvl="1" fontAlgn="auto">
              <a:lnSpc>
                <a:spcPct val="150000"/>
              </a:lnSpc>
            </a:pPr>
            <a:r>
              <a:rPr lang="zh-CN" altLang="en-US"/>
              <a:t>        .of_match_table = of_match_ptr(rt5640_of_match),</a:t>
            </a:r>
            <a:endParaRPr lang="zh-CN" altLang="en-US"/>
          </a:p>
          <a:p>
            <a:pPr lvl="1" fontAlgn="auto">
              <a:lnSpc>
                <a:spcPct val="150000"/>
              </a:lnSpc>
            </a:pPr>
            <a:r>
              <a:rPr lang="zh-CN" altLang="en-US"/>
              <a:t>    },</a:t>
            </a:r>
            <a:endParaRPr lang="zh-CN" altLang="en-US"/>
          </a:p>
          <a:p>
            <a:pPr lvl="1" fontAlgn="auto">
              <a:lnSpc>
                <a:spcPct val="150000"/>
              </a:lnSpc>
            </a:pPr>
            <a:r>
              <a:rPr lang="zh-CN" altLang="en-US"/>
              <a:t>    .probe = rt5640_i2c_probe,</a:t>
            </a:r>
            <a:endParaRPr lang="zh-CN" altLang="en-US"/>
          </a:p>
          <a:p>
            <a:pPr lvl="1" fontAlgn="auto">
              <a:lnSpc>
                <a:spcPct val="150000"/>
              </a:lnSpc>
            </a:pPr>
            <a:r>
              <a:rPr lang="zh-CN" altLang="en-US"/>
              <a:t>    .remove   = rt5640_i2c_remove,</a:t>
            </a:r>
            <a:endParaRPr lang="zh-CN" altLang="en-US"/>
          </a:p>
          <a:p>
            <a:pPr lvl="1" fontAlgn="auto">
              <a:lnSpc>
                <a:spcPct val="150000"/>
              </a:lnSpc>
            </a:pPr>
            <a:r>
              <a:rPr lang="zh-CN" altLang="en-US"/>
              <a:t>    .id_table = rt5640_i2c_id,</a:t>
            </a:r>
            <a:endParaRPr lang="zh-CN" altLang="en-US"/>
          </a:p>
          <a:p>
            <a:pPr lvl="1" fontAlgn="auto">
              <a:lnSpc>
                <a:spcPct val="150000"/>
              </a:lnSpc>
            </a:pPr>
            <a:r>
              <a:rPr lang="zh-CN" altLang="en-US"/>
              <a:t>};</a:t>
            </a:r>
            <a:endParaRPr lang="zh-CN" altLang="en-US"/>
          </a:p>
          <a:p>
            <a:pPr fontAlgn="auto">
              <a:lnSpc>
                <a:spcPct val="150000"/>
              </a:lnSpc>
            </a:pPr>
            <a:r>
              <a:rPr lang="zh-CN" altLang="en-US"/>
              <a:t>rt5640_i2c_probe看做是对rt5640做初始化的第一个步骤，我们先初始化regmap，建立系统设定rt5640暂存器(register)的介面，然后根据platfrom data的资讯将一些跟客制化的设定写进rt5640，最后，也是最重要的一个步骤，呼叫snd_soc_register_codec，将rt5640注册成一个ALSA架构下的codec driver。</a:t>
            </a:r>
            <a:endParaRPr lang="zh-CN" altLang="en-US"/>
          </a:p>
          <a:p>
            <a:pPr fontAlgn="auto">
              <a:lnSpc>
                <a:spcPct val="150000"/>
              </a:lnSpc>
            </a:pPr>
            <a:r>
              <a:rPr lang="zh-CN" altLang="en-US"/>
              <a:t>regmap提供了一个API让驱动程式可以读写I2C/SPI等控制介面，并且做了cache可以有效降低透过I/O介面实际存取codec的次数，除了volatile暂存器之外，codec driver在读其他的暂存器的内容时​​都只读cache，这样做可以加快驱动执行的速度。</a:t>
            </a:r>
            <a:endParaRPr lang="zh-CN"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358140"/>
          </a:xfrm>
        </p:spPr>
        <p:txBody>
          <a:bodyPr>
            <a:normAutofit fontScale="90000"/>
          </a:bodyPr>
          <a:lstStyle/>
          <a:p>
            <a:r>
              <a:rPr lang="en-US" altLang="zh-CN"/>
              <a:t>ALSA Codec Driver - 4/10</a:t>
            </a:r>
            <a:endParaRPr lang="en-US" altLang="zh-CN"/>
          </a:p>
        </p:txBody>
      </p:sp>
      <p:sp>
        <p:nvSpPr>
          <p:cNvPr id="3" name="内容占位符 2"/>
          <p:cNvSpPr>
            <a:spLocks noGrp="1"/>
          </p:cNvSpPr>
          <p:nvPr>
            <p:ph idx="1"/>
          </p:nvPr>
        </p:nvSpPr>
        <p:spPr>
          <a:xfrm>
            <a:off x="838200" y="948690"/>
            <a:ext cx="10960735" cy="5758180"/>
          </a:xfrm>
        </p:spPr>
        <p:txBody>
          <a:bodyPr>
            <a:normAutofit fontScale="45000" lnSpcReduction="20000"/>
          </a:bodyPr>
          <a:lstStyle/>
          <a:p>
            <a:pPr fontAlgn="auto">
              <a:lnSpc>
                <a:spcPct val="150000"/>
              </a:lnSpc>
            </a:pPr>
            <a:r>
              <a:rPr lang="zh-CN" altLang="en-US"/>
              <a:t>static const struct regmap_config rt5640_regmap = {</a:t>
            </a:r>
            <a:endParaRPr lang="zh-CN" altLang="en-US"/>
          </a:p>
          <a:p>
            <a:pPr fontAlgn="auto">
              <a:lnSpc>
                <a:spcPct val="150000"/>
              </a:lnSpc>
            </a:pPr>
            <a:r>
              <a:rPr lang="zh-CN" altLang="en-US"/>
              <a:t>    .reg_bits = 8,</a:t>
            </a:r>
            <a:endParaRPr lang="zh-CN" altLang="en-US"/>
          </a:p>
          <a:p>
            <a:pPr fontAlgn="auto">
              <a:lnSpc>
                <a:spcPct val="150000"/>
              </a:lnSpc>
            </a:pPr>
            <a:r>
              <a:rPr lang="zh-CN" altLang="en-US"/>
              <a:t>    .val_bits = 16,    </a:t>
            </a:r>
            <a:r>
              <a:rPr lang="en-US" altLang="zh-CN"/>
              <a:t>// 表示rt5640的暫存器使用8位元地址，有16位元的值，例如0x00暫存器的值為0x0004</a:t>
            </a:r>
            <a:endParaRPr lang="en-US" altLang="zh-CN"/>
          </a:p>
          <a:p>
            <a:pPr fontAlgn="auto">
              <a:lnSpc>
                <a:spcPct val="150000"/>
              </a:lnSpc>
            </a:pPr>
            <a:r>
              <a:rPr lang="zh-CN" altLang="en-US"/>
              <a:t>    .use_single_rw = true,    </a:t>
            </a:r>
            <a:r>
              <a:rPr lang="en-US" altLang="zh-CN"/>
              <a:t>// 表示rt5640一個i2c命令只能讀寫一個暫存器</a:t>
            </a:r>
            <a:endParaRPr lang="en-US" altLang="zh-CN"/>
          </a:p>
          <a:p>
            <a:pPr fontAlgn="auto">
              <a:lnSpc>
                <a:spcPct val="150000"/>
              </a:lnSpc>
            </a:pPr>
            <a:r>
              <a:rPr lang="zh-CN" altLang="en-US"/>
              <a:t>    .max_register = RT5640_VENDOR_ID2 + 1 + (ARRAY_SIZE(rt5640_ranges) *  RT5640_PR_SPACING),  </a:t>
            </a:r>
            <a:r>
              <a:rPr lang="en-US" altLang="zh-CN"/>
              <a:t>// 表示rt5640最大的暫存器的地址</a:t>
            </a:r>
            <a:endParaRPr lang="en-US" altLang="zh-CN"/>
          </a:p>
          <a:p>
            <a:pPr fontAlgn="auto">
              <a:lnSpc>
                <a:spcPct val="150000"/>
              </a:lnSpc>
            </a:pPr>
            <a:r>
              <a:rPr lang="zh-CN" altLang="en-US"/>
              <a:t>    .volatile_reg = rt5640_volatile_register,    </a:t>
            </a:r>
            <a:r>
              <a:rPr lang="en-US" altLang="zh-CN"/>
              <a:t>// return true即代表這個暫存器是屬於volatile暫存器，</a:t>
            </a:r>
            <a:endParaRPr lang="en-US" altLang="zh-CN"/>
          </a:p>
          <a:p>
            <a:pPr fontAlgn="auto">
              <a:lnSpc>
                <a:spcPct val="150000"/>
              </a:lnSpc>
            </a:pPr>
            <a:r>
              <a:rPr lang="en-US" altLang="zh-CN"/>
              <a:t>      // volatile暫存器指的是內容隨時會改變的暫存器，codec driver在讀volatile暫存器時會實際透過I/O介面去讀，而不會去讀cache的值</a:t>
            </a:r>
            <a:endParaRPr lang="en-US" altLang="zh-CN"/>
          </a:p>
          <a:p>
            <a:pPr fontAlgn="auto">
              <a:lnSpc>
                <a:spcPct val="150000"/>
              </a:lnSpc>
            </a:pPr>
            <a:r>
              <a:rPr lang="zh-CN" altLang="en-US"/>
              <a:t>    .readable_reg = rt5640_readable_register,    </a:t>
            </a:r>
            <a:r>
              <a:rPr lang="en-US" altLang="zh-CN"/>
              <a:t>// 只有rt5640_readable_register return true的暫存器是可讀的，dump暫存器時只會顯示可讀的暫存器</a:t>
            </a:r>
            <a:endParaRPr lang="en-US" altLang="zh-CN"/>
          </a:p>
          <a:p>
            <a:pPr fontAlgn="auto">
              <a:lnSpc>
                <a:spcPct val="150000"/>
              </a:lnSpc>
            </a:pPr>
            <a:r>
              <a:rPr lang="zh-CN" altLang="en-US"/>
              <a:t>    .cache_type = REGCACHE_RBTREE,    </a:t>
            </a:r>
            <a:r>
              <a:rPr lang="en-US" altLang="zh-CN"/>
              <a:t>// regmap使用的cache type</a:t>
            </a:r>
            <a:endParaRPr lang="en-US" altLang="zh-CN"/>
          </a:p>
          <a:p>
            <a:pPr fontAlgn="auto">
              <a:lnSpc>
                <a:spcPct val="150000"/>
              </a:lnSpc>
            </a:pPr>
            <a:r>
              <a:rPr lang="zh-CN" altLang="en-US"/>
              <a:t>    .reg_defaults = rt5640_reg,    </a:t>
            </a:r>
            <a:r>
              <a:rPr lang="en-US" altLang="zh-CN"/>
              <a:t>// rt5640_reg的內容即為rt5640 codec driver使用的regmap的cache的初始內容</a:t>
            </a:r>
            <a:endParaRPr lang="en-US" altLang="zh-CN"/>
          </a:p>
          <a:p>
            <a:pPr fontAlgn="auto">
              <a:lnSpc>
                <a:spcPct val="150000"/>
              </a:lnSpc>
            </a:pPr>
            <a:r>
              <a:rPr lang="zh-CN" altLang="en-US"/>
              <a:t>    .num_reg_defaults = ARRAY_SIZE(rt5640_reg),</a:t>
            </a:r>
            <a:endParaRPr lang="zh-CN" altLang="en-US"/>
          </a:p>
          <a:p>
            <a:pPr fontAlgn="auto">
              <a:lnSpc>
                <a:spcPct val="150000"/>
              </a:lnSpc>
            </a:pPr>
            <a:r>
              <a:rPr lang="zh-CN" altLang="en-US"/>
              <a:t>    .ranges = rt5640_ranges,    </a:t>
            </a:r>
            <a:r>
              <a:rPr lang="en-US" altLang="zh-CN"/>
              <a:t>// 這個是第二層的暫存器，也就是透過兩個暫存器分別代表第二層暫存器的地址跟值的方式存取的暫存器</a:t>
            </a:r>
            <a:endParaRPr lang="en-US" altLang="zh-CN"/>
          </a:p>
          <a:p>
            <a:pPr fontAlgn="auto">
              <a:lnSpc>
                <a:spcPct val="150000"/>
              </a:lnSpc>
            </a:pPr>
            <a:r>
              <a:rPr lang="zh-CN" altLang="en-US"/>
              <a:t>    .num_ranges = ARRAY_SIZE(rt5640_ranges),</a:t>
            </a:r>
            <a:endParaRPr lang="zh-CN" altLang="en-US"/>
          </a:p>
          <a:p>
            <a:pPr fontAlgn="auto">
              <a:lnSpc>
                <a:spcPct val="150000"/>
              </a:lnSpc>
            </a:pPr>
            <a:r>
              <a:rPr lang="zh-CN" altLang="en-US"/>
              <a:t>};</a:t>
            </a:r>
            <a:endParaRPr lang="zh-CN" alt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265" y="239395"/>
            <a:ext cx="10677525" cy="458470"/>
          </a:xfrm>
        </p:spPr>
        <p:txBody>
          <a:bodyPr>
            <a:normAutofit fontScale="90000"/>
          </a:bodyPr>
          <a:lstStyle/>
          <a:p>
            <a:r>
              <a:rPr lang="en-US" altLang="zh-CN"/>
              <a:t>ALSA Codec Driver - 5/10</a:t>
            </a:r>
            <a:endParaRPr lang="en-US" altLang="zh-CN"/>
          </a:p>
        </p:txBody>
      </p:sp>
      <p:sp>
        <p:nvSpPr>
          <p:cNvPr id="3" name="内容占位符 2"/>
          <p:cNvSpPr>
            <a:spLocks noGrp="1"/>
          </p:cNvSpPr>
          <p:nvPr>
            <p:ph idx="1"/>
          </p:nvPr>
        </p:nvSpPr>
        <p:spPr>
          <a:xfrm>
            <a:off x="375920" y="949960"/>
            <a:ext cx="5865495" cy="5569585"/>
          </a:xfrm>
        </p:spPr>
        <p:txBody>
          <a:bodyPr>
            <a:normAutofit fontScale="27500" lnSpcReduction="20000"/>
          </a:bodyPr>
          <a:lstStyle/>
          <a:p>
            <a:pPr fontAlgn="auto">
              <a:lnSpc>
                <a:spcPct val="150000"/>
              </a:lnSpc>
            </a:pPr>
            <a:r>
              <a:rPr lang="zh-CN" altLang="en-US"/>
              <a:t>static struct snd_soc_codec_driver soc_codec_dev_rt5640 = {</a:t>
            </a:r>
            <a:endParaRPr lang="zh-CN" altLang="en-US"/>
          </a:p>
          <a:p>
            <a:pPr fontAlgn="auto">
              <a:lnSpc>
                <a:spcPct val="150000"/>
              </a:lnSpc>
            </a:pPr>
            <a:r>
              <a:rPr lang="zh-CN" altLang="en-US"/>
              <a:t>    .probe = rt5640_probe,</a:t>
            </a:r>
            <a:endParaRPr lang="zh-CN" altLang="en-US"/>
          </a:p>
          <a:p>
            <a:pPr fontAlgn="auto">
              <a:lnSpc>
                <a:spcPct val="150000"/>
              </a:lnSpc>
            </a:pPr>
            <a:r>
              <a:rPr lang="zh-CN" altLang="en-US"/>
              <a:t>    .remove = rt5640_remove,</a:t>
            </a:r>
            <a:endParaRPr lang="zh-CN" altLang="en-US"/>
          </a:p>
          <a:p>
            <a:pPr fontAlgn="auto">
              <a:lnSpc>
                <a:spcPct val="150000"/>
              </a:lnSpc>
            </a:pPr>
            <a:r>
              <a:rPr lang="zh-CN" altLang="en-US"/>
              <a:t>    .suspend = rt5640_suspend,</a:t>
            </a:r>
            <a:endParaRPr lang="zh-CN" altLang="en-US"/>
          </a:p>
          <a:p>
            <a:pPr fontAlgn="auto">
              <a:lnSpc>
                <a:spcPct val="150000"/>
              </a:lnSpc>
            </a:pPr>
            <a:r>
              <a:rPr lang="zh-CN" altLang="en-US"/>
              <a:t>    .resume = rt5640_resume,</a:t>
            </a:r>
            <a:endParaRPr lang="zh-CN" altLang="en-US"/>
          </a:p>
          <a:p>
            <a:pPr fontAlgn="auto">
              <a:lnSpc>
                <a:spcPct val="150000"/>
              </a:lnSpc>
            </a:pPr>
            <a:r>
              <a:rPr lang="zh-CN" altLang="en-US"/>
              <a:t>    .set_bias_level = rt5640_set_bias_level,</a:t>
            </a:r>
            <a:endParaRPr lang="zh-CN" altLang="en-US"/>
          </a:p>
          <a:p>
            <a:pPr fontAlgn="auto">
              <a:lnSpc>
                <a:spcPct val="150000"/>
              </a:lnSpc>
            </a:pPr>
            <a:r>
              <a:rPr lang="zh-CN" altLang="en-US"/>
              <a:t>    .idle_bias_off = true,</a:t>
            </a:r>
            <a:endParaRPr lang="zh-CN" altLang="en-US"/>
          </a:p>
          <a:p>
            <a:pPr fontAlgn="auto">
              <a:lnSpc>
                <a:spcPct val="150000"/>
              </a:lnSpc>
            </a:pPr>
            <a:r>
              <a:rPr lang="zh-CN" altLang="en-US"/>
              <a:t>    .component_driver = {</a:t>
            </a:r>
            <a:endParaRPr lang="zh-CN" altLang="en-US"/>
          </a:p>
          <a:p>
            <a:pPr fontAlgn="auto">
              <a:lnSpc>
                <a:spcPct val="150000"/>
              </a:lnSpc>
            </a:pPr>
            <a:r>
              <a:rPr lang="zh-CN" altLang="en-US"/>
              <a:t>        .controls        = rt5640_snd_controls,</a:t>
            </a:r>
            <a:endParaRPr lang="zh-CN" altLang="en-US"/>
          </a:p>
          <a:p>
            <a:pPr fontAlgn="auto">
              <a:lnSpc>
                <a:spcPct val="150000"/>
              </a:lnSpc>
            </a:pPr>
            <a:r>
              <a:rPr lang="zh-CN" altLang="en-US"/>
              <a:t>        .num_controls        = ARRAY_SIZE(rt5640_snd_controls),</a:t>
            </a:r>
            <a:endParaRPr lang="zh-CN" altLang="en-US"/>
          </a:p>
          <a:p>
            <a:pPr fontAlgn="auto">
              <a:lnSpc>
                <a:spcPct val="150000"/>
              </a:lnSpc>
            </a:pPr>
            <a:r>
              <a:rPr lang="zh-CN" altLang="en-US"/>
              <a:t>        .dapm_widgets        = rt5640_dapm_widgets,</a:t>
            </a:r>
            <a:endParaRPr lang="zh-CN" altLang="en-US"/>
          </a:p>
          <a:p>
            <a:pPr fontAlgn="auto">
              <a:lnSpc>
                <a:spcPct val="150000"/>
              </a:lnSpc>
            </a:pPr>
            <a:r>
              <a:rPr lang="zh-CN" altLang="en-US"/>
              <a:t>        .num_dapm_widgets    = ARRAY_SIZE(rt5640_dapm_widgets),</a:t>
            </a:r>
            <a:endParaRPr lang="zh-CN" altLang="en-US"/>
          </a:p>
          <a:p>
            <a:pPr fontAlgn="auto">
              <a:lnSpc>
                <a:spcPct val="150000"/>
              </a:lnSpc>
            </a:pPr>
            <a:r>
              <a:rPr lang="zh-CN" altLang="en-US"/>
              <a:t>        .dapm_routes        = rt5640_dapm_routes,</a:t>
            </a:r>
            <a:endParaRPr lang="zh-CN" altLang="en-US"/>
          </a:p>
          <a:p>
            <a:pPr fontAlgn="auto">
              <a:lnSpc>
                <a:spcPct val="150000"/>
              </a:lnSpc>
            </a:pPr>
            <a:r>
              <a:rPr lang="zh-CN" altLang="en-US"/>
              <a:t>        .num_dapm_routes    = ARRAY_SIZE(rt5640_dapm_routes),</a:t>
            </a:r>
            <a:endParaRPr lang="zh-CN" altLang="en-US"/>
          </a:p>
          <a:p>
            <a:pPr fontAlgn="auto">
              <a:lnSpc>
                <a:spcPct val="150000"/>
              </a:lnSpc>
            </a:pPr>
            <a:r>
              <a:rPr lang="zh-CN" altLang="en-US"/>
              <a:t>    },</a:t>
            </a:r>
            <a:endParaRPr lang="zh-CN" altLang="en-US"/>
          </a:p>
          <a:p>
            <a:pPr fontAlgn="auto">
              <a:lnSpc>
                <a:spcPct val="150000"/>
              </a:lnSpc>
            </a:pPr>
            <a:r>
              <a:rPr lang="zh-CN" altLang="en-US"/>
              <a:t>};</a:t>
            </a:r>
            <a:endParaRPr lang="zh-CN" altLang="en-US"/>
          </a:p>
          <a:p>
            <a:pPr fontAlgn="auto">
              <a:lnSpc>
                <a:spcPct val="150000"/>
              </a:lnSpc>
            </a:pPr>
            <a:r>
              <a:rPr lang="zh-CN" altLang="en-US"/>
              <a:t>rt5640_dapm_widgets及rt5640_dapm_routes就是在这里注册到ALSA的。</a:t>
            </a:r>
            <a:endParaRPr lang="zh-CN" altLang="en-US"/>
          </a:p>
        </p:txBody>
      </p:sp>
      <p:sp>
        <p:nvSpPr>
          <p:cNvPr id="4" name="文本框 3"/>
          <p:cNvSpPr txBox="1"/>
          <p:nvPr/>
        </p:nvSpPr>
        <p:spPr>
          <a:xfrm>
            <a:off x="6443345" y="951230"/>
            <a:ext cx="5599430" cy="5303520"/>
          </a:xfrm>
          <a:prstGeom prst="rect">
            <a:avLst/>
          </a:prstGeom>
          <a:noFill/>
        </p:spPr>
        <p:txBody>
          <a:bodyPr wrap="square" rtlCol="0">
            <a:spAutoFit/>
          </a:bodyPr>
          <a:lstStyle/>
          <a:p>
            <a:pPr marL="285750" indent="-285750" fontAlgn="auto">
              <a:lnSpc>
                <a:spcPct val="150000"/>
              </a:lnSpc>
              <a:buFont typeface="Arial" panose="020B0604020202020204" pitchFamily="34" charset="0"/>
              <a:buChar char="•"/>
            </a:pPr>
            <a:r>
              <a:rPr lang="zh-CN" altLang="en-US" sz="1200">
                <a:solidFill>
                  <a:schemeClr val="tx1"/>
                </a:solidFill>
                <a:uFillTx/>
              </a:rPr>
              <a:t>machine driver利用dai link把platfrom driver跟codec driver串起来，声卡注册成功之后rt5640_probe就会被执行，也就是说rt5640_probe是声卡注册成功之后第一个被执行的codec driver函数，</a:t>
            </a:r>
            <a:endParaRPr lang="zh-CN" altLang="en-US" sz="1200">
              <a:solidFill>
                <a:schemeClr val="tx1"/>
              </a:solidFill>
              <a:uFillTx/>
            </a:endParaRPr>
          </a:p>
          <a:p>
            <a:pPr marL="285750" indent="-285750" fontAlgn="auto">
              <a:lnSpc>
                <a:spcPct val="150000"/>
              </a:lnSpc>
              <a:buFont typeface="Arial" panose="020B0604020202020204" pitchFamily="34" charset="0"/>
              <a:buChar char="•"/>
            </a:pPr>
            <a:r>
              <a:rPr lang="zh-CN" altLang="en-US" sz="1200">
                <a:solidFill>
                  <a:schemeClr val="tx1"/>
                </a:solidFill>
                <a:uFillTx/>
              </a:rPr>
              <a:t>rt5640_snd_controls也会建立ALSA控制项让上层使用，他跟rt5640_dapm_widgets建立出来的控制项不同的地方在于rt5640_snd_controls的控制项不会影响route的状态，通常是拿来设定音量或是简单的mute/unmute用。</a:t>
            </a:r>
            <a:endParaRPr lang="zh-CN" altLang="en-US" sz="1200">
              <a:solidFill>
                <a:schemeClr val="tx1"/>
              </a:solidFill>
              <a:uFillTx/>
            </a:endParaRPr>
          </a:p>
          <a:p>
            <a:pPr marL="285750" indent="-285750" fontAlgn="auto">
              <a:lnSpc>
                <a:spcPct val="150000"/>
              </a:lnSpc>
              <a:buFont typeface="Arial" panose="020B0604020202020204" pitchFamily="34" charset="0"/>
              <a:buChar char="•"/>
            </a:pPr>
            <a:r>
              <a:rPr lang="zh-CN" altLang="en-US" sz="1200">
                <a:solidFill>
                  <a:schemeClr val="tx1"/>
                </a:solidFill>
                <a:uFillTx/>
              </a:rPr>
              <a:t>rt5640_set_bias_level则可以让codec driver根据codec整体的power level设置暂存器，ASOC的bias level总共有四层，定义如下</a:t>
            </a:r>
            <a:r>
              <a:rPr lang="en-US" altLang="zh-CN" sz="1200">
                <a:solidFill>
                  <a:schemeClr val="tx1"/>
                </a:solidFill>
                <a:uFillTx/>
              </a:rPr>
              <a:t>:</a:t>
            </a:r>
            <a:endParaRPr lang="en-US" altLang="zh-CN" sz="1200">
              <a:solidFill>
                <a:schemeClr val="tx1"/>
              </a:solidFill>
              <a:uFillTx/>
            </a:endParaRPr>
          </a:p>
          <a:p>
            <a:pPr marL="742950" lvl="1" indent="-285750" fontAlgn="auto">
              <a:lnSpc>
                <a:spcPct val="150000"/>
              </a:lnSpc>
              <a:buFont typeface="Arial" panose="020B0604020202020204" pitchFamily="34" charset="0"/>
              <a:buChar char="•"/>
            </a:pPr>
            <a:r>
              <a:rPr lang="zh-CN" altLang="en-US" sz="1200">
                <a:solidFill>
                  <a:schemeClr val="tx1"/>
                </a:solidFill>
                <a:uFillTx/>
              </a:rPr>
              <a:t>enum snd_soc_bias_level {</a:t>
            </a:r>
            <a:endParaRPr lang="zh-CN" altLang="en-US" sz="1200">
              <a:solidFill>
                <a:schemeClr val="tx1"/>
              </a:solidFill>
              <a:uFillTx/>
            </a:endParaRPr>
          </a:p>
          <a:p>
            <a:pPr marL="742950" lvl="1" indent="-285750" fontAlgn="auto">
              <a:lnSpc>
                <a:spcPct val="150000"/>
              </a:lnSpc>
              <a:buFont typeface="Arial" panose="020B0604020202020204" pitchFamily="34" charset="0"/>
              <a:buChar char="•"/>
            </a:pPr>
            <a:r>
              <a:rPr lang="zh-CN" altLang="en-US" sz="1200">
                <a:solidFill>
                  <a:schemeClr val="tx1"/>
                </a:solidFill>
                <a:uFillTx/>
              </a:rPr>
              <a:t>    SND_SOC_BIAS_OFF = 0,</a:t>
            </a:r>
            <a:endParaRPr lang="zh-CN" altLang="en-US" sz="1200">
              <a:solidFill>
                <a:schemeClr val="tx1"/>
              </a:solidFill>
              <a:uFillTx/>
            </a:endParaRPr>
          </a:p>
          <a:p>
            <a:pPr marL="742950" lvl="1" indent="-285750" fontAlgn="auto">
              <a:lnSpc>
                <a:spcPct val="150000"/>
              </a:lnSpc>
              <a:buFont typeface="Arial" panose="020B0604020202020204" pitchFamily="34" charset="0"/>
              <a:buChar char="•"/>
            </a:pPr>
            <a:r>
              <a:rPr lang="zh-CN" altLang="en-US" sz="1200">
                <a:solidFill>
                  <a:schemeClr val="tx1"/>
                </a:solidFill>
                <a:uFillTx/>
              </a:rPr>
              <a:t>    SND_SOC_BIAS_STANDBY = 1,</a:t>
            </a:r>
            <a:endParaRPr lang="zh-CN" altLang="en-US" sz="1200">
              <a:solidFill>
                <a:schemeClr val="tx1"/>
              </a:solidFill>
              <a:uFillTx/>
            </a:endParaRPr>
          </a:p>
          <a:p>
            <a:pPr marL="742950" lvl="1" indent="-285750" fontAlgn="auto">
              <a:lnSpc>
                <a:spcPct val="150000"/>
              </a:lnSpc>
              <a:buFont typeface="Arial" panose="020B0604020202020204" pitchFamily="34" charset="0"/>
              <a:buChar char="•"/>
            </a:pPr>
            <a:r>
              <a:rPr lang="zh-CN" altLang="en-US" sz="1200">
                <a:solidFill>
                  <a:schemeClr val="tx1"/>
                </a:solidFill>
                <a:uFillTx/>
              </a:rPr>
              <a:t>    SND_SOC_BIAS_PREPARE = 2,</a:t>
            </a:r>
            <a:endParaRPr lang="zh-CN" altLang="en-US" sz="1200">
              <a:solidFill>
                <a:schemeClr val="tx1"/>
              </a:solidFill>
              <a:uFillTx/>
            </a:endParaRPr>
          </a:p>
          <a:p>
            <a:pPr marL="742950" lvl="1" indent="-285750" fontAlgn="auto">
              <a:lnSpc>
                <a:spcPct val="150000"/>
              </a:lnSpc>
              <a:buFont typeface="Arial" panose="020B0604020202020204" pitchFamily="34" charset="0"/>
              <a:buChar char="•"/>
            </a:pPr>
            <a:r>
              <a:rPr lang="zh-CN" altLang="en-US" sz="1200">
                <a:solidFill>
                  <a:schemeClr val="tx1"/>
                </a:solidFill>
                <a:uFillTx/>
              </a:rPr>
              <a:t>    SND_SOC_BIAS_ON = 3,</a:t>
            </a:r>
            <a:endParaRPr lang="zh-CN" altLang="en-US" sz="1200">
              <a:solidFill>
                <a:schemeClr val="tx1"/>
              </a:solidFill>
              <a:uFillTx/>
            </a:endParaRPr>
          </a:p>
          <a:p>
            <a:pPr marL="742950" lvl="1" indent="-285750" fontAlgn="auto">
              <a:lnSpc>
                <a:spcPct val="150000"/>
              </a:lnSpc>
              <a:buFont typeface="Arial" panose="020B0604020202020204" pitchFamily="34" charset="0"/>
              <a:buChar char="•"/>
            </a:pPr>
            <a:r>
              <a:rPr lang="zh-CN" altLang="en-US" sz="1200">
                <a:solidFill>
                  <a:schemeClr val="tx1"/>
                </a:solidFill>
                <a:uFillTx/>
              </a:rPr>
              <a:t>};</a:t>
            </a:r>
            <a:endParaRPr lang="zh-CN" altLang="en-US" sz="1200">
              <a:solidFill>
                <a:schemeClr val="tx1"/>
              </a:solidFill>
              <a:uFillTx/>
            </a:endParaRPr>
          </a:p>
          <a:p>
            <a:pPr marL="742950" lvl="1" indent="-285750" fontAlgn="auto">
              <a:lnSpc>
                <a:spcPct val="150000"/>
              </a:lnSpc>
              <a:buFont typeface="Arial" panose="020B0604020202020204" pitchFamily="34" charset="0"/>
              <a:buChar char="•"/>
            </a:pPr>
            <a:r>
              <a:rPr lang="zh-CN" altLang="en-US" sz="1200">
                <a:solidFill>
                  <a:schemeClr val="tx1"/>
                </a:solidFill>
                <a:uFillTx/>
              </a:rPr>
              <a:t>从OFF到ON的顺序为: OFF -&gt; PREPARE -&gt; ON</a:t>
            </a:r>
            <a:endParaRPr lang="zh-CN" altLang="en-US" sz="1200">
              <a:solidFill>
                <a:schemeClr val="tx1"/>
              </a:solidFill>
              <a:uFillTx/>
            </a:endParaRPr>
          </a:p>
          <a:p>
            <a:pPr marL="742950" lvl="1" indent="-285750" fontAlgn="auto">
              <a:lnSpc>
                <a:spcPct val="150000"/>
              </a:lnSpc>
              <a:buFont typeface="Arial" panose="020B0604020202020204" pitchFamily="34" charset="0"/>
              <a:buChar char="•"/>
            </a:pPr>
            <a:r>
              <a:rPr lang="zh-CN" altLang="en-US" sz="1200">
                <a:solidFill>
                  <a:schemeClr val="tx1"/>
                </a:solidFill>
                <a:uFillTx/>
              </a:rPr>
              <a:t>从ON到OFF的顺序为: ON -&gt; PREPARE -&gt; STANDBY -&gt; OFF</a:t>
            </a:r>
            <a:endParaRPr lang="zh-CN" altLang="en-US" sz="1200">
              <a:solidFill>
                <a:schemeClr val="tx1"/>
              </a:solidFill>
              <a:uFillTx/>
            </a:endParaRPr>
          </a:p>
          <a:p>
            <a:pPr marL="285750" lvl="0" indent="-285750" fontAlgn="auto">
              <a:lnSpc>
                <a:spcPct val="150000"/>
              </a:lnSpc>
              <a:buFont typeface="Arial" panose="020B0604020202020204" pitchFamily="34" charset="0"/>
              <a:buChar char="•"/>
            </a:pPr>
            <a:r>
              <a:rPr lang="en-US" altLang="zh-CN" sz="1200">
                <a:solidFill>
                  <a:schemeClr val="tx1"/>
                </a:solidFill>
                <a:uFillTx/>
              </a:rPr>
              <a:t>rt5640_suspend跟rt5640_resume顾名思义就是codec进入suspend/resume会执行的函数</a:t>
            </a: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260350"/>
            <a:ext cx="10668635" cy="492125"/>
          </a:xfrm>
        </p:spPr>
        <p:txBody>
          <a:bodyPr>
            <a:normAutofit fontScale="90000"/>
          </a:bodyPr>
          <a:lstStyle/>
          <a:p>
            <a:r>
              <a:rPr lang="en-US" altLang="zh-CN"/>
              <a:t>ALSA Codec Driver - 6/10</a:t>
            </a:r>
            <a:endParaRPr lang="en-US" altLang="zh-CN"/>
          </a:p>
        </p:txBody>
      </p:sp>
      <p:sp>
        <p:nvSpPr>
          <p:cNvPr id="3" name="内容占位符 2"/>
          <p:cNvSpPr>
            <a:spLocks noGrp="1"/>
          </p:cNvSpPr>
          <p:nvPr>
            <p:ph idx="1"/>
          </p:nvPr>
        </p:nvSpPr>
        <p:spPr>
          <a:xfrm>
            <a:off x="460375" y="934720"/>
            <a:ext cx="6581140" cy="5666105"/>
          </a:xfrm>
        </p:spPr>
        <p:txBody>
          <a:bodyPr>
            <a:normAutofit fontScale="45000" lnSpcReduction="20000"/>
          </a:bodyPr>
          <a:lstStyle/>
          <a:p>
            <a:pPr eaLnBrk="1" fontAlgn="auto" latinLnBrk="0" hangingPunct="1">
              <a:lnSpc>
                <a:spcPct val="150000"/>
              </a:lnSpc>
              <a:spcBef>
                <a:spcPts val="0"/>
              </a:spcBef>
            </a:pPr>
            <a:r>
              <a:rPr lang="zh-CN" altLang="en-US"/>
              <a:t>呼叫snd_soc_register_codec的时候除了soc_codec_dev_rt5640之外还有一个很重要的参数就是rt5640_dai，rt5640_dai定义了rt5640的I2S介面的一些资讯，</a:t>
            </a:r>
            <a:endParaRPr lang="zh-CN" altLang="en-US"/>
          </a:p>
          <a:p>
            <a:pPr eaLnBrk="1" fontAlgn="auto" latinLnBrk="0" hangingPunct="1">
              <a:lnSpc>
                <a:spcPct val="150000"/>
              </a:lnSpc>
              <a:spcBef>
                <a:spcPts val="0"/>
              </a:spcBef>
            </a:pPr>
            <a:r>
              <a:rPr lang="en-US" altLang="zh-CN">
                <a:sym typeface="+mn-ea"/>
              </a:rPr>
              <a:t>.</a:t>
            </a:r>
            <a:r>
              <a:rPr lang="zh-CN" altLang="en-US">
                <a:sym typeface="+mn-ea"/>
              </a:rPr>
              <a:t>name = "rt5640-aif1", 表示这个dai的名字，将被使用在machine driver dai link的codec_name中，</a:t>
            </a:r>
            <a:endParaRPr lang="zh-CN" altLang="en-US"/>
          </a:p>
          <a:p>
            <a:pPr eaLnBrk="1" fontAlgn="auto" latinLnBrk="0" hangingPunct="1">
              <a:lnSpc>
                <a:spcPct val="150000"/>
              </a:lnSpc>
              <a:spcBef>
                <a:spcPts val="0"/>
              </a:spcBef>
            </a:pPr>
            <a:r>
              <a:rPr lang="zh-CN" altLang="en-US">
                <a:sym typeface="+mn-ea"/>
              </a:rPr>
              <a:t>.id = RT5640_AIF1, 用来分辨rt5640的不同dai，</a:t>
            </a:r>
            <a:endParaRPr lang="zh-CN" altLang="en-US"/>
          </a:p>
          <a:p>
            <a:pPr eaLnBrk="1" fontAlgn="auto" latinLnBrk="0" hangingPunct="1">
              <a:lnSpc>
                <a:spcPct val="150000"/>
              </a:lnSpc>
              <a:spcBef>
                <a:spcPts val="0"/>
              </a:spcBef>
            </a:pPr>
            <a:r>
              <a:rPr lang="zh-CN" altLang="en-US">
                <a:sym typeface="+mn-ea"/>
              </a:rPr>
              <a:t>.stream_name 用在rt5640_dapm_widgets，将DAI跟dapm的地图做一个连接，</a:t>
            </a:r>
            <a:endParaRPr lang="zh-CN" altLang="en-US"/>
          </a:p>
          <a:p>
            <a:pPr eaLnBrk="1" fontAlgn="auto" latinLnBrk="0" hangingPunct="1">
              <a:lnSpc>
                <a:spcPct val="150000"/>
              </a:lnSpc>
              <a:spcBef>
                <a:spcPts val="0"/>
              </a:spcBef>
            </a:pPr>
            <a:r>
              <a:rPr lang="zh-CN" altLang="en-US">
                <a:sym typeface="+mn-ea"/>
              </a:rPr>
              <a:t>.channels_min .channels_max 顾名思义为这个DAI所支援的最大及最小声道数，</a:t>
            </a:r>
            <a:endParaRPr lang="zh-CN" altLang="en-US">
              <a:sym typeface="+mn-ea"/>
            </a:endParaRPr>
          </a:p>
          <a:p>
            <a:pPr eaLnBrk="1" fontAlgn="auto" latinLnBrk="0" hangingPunct="1">
              <a:lnSpc>
                <a:spcPct val="150000"/>
              </a:lnSpc>
              <a:spcBef>
                <a:spcPts val="0"/>
              </a:spcBef>
            </a:pPr>
            <a:r>
              <a:rPr lang="zh-CN" altLang="en-US">
                <a:sym typeface="+mn-ea"/>
              </a:rPr>
              <a:t>.rates 为这个DAI能支援的sample rate (采样率)</a:t>
            </a:r>
            <a:endParaRPr lang="zh-CN" altLang="en-US">
              <a:sym typeface="+mn-ea"/>
            </a:endParaRPr>
          </a:p>
          <a:p>
            <a:pPr eaLnBrk="1" fontAlgn="auto" latinLnBrk="0" hangingPunct="1">
              <a:lnSpc>
                <a:spcPct val="150000"/>
              </a:lnSpc>
              <a:spcBef>
                <a:spcPts val="0"/>
              </a:spcBef>
            </a:pPr>
            <a:r>
              <a:rPr lang="zh-CN" altLang="en-US"/>
              <a:t>.formats为这个DAI能支援的格式</a:t>
            </a:r>
            <a:r>
              <a:rPr lang="en-US" altLang="zh-CN"/>
              <a:t>, 当使用者在使用这个DAI播放或录音的时候ALSA将会判断此codec能不能支援</a:t>
            </a:r>
            <a:endParaRPr lang="en-US" altLang="zh-CN"/>
          </a:p>
          <a:p>
            <a:pPr eaLnBrk="1" fontAlgn="auto" latinLnBrk="0" hangingPunct="1">
              <a:lnSpc>
                <a:spcPct val="150000"/>
              </a:lnSpc>
              <a:spcBef>
                <a:spcPts val="0"/>
              </a:spcBef>
            </a:pPr>
            <a:r>
              <a:rPr lang="zh-CN" altLang="en-US"/>
              <a:t>.ops = &amp;rt5640_aif_dai_ops,就是使用这组DAI时codec相对应的设定了</a:t>
            </a:r>
            <a:endParaRPr lang="zh-CN" altLang="en-US"/>
          </a:p>
        </p:txBody>
      </p:sp>
      <p:sp>
        <p:nvSpPr>
          <p:cNvPr id="4" name="文本框 3"/>
          <p:cNvSpPr txBox="1"/>
          <p:nvPr/>
        </p:nvSpPr>
        <p:spPr>
          <a:xfrm>
            <a:off x="7271385" y="880110"/>
            <a:ext cx="4607560" cy="5303520"/>
          </a:xfrm>
          <a:prstGeom prst="rect">
            <a:avLst/>
          </a:prstGeom>
          <a:noFill/>
        </p:spPr>
        <p:txBody>
          <a:bodyPr wrap="square" rtlCol="0">
            <a:spAutoFit/>
          </a:bodyPr>
          <a:lstStyle/>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.name = "rt5640-aif1",</a:t>
            </a:r>
            <a:endParaRPr lang="zh-CN" altLang="en-US" sz="1200">
              <a:solidFill>
                <a:schemeClr val="tx1"/>
              </a:solidFill>
              <a:uFillTx/>
            </a:endParaRPr>
          </a:p>
          <a:p>
            <a:pPr fontAlgn="auto">
              <a:lnSpc>
                <a:spcPct val="150000"/>
              </a:lnSpc>
            </a:pPr>
            <a:r>
              <a:rPr lang="zh-CN" altLang="en-US" sz="1200">
                <a:solidFill>
                  <a:schemeClr val="tx1"/>
                </a:solidFill>
                <a:uFillTx/>
              </a:rPr>
              <a:t>        .id = RT5640_AIF1,</a:t>
            </a:r>
            <a:endParaRPr lang="zh-CN" altLang="en-US" sz="1200">
              <a:solidFill>
                <a:schemeClr val="tx1"/>
              </a:solidFill>
              <a:uFillTx/>
            </a:endParaRPr>
          </a:p>
          <a:p>
            <a:pPr fontAlgn="auto">
              <a:lnSpc>
                <a:spcPct val="150000"/>
              </a:lnSpc>
            </a:pPr>
            <a:r>
              <a:rPr lang="zh-CN" altLang="en-US" sz="1200">
                <a:solidFill>
                  <a:schemeClr val="tx1"/>
                </a:solidFill>
                <a:uFillTx/>
              </a:rPr>
              <a:t>        .playback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Playback",</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.capture = {</a:t>
            </a:r>
            <a:endParaRPr lang="zh-CN" altLang="en-US" sz="1200">
              <a:solidFill>
                <a:schemeClr val="tx1"/>
              </a:solidFill>
              <a:uFillTx/>
            </a:endParaRPr>
          </a:p>
          <a:p>
            <a:pPr fontAlgn="auto">
              <a:lnSpc>
                <a:spcPct val="150000"/>
              </a:lnSpc>
            </a:pPr>
            <a:r>
              <a:rPr lang="zh-CN" altLang="en-US" sz="1200">
                <a:solidFill>
                  <a:schemeClr val="tx1"/>
                </a:solidFill>
                <a:uFillTx/>
              </a:rPr>
              <a:t>            .stream_name = "AIF1 Capture",</a:t>
            </a:r>
            <a:endParaRPr lang="zh-CN" altLang="en-US" sz="1200">
              <a:solidFill>
                <a:schemeClr val="tx1"/>
              </a:solidFill>
              <a:uFillTx/>
            </a:endParaRPr>
          </a:p>
          <a:p>
            <a:pPr fontAlgn="auto">
              <a:lnSpc>
                <a:spcPct val="150000"/>
              </a:lnSpc>
            </a:pPr>
            <a:r>
              <a:rPr lang="zh-CN" altLang="en-US" sz="1200">
                <a:solidFill>
                  <a:schemeClr val="tx1"/>
                </a:solidFill>
                <a:uFillTx/>
              </a:rPr>
              <a:t>            .channels_min = 1,</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            .rates = RT5640_STEREO_RATES,</a:t>
            </a:r>
            <a:endParaRPr lang="zh-CN" altLang="en-US" sz="1200">
              <a:solidFill>
                <a:schemeClr val="tx1"/>
              </a:solidFill>
              <a:uFillTx/>
            </a:endParaRPr>
          </a:p>
          <a:p>
            <a:pPr fontAlgn="auto">
              <a:lnSpc>
                <a:spcPct val="150000"/>
              </a:lnSpc>
            </a:pPr>
            <a:r>
              <a:rPr lang="zh-CN" altLang="en-US" sz="1200">
                <a:solidFill>
                  <a:schemeClr val="tx1"/>
                </a:solidFill>
                <a:uFillTx/>
              </a:rPr>
              <a:t>            .formats = RT5640_FORMATS,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a:p>
            <a:pPr fontAlgn="auto">
              <a:lnSpc>
                <a:spcPct val="150000"/>
              </a:lnSpc>
            </a:pPr>
            <a:r>
              <a:rPr lang="zh-CN" altLang="en-US" sz="1200">
                <a:solidFill>
                  <a:schemeClr val="tx1"/>
                </a:solidFill>
                <a:uFillTx/>
              </a:rPr>
              <a:t>        .ops = &amp;rt5640_aif_dai_ops,</a:t>
            </a:r>
            <a:endParaRPr lang="zh-CN" altLang="en-US" sz="1200">
              <a:solidFill>
                <a:schemeClr val="tx1"/>
              </a:solidFill>
              <a:uFillTx/>
            </a:endParaRPr>
          </a:p>
          <a:p>
            <a:pPr fontAlgn="auto">
              <a:lnSpc>
                <a:spcPct val="150000"/>
              </a:lnSpc>
            </a:pPr>
            <a:r>
              <a:rPr lang="zh-CN" altLang="en-US" sz="1200">
                <a:solidFill>
                  <a:schemeClr val="tx1"/>
                </a:solidFill>
                <a:uFillTx/>
              </a:rPr>
              <a:t>    },</a:t>
            </a:r>
            <a:endParaRPr lang="zh-CN" altLang="en-US" sz="1200">
              <a:solidFill>
                <a:schemeClr val="tx1"/>
              </a:solidFill>
              <a:uFillTx/>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445"/>
            <a:ext cx="10515600" cy="515620"/>
          </a:xfrm>
        </p:spPr>
        <p:txBody>
          <a:bodyPr>
            <a:normAutofit fontScale="90000"/>
          </a:bodyPr>
          <a:lstStyle/>
          <a:p>
            <a:r>
              <a:rPr lang="en-US" altLang="zh-CN"/>
              <a:t>ALSA Codec Driver - 7/10</a:t>
            </a:r>
            <a:endParaRPr lang="en-US" altLang="zh-CN"/>
          </a:p>
        </p:txBody>
      </p:sp>
      <p:sp>
        <p:nvSpPr>
          <p:cNvPr id="3" name="内容占位符 2"/>
          <p:cNvSpPr>
            <a:spLocks noGrp="1"/>
          </p:cNvSpPr>
          <p:nvPr>
            <p:ph idx="1"/>
          </p:nvPr>
        </p:nvSpPr>
        <p:spPr>
          <a:xfrm>
            <a:off x="838200" y="1087120"/>
            <a:ext cx="10515600" cy="5558790"/>
          </a:xfrm>
        </p:spPr>
        <p:txBody>
          <a:bodyPr>
            <a:normAutofit fontScale="47500" lnSpcReduction="20000"/>
          </a:bodyPr>
          <a:lstStyle/>
          <a:p>
            <a:pPr fontAlgn="auto">
              <a:lnSpc>
                <a:spcPct val="150000"/>
              </a:lnSpc>
            </a:pPr>
            <a:r>
              <a:rPr lang="zh-CN" altLang="en-US"/>
              <a:t>.ops = &amp;rt5640_aif_dai_ops,就是使用这组DAI时codec相对应的设定了，</a:t>
            </a:r>
            <a:endParaRPr lang="zh-CN" altLang="en-US"/>
          </a:p>
          <a:p>
            <a:pPr fontAlgn="auto">
              <a:lnSpc>
                <a:spcPct val="150000"/>
              </a:lnSpc>
            </a:pPr>
            <a:r>
              <a:rPr lang="zh-CN" altLang="en-US"/>
              <a:t>static const struct snd_soc_dai_ops rt5640_aif_dai_ops = {</a:t>
            </a:r>
            <a:endParaRPr lang="zh-CN" altLang="en-US"/>
          </a:p>
          <a:p>
            <a:pPr fontAlgn="auto">
              <a:lnSpc>
                <a:spcPct val="150000"/>
              </a:lnSpc>
            </a:pPr>
            <a:r>
              <a:rPr lang="zh-CN" altLang="en-US"/>
              <a:t>    .hw_params = rt5640_hw_params,</a:t>
            </a:r>
            <a:endParaRPr lang="zh-CN" altLang="en-US"/>
          </a:p>
          <a:p>
            <a:pPr fontAlgn="auto">
              <a:lnSpc>
                <a:spcPct val="150000"/>
              </a:lnSpc>
            </a:pPr>
            <a:r>
              <a:rPr lang="zh-CN" altLang="en-US"/>
              <a:t>    .set_fmt = rt5640_set_dai_fmt,</a:t>
            </a:r>
            <a:endParaRPr lang="zh-CN" altLang="en-US"/>
          </a:p>
          <a:p>
            <a:pPr fontAlgn="auto">
              <a:lnSpc>
                <a:spcPct val="150000"/>
              </a:lnSpc>
            </a:pPr>
            <a:r>
              <a:rPr lang="zh-CN" altLang="en-US"/>
              <a:t>    .set_sysclk = rt5640_set_dai_sysclk,</a:t>
            </a:r>
            <a:endParaRPr lang="zh-CN" altLang="en-US"/>
          </a:p>
          <a:p>
            <a:pPr fontAlgn="auto">
              <a:lnSpc>
                <a:spcPct val="150000"/>
              </a:lnSpc>
            </a:pPr>
            <a:r>
              <a:rPr lang="zh-CN" altLang="en-US"/>
              <a:t>    .set_pll = rt5640_set_dai_pll,</a:t>
            </a:r>
            <a:endParaRPr lang="zh-CN" altLang="en-US"/>
          </a:p>
          <a:p>
            <a:pPr fontAlgn="auto">
              <a:lnSpc>
                <a:spcPct val="150000"/>
              </a:lnSpc>
            </a:pPr>
            <a:r>
              <a:rPr lang="zh-CN" altLang="en-US"/>
              <a:t>};</a:t>
            </a:r>
            <a:endParaRPr lang="zh-CN" altLang="en-US"/>
          </a:p>
          <a:p>
            <a:pPr fontAlgn="auto">
              <a:lnSpc>
                <a:spcPct val="150000"/>
              </a:lnSpc>
            </a:pPr>
            <a:r>
              <a:rPr lang="zh-CN" altLang="en-US"/>
              <a:t>rt5640_hw_params主要是根据上层传下来的资讯(*params)对codec做相对应的设定，</a:t>
            </a:r>
            <a:endParaRPr lang="zh-CN" altLang="en-US"/>
          </a:p>
          <a:p>
            <a:pPr fontAlgn="auto">
              <a:lnSpc>
                <a:spcPct val="150000"/>
              </a:lnSpc>
            </a:pPr>
            <a:r>
              <a:rPr lang="zh-CN" altLang="en-US"/>
              <a:t>rt5640_set_dai_fmt会按照此DAI的格式(如I2S, PCM...等)设定codec，</a:t>
            </a:r>
            <a:endParaRPr lang="zh-CN" altLang="en-US"/>
          </a:p>
          <a:p>
            <a:pPr fontAlgn="auto">
              <a:lnSpc>
                <a:spcPct val="150000"/>
              </a:lnSpc>
            </a:pPr>
            <a:r>
              <a:rPr lang="zh-CN" altLang="en-US"/>
              <a:t>rt5640_set_dai_sysclk将告知codec driver sysclk的频率及来源，</a:t>
            </a:r>
            <a:endParaRPr lang="zh-CN" altLang="en-US"/>
          </a:p>
          <a:p>
            <a:pPr fontAlgn="auto">
              <a:lnSpc>
                <a:spcPct val="150000"/>
              </a:lnSpc>
            </a:pPr>
            <a:r>
              <a:rPr lang="zh-CN" altLang="en-US"/>
              <a:t>rt5640_set_dai_pll提供介面让machine driver设定rt5640的PLL，有时候外部的MCLK频率无法符合rt5640需求的时候需要呼叫此函数使用rt5640的PLL，</a:t>
            </a:r>
            <a:endParaRPr lang="zh-CN" altLang="en-US"/>
          </a:p>
          <a:p>
            <a:pPr fontAlgn="auto">
              <a:lnSpc>
                <a:spcPct val="150000"/>
              </a:lnSpc>
            </a:pPr>
            <a:r>
              <a:rPr lang="zh-CN" altLang="en-US"/>
              <a:t>以上三个函数的功能都是让machine driver将这些资讯通知codec driver用的，对应的函数分别是，snd_soc_dai_set_fmt</a:t>
            </a:r>
            <a:r>
              <a:rPr lang="en-US" altLang="zh-CN"/>
              <a:t>, </a:t>
            </a:r>
            <a:r>
              <a:rPr lang="zh-CN" altLang="en-US"/>
              <a:t>snd_soc_dai_set_sysclk</a:t>
            </a:r>
            <a:r>
              <a:rPr lang="en-US" altLang="zh-CN"/>
              <a:t>, </a:t>
            </a:r>
            <a:r>
              <a:rPr lang="zh-CN" altLang="en-US"/>
              <a:t>snd_soc_dai_set_pll</a:t>
            </a:r>
            <a:endParaRPr lang="zh-CN"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335"/>
            <a:ext cx="10515600" cy="506730"/>
          </a:xfrm>
        </p:spPr>
        <p:txBody>
          <a:bodyPr>
            <a:normAutofit fontScale="90000"/>
          </a:bodyPr>
          <a:lstStyle/>
          <a:p>
            <a:r>
              <a:rPr lang="en-US" altLang="zh-CN"/>
              <a:t>ALSA Codec Driver - 8/10</a:t>
            </a:r>
            <a:endParaRPr lang="en-US" altLang="zh-CN"/>
          </a:p>
        </p:txBody>
      </p:sp>
      <p:sp>
        <p:nvSpPr>
          <p:cNvPr id="3" name="内容占位符 2"/>
          <p:cNvSpPr>
            <a:spLocks noGrp="1"/>
          </p:cNvSpPr>
          <p:nvPr>
            <p:ph idx="1"/>
          </p:nvPr>
        </p:nvSpPr>
        <p:spPr>
          <a:xfrm>
            <a:off x="838200" y="1032510"/>
            <a:ext cx="10515600" cy="5577205"/>
          </a:xfrm>
        </p:spPr>
        <p:txBody>
          <a:bodyPr>
            <a:normAutofit fontScale="57500" lnSpcReduction="20000"/>
          </a:bodyPr>
          <a:lstStyle/>
          <a:p>
            <a:pPr eaLnBrk="1" fontAlgn="auto" latinLnBrk="0" hangingPunct="1">
              <a:lnSpc>
                <a:spcPct val="150000"/>
              </a:lnSpc>
              <a:spcBef>
                <a:spcPts val="0"/>
              </a:spcBef>
            </a:pPr>
            <a:r>
              <a:rPr lang="en-US" altLang="zh-CN"/>
              <a:t>Usecase Description: </a:t>
            </a:r>
            <a:r>
              <a:rPr lang="zh-CN" altLang="en-US"/>
              <a:t>要开始播放/录音的时候上面这些rt5640_aif_dai_ops 内函数会先被执行，将这个DAI的参数设定好，然后DAPM就要开始上电了，前面提到DAPM上电的顺序跟rt5640_dapm_widgets内元件注册的类别有关，这个顺序就定义在soc-dapm.c的dapm_up_seq dapm_down_seq。</a:t>
            </a:r>
            <a:endParaRPr lang="zh-CN" altLang="en-US"/>
          </a:p>
          <a:p>
            <a:pPr eaLnBrk="1" fontAlgn="auto" latinLnBrk="0" hangingPunct="1">
              <a:lnSpc>
                <a:spcPct val="150000"/>
              </a:lnSpc>
              <a:spcBef>
                <a:spcPts val="0"/>
              </a:spcBef>
            </a:pPr>
            <a:r>
              <a:rPr lang="zh-CN" altLang="en-US"/>
              <a:t>注册DAPM元件除了类别外还有一些重要的东西，以MIXER来说明，其他类别的元件也都差不多，就不重复介绍了，</a:t>
            </a:r>
            <a:endParaRPr lang="zh-CN" altLang="en-US"/>
          </a:p>
          <a:p>
            <a:pPr eaLnBrk="1" fontAlgn="auto" latinLnBrk="0" hangingPunct="1">
              <a:lnSpc>
                <a:spcPct val="150000"/>
              </a:lnSpc>
              <a:spcBef>
                <a:spcPts val="0"/>
              </a:spcBef>
            </a:pPr>
            <a:r>
              <a:rPr lang="zh-CN" altLang="en-US"/>
              <a:t>SND_SOC_DAPM_MIXER("SPK MIXL", RT5640_PWR_MIXER, RT5640_PWR_SM_L_BIT, 0, rt5640_spk_l_mix, ARRAY_SIZE(rt5640_spk_l_mix)),</a:t>
            </a:r>
            <a:endParaRPr lang="zh-CN" altLang="en-US"/>
          </a:p>
          <a:p>
            <a:pPr eaLnBrk="1" fontAlgn="auto" latinLnBrk="0" hangingPunct="1">
              <a:lnSpc>
                <a:spcPct val="150000"/>
              </a:lnSpc>
              <a:spcBef>
                <a:spcPts val="0"/>
              </a:spcBef>
            </a:pPr>
            <a:r>
              <a:rPr lang="zh-CN" altLang="en-US"/>
              <a:t> 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555"/>
            <a:ext cx="10515600" cy="551815"/>
          </a:xfrm>
        </p:spPr>
        <p:txBody>
          <a:bodyPr>
            <a:normAutofit fontScale="90000"/>
          </a:bodyPr>
          <a:lstStyle/>
          <a:p>
            <a:r>
              <a:rPr lang="en-US" altLang="zh-CN"/>
              <a:t>ALSA Codec Driver - 9/10</a:t>
            </a:r>
            <a:endParaRPr lang="en-US" altLang="zh-CN"/>
          </a:p>
        </p:txBody>
      </p:sp>
      <p:sp>
        <p:nvSpPr>
          <p:cNvPr id="3" name="内容占位符 2"/>
          <p:cNvSpPr>
            <a:spLocks noGrp="1"/>
          </p:cNvSpPr>
          <p:nvPr>
            <p:ph idx="1"/>
          </p:nvPr>
        </p:nvSpPr>
        <p:spPr>
          <a:xfrm>
            <a:off x="838200" y="942340"/>
            <a:ext cx="11010265" cy="5739765"/>
          </a:xfrm>
        </p:spPr>
        <p:txBody>
          <a:bodyPr>
            <a:normAutofit fontScale="45000" lnSpcReduction="20000"/>
          </a:bodyPr>
          <a:lstStyle/>
          <a:p>
            <a:pPr>
              <a:lnSpc>
                <a:spcPct val="170000"/>
              </a:lnSpc>
            </a:pPr>
            <a:r>
              <a:rPr lang="zh-CN" altLang="en-US" dirty="0"/>
              <a:t>註冊DAPM元件除了類別外還有一些重要的東西，以MIXER來說明，其他類別的元件也都差不多，就不重複。</a:t>
            </a:r>
            <a:endParaRPr lang="zh-CN" altLang="en-US" dirty="0"/>
          </a:p>
          <a:p>
            <a:pPr>
              <a:lnSpc>
                <a:spcPct val="170000"/>
              </a:lnSpc>
            </a:pPr>
            <a:r>
              <a:rPr lang="zh-CN" altLang="en-US" dirty="0">
                <a:sym typeface="+mn-ea"/>
              </a:rPr>
              <a:t>SND_SOC_DAPM_MIXER("SPK MIXL", RT5640_PWR_MIXER, RT5640_PWR_SM_L_BIT, 0, rt5640_spk_l_mix, ARRAY_SIZE(rt5640_spk_l_mix)),</a:t>
            </a:r>
            <a:endParaRPr lang="zh-CN" altLang="en-US" dirty="0"/>
          </a:p>
          <a:p>
            <a:pPr>
              <a:lnSpc>
                <a:spcPct val="170000"/>
              </a:lnSpc>
            </a:pPr>
            <a:r>
              <a:rPr lang="zh-CN" altLang="en-US" dirty="0">
                <a:sym typeface="+mn-ea"/>
              </a:rPr>
              <a:t>SND_SOC_DAPM_MIXER代表这是个MIXER类别的元件，"SPK MIXL"是这个元件的名字，"SPK MIXL"元件的电源开关是在RT5640_PWR_MIXER暂存器的RT5640_PWR_SM_L_BIT位元做控制rt5640_spk_l_mix则定义"SPK MIXL"在audio route上的开关，rt5640_spo_l_mix内的每个项目都是一个独立的开关，DAPM藉由这些开关决定这条通路的开关状态，并决定这条路径需不需要上电，codec driver只需要把正确的资讯向DAPM注册即可。</a:t>
            </a:r>
            <a:endParaRPr lang="zh-CN" altLang="en-US" dirty="0"/>
          </a:p>
          <a:p>
            <a:pPr>
              <a:lnSpc>
                <a:spcPct val="170000"/>
              </a:lnSpc>
            </a:pPr>
            <a:r>
              <a:rPr lang="zh-CN" altLang="en-US" dirty="0"/>
              <a:t>有些元件有註冊event (例如rt5640_lout_event) 註冊event的時候必須同時註冊他觸發的時間點，</a:t>
            </a:r>
            <a:endParaRPr lang="zh-CN" altLang="en-US" dirty="0"/>
          </a:p>
          <a:p>
            <a:pPr>
              <a:lnSpc>
                <a:spcPct val="170000"/>
              </a:lnSpc>
            </a:pPr>
            <a:r>
              <a:rPr lang="zh-CN" altLang="en-US" dirty="0"/>
              <a:t>DAPM定義了以下幾種時間點，</a:t>
            </a:r>
            <a:endParaRPr lang="zh-CN" altLang="en-US" dirty="0"/>
          </a:p>
          <a:p>
            <a:pPr>
              <a:lnSpc>
                <a:spcPct val="170000"/>
              </a:lnSpc>
            </a:pPr>
            <a:r>
              <a:rPr lang="zh-CN" altLang="en-US" dirty="0"/>
              <a:t>/* dapm event types */</a:t>
            </a:r>
            <a:endParaRPr lang="zh-CN" altLang="en-US" dirty="0"/>
          </a:p>
          <a:p>
            <a:pPr>
              <a:lnSpc>
                <a:spcPct val="170000"/>
              </a:lnSpc>
            </a:pPr>
            <a:r>
              <a:rPr lang="zh-CN" altLang="en-US" dirty="0"/>
              <a:t>#define SND_SOC_DAPM_PRE_PMU    0x1     /* before widget power up */</a:t>
            </a:r>
            <a:endParaRPr lang="zh-CN" altLang="en-US" dirty="0"/>
          </a:p>
          <a:p>
            <a:pPr>
              <a:lnSpc>
                <a:spcPct val="170000"/>
              </a:lnSpc>
            </a:pPr>
            <a:r>
              <a:rPr lang="zh-CN" altLang="en-US" dirty="0"/>
              <a:t>#define SND_SOC_DAPM_POST_PMU    0x2        /* after widget power up */</a:t>
            </a:r>
            <a:endParaRPr lang="zh-CN" altLang="en-US" dirty="0"/>
          </a:p>
          <a:p>
            <a:pPr>
              <a:lnSpc>
                <a:spcPct val="170000"/>
              </a:lnSpc>
            </a:pPr>
            <a:r>
              <a:rPr lang="zh-CN" altLang="en-US" dirty="0"/>
              <a:t>#define SND_SOC_DAPM_PRE_PMD    0x4     /* before widget power down */</a:t>
            </a:r>
            <a:endParaRPr lang="zh-CN" altLang="en-US" dirty="0"/>
          </a:p>
          <a:p>
            <a:pPr>
              <a:lnSpc>
                <a:spcPct val="170000"/>
              </a:lnSpc>
            </a:pPr>
            <a:r>
              <a:rPr lang="zh-CN" altLang="en-US" dirty="0"/>
              <a:t>被註冊的event會在相對應的時間點被執行，如果我們希望在開關某個元件的時候須要做一些比較複雜的控制的話就會註冊event來處理。</a:t>
            </a:r>
            <a:endParaRPr lang="zh-CN" alt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105"/>
            <a:ext cx="10515600" cy="605155"/>
          </a:xfrm>
        </p:spPr>
        <p:txBody>
          <a:bodyPr>
            <a:normAutofit fontScale="90000"/>
          </a:bodyPr>
          <a:lstStyle/>
          <a:p>
            <a:r>
              <a:rPr lang="en-US" altLang="zh-CN"/>
              <a:t>ALSA Codec Driver - 10/10</a:t>
            </a:r>
            <a:endParaRPr lang="en-US" altLang="zh-CN"/>
          </a:p>
        </p:txBody>
      </p:sp>
      <p:sp>
        <p:nvSpPr>
          <p:cNvPr id="3" name="内容占位符 2"/>
          <p:cNvSpPr>
            <a:spLocks noGrp="1"/>
          </p:cNvSpPr>
          <p:nvPr>
            <p:ph idx="1"/>
          </p:nvPr>
        </p:nvSpPr>
        <p:spPr>
          <a:xfrm>
            <a:off x="838200" y="942340"/>
            <a:ext cx="10515600" cy="5728335"/>
          </a:xfrm>
        </p:spPr>
        <p:txBody>
          <a:bodyPr>
            <a:normAutofit fontScale="65000" lnSpcReduction="20000"/>
          </a:bodyPr>
          <a:lstStyle/>
          <a:p>
            <a:pPr fontAlgn="auto">
              <a:lnSpc>
                <a:spcPct val="150000"/>
              </a:lnSpc>
            </a:pPr>
            <a:r>
              <a:rPr lang="zh-CN" altLang="en-US"/>
              <a:t>rt5640_snd_controls[]内的注册的内容会形成ALSA control让上层使用，以"Speaker Playback Volume"为例</a:t>
            </a:r>
            <a:endParaRPr lang="zh-CN" altLang="en-US"/>
          </a:p>
          <a:p>
            <a:pPr fontAlgn="auto">
              <a:lnSpc>
                <a:spcPct val="150000"/>
              </a:lnSpc>
            </a:pPr>
            <a:r>
              <a:rPr lang="zh-CN" altLang="en-US"/>
              <a:t>SOC_DOUBLE_TLV("Speaker Playback Volume", RT5640_SPK_VOL, RT5640_L_VOL_SFT, RT5640_R_VOL_SFT, 39, 1, out_vol_tlv),</a:t>
            </a:r>
            <a:endParaRPr lang="zh-CN" altLang="en-US"/>
          </a:p>
          <a:p>
            <a:pPr fontAlgn="auto">
              <a:lnSpc>
                <a:spcPct val="150000"/>
              </a:lnSpc>
            </a:pPr>
            <a:r>
              <a:rPr lang="zh-CN" altLang="en-US"/>
              <a:t>"Speaker Playback Volume"是这个control的名字，RT5640_SPK_VOL是控制"Speaker Playback Volume"暂存器的位址，因为"Speaker Playback Volume"是一个DOUBLE的control，所以分别有左右声道的控制起始位元，分别为RT5640_L_VOL_SFT及RT5640_R_VOL_SFT，39代表"Speaker Playback Volume"的最大值，后面的1代表反向，也就是暂存器的值越大音量越小，out_vol_tlv则是显示给使用者看的内容。</a:t>
            </a:r>
            <a:endParaRPr lang="zh-CN" altLang="en-US"/>
          </a:p>
          <a:p>
            <a:pPr fontAlgn="auto">
              <a:lnSpc>
                <a:spcPct val="150000"/>
              </a:lnSpc>
            </a:pPr>
            <a:r>
              <a:rPr lang="zh-CN" altLang="en-US"/>
              <a:t>static const DECLARE_TLV_DB_SCALE(out_vol_tlv, -4650, 150, 0);</a:t>
            </a:r>
            <a:endParaRPr lang="zh-CN" altLang="en-US"/>
          </a:p>
          <a:p>
            <a:pPr fontAlgn="auto">
              <a:lnSpc>
                <a:spcPct val="150000"/>
              </a:lnSpc>
            </a:pPr>
            <a:r>
              <a:rPr lang="zh-CN" altLang="en-US"/>
              <a:t>这代表最小值是-46.5dB，每调一格增加1.5dB，最后的0表示"Speaker Playback Volume"设为0时不是mute。</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714375"/>
          </a:xfrm>
        </p:spPr>
        <p:txBody>
          <a:bodyPr/>
          <a:lstStyle/>
          <a:p>
            <a:r>
              <a:rPr lang="en-US" dirty="0"/>
              <a:t>Hello World! for </a:t>
            </a:r>
            <a:r>
              <a:rPr lang="en-US" dirty="0" err="1"/>
              <a:t>EBuild</a:t>
            </a:r>
            <a:endParaRPr lang="en-US" dirty="0"/>
          </a:p>
        </p:txBody>
      </p:sp>
      <p:sp>
        <p:nvSpPr>
          <p:cNvPr id="3" name="Content Placeholder 2"/>
          <p:cNvSpPr>
            <a:spLocks noGrp="1"/>
          </p:cNvSpPr>
          <p:nvPr>
            <p:ph idx="1"/>
          </p:nvPr>
        </p:nvSpPr>
        <p:spPr>
          <a:xfrm>
            <a:off x="838200" y="965200"/>
            <a:ext cx="10515600" cy="5778500"/>
          </a:xfrm>
          <a:ln cmpd="dbl">
            <a:solidFill>
              <a:schemeClr val="accent1"/>
            </a:solidFill>
          </a:ln>
        </p:spPr>
        <p:txBody>
          <a:bodyPr spcCol="365760">
            <a:normAutofit fontScale="35000" lnSpcReduction="20000"/>
          </a:bodyPr>
          <a:lstStyle/>
          <a:p>
            <a:pPr fontAlgn="auto">
              <a:lnSpc>
                <a:spcPct val="150000"/>
              </a:lnSpc>
            </a:pPr>
            <a:r>
              <a:rPr lang="en-US" altLang="en-US" dirty="0" err="1">
                <a:solidFill>
                  <a:schemeClr val="tx1"/>
                </a:solidFill>
                <a:effectLst/>
                <a:latin typeface="+mn-ea"/>
              </a:rPr>
              <a:t>假设在</a:t>
            </a:r>
            <a:r>
              <a:rPr lang="en-US" altLang="en-US" dirty="0">
                <a:solidFill>
                  <a:schemeClr val="tx1"/>
                </a:solidFill>
                <a:effectLst/>
                <a:latin typeface="+mn-ea"/>
              </a:rPr>
              <a:t> app-</a:t>
            </a:r>
            <a:r>
              <a:rPr lang="en-US" altLang="en-US" dirty="0" err="1">
                <a:solidFill>
                  <a:schemeClr val="tx1"/>
                </a:solidFill>
                <a:effectLst/>
                <a:latin typeface="+mn-ea"/>
              </a:rPr>
              <a:t>misc</a:t>
            </a:r>
            <a:r>
              <a:rPr lang="en-US" altLang="en-US" dirty="0">
                <a:solidFill>
                  <a:schemeClr val="tx1"/>
                </a:solidFill>
                <a:effectLst/>
                <a:latin typeface="+mn-ea"/>
              </a:rPr>
              <a:t> </a:t>
            </a:r>
            <a:r>
              <a:rPr lang="en-US" altLang="en-US" dirty="0" err="1">
                <a:solidFill>
                  <a:schemeClr val="tx1"/>
                </a:solidFill>
                <a:effectLst/>
                <a:latin typeface="+mn-ea"/>
              </a:rPr>
              <a:t>这个分类中有一个名为</a:t>
            </a:r>
            <a:r>
              <a:rPr lang="en-US" altLang="en-US" dirty="0">
                <a:solidFill>
                  <a:schemeClr val="tx1"/>
                </a:solidFill>
                <a:effectLst/>
                <a:latin typeface="+mn-ea"/>
              </a:rPr>
              <a:t> hello-world </a:t>
            </a:r>
            <a:r>
              <a:rPr lang="en-US" altLang="en-US" dirty="0" err="1">
                <a:solidFill>
                  <a:schemeClr val="tx1"/>
                </a:solidFill>
                <a:effectLst/>
                <a:latin typeface="+mn-ea"/>
              </a:rPr>
              <a:t>的软件包，现在我们要为这个软件包的</a:t>
            </a:r>
            <a:r>
              <a:rPr lang="en-US" altLang="en-US" dirty="0">
                <a:solidFill>
                  <a:schemeClr val="tx1"/>
                </a:solidFill>
                <a:effectLst/>
                <a:latin typeface="+mn-ea"/>
              </a:rPr>
              <a:t> 1.0 </a:t>
            </a:r>
            <a:r>
              <a:rPr lang="en-US" altLang="en-US" dirty="0" err="1">
                <a:solidFill>
                  <a:schemeClr val="tx1"/>
                </a:solidFill>
                <a:effectLst/>
                <a:latin typeface="+mn-ea"/>
              </a:rPr>
              <a:t>版的安装写一份</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a:t>
            </a:r>
            <a:r>
              <a:rPr lang="en-US" altLang="en-US" dirty="0">
                <a:solidFill>
                  <a:schemeClr val="tx1"/>
                </a:solidFill>
                <a:effectLst/>
                <a:latin typeface="+mn-ea"/>
              </a:rPr>
              <a:t>。 </a:t>
            </a:r>
            <a:r>
              <a:rPr lang="en-US" altLang="en-US" dirty="0" err="1">
                <a:solidFill>
                  <a:schemeClr val="tx1"/>
                </a:solidFill>
                <a:effectLst/>
                <a:latin typeface="+mn-ea"/>
              </a:rPr>
              <a:t>注意：</a:t>
            </a:r>
            <a:r>
              <a:rPr lang="en-US" altLang="en-US" b="1" dirty="0" err="1">
                <a:solidFill>
                  <a:schemeClr val="tx1"/>
                </a:solidFill>
                <a:effectLst/>
                <a:latin typeface="+mn-ea"/>
              </a:rPr>
              <a:t>软件包的分类名</a:t>
            </a:r>
            <a:r>
              <a:rPr lang="en-US" altLang="en-US" dirty="0" err="1">
                <a:solidFill>
                  <a:schemeClr val="tx1"/>
                </a:solidFill>
                <a:effectLst/>
                <a:latin typeface="+mn-ea"/>
              </a:rPr>
              <a:t>并不是随意的，它</a:t>
            </a:r>
            <a:r>
              <a:rPr lang="en-US" altLang="en-US" b="1" dirty="0" err="1">
                <a:solidFill>
                  <a:schemeClr val="tx1"/>
                </a:solidFill>
                <a:effectLst/>
                <a:latin typeface="+mn-ea"/>
              </a:rPr>
              <a:t>必须要与</a:t>
            </a:r>
            <a:r>
              <a:rPr lang="en-US" altLang="en-US" b="1" dirty="0">
                <a:solidFill>
                  <a:schemeClr val="tx1"/>
                </a:solidFill>
                <a:effectLst/>
                <a:latin typeface="+mn-ea"/>
              </a:rPr>
              <a:t> /</a:t>
            </a:r>
            <a:r>
              <a:rPr lang="en-US" altLang="en-US" b="1" dirty="0" err="1">
                <a:solidFill>
                  <a:schemeClr val="tx1"/>
                </a:solidFill>
                <a:effectLst/>
                <a:latin typeface="+mn-ea"/>
              </a:rPr>
              <a:t>usr</a:t>
            </a:r>
            <a:r>
              <a:rPr lang="en-US" altLang="en-US" b="1" dirty="0">
                <a:solidFill>
                  <a:schemeClr val="tx1"/>
                </a:solidFill>
                <a:effectLst/>
                <a:latin typeface="+mn-ea"/>
              </a:rPr>
              <a:t>/portage </a:t>
            </a:r>
            <a:r>
              <a:rPr lang="en-US" altLang="en-US" b="1" dirty="0" err="1">
                <a:solidFill>
                  <a:schemeClr val="tx1"/>
                </a:solidFill>
                <a:effectLst/>
                <a:latin typeface="+mn-ea"/>
              </a:rPr>
              <a:t>中的某个子目录名一致</a:t>
            </a:r>
            <a:r>
              <a:rPr lang="en-US" altLang="en-US" dirty="0">
                <a:solidFill>
                  <a:schemeClr val="tx1"/>
                </a:solidFill>
                <a:effectLst/>
                <a:latin typeface="+mn-ea"/>
              </a:rPr>
              <a:t>。 </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首先在 </a:t>
            </a:r>
            <a:r>
              <a:rPr lang="en-US" dirty="0">
                <a:solidFill>
                  <a:schemeClr val="tx1"/>
                </a:solidFill>
                <a:effectLst/>
                <a:latin typeface="+mn-ea"/>
              </a:rPr>
              <a:t>Overlay </a:t>
            </a:r>
            <a:r>
              <a:rPr lang="zh-CN" altLang="en-US" dirty="0">
                <a:solidFill>
                  <a:schemeClr val="tx1"/>
                </a:solidFill>
                <a:effectLst/>
                <a:latin typeface="+mn-ea"/>
              </a:rPr>
              <a:t>中建立软件包所在的分支：</a:t>
            </a:r>
            <a:r>
              <a:rPr lang="en-US" altLang="zh-CN" dirty="0" err="1">
                <a:solidFill>
                  <a:schemeClr val="tx1"/>
                </a:solidFill>
                <a:effectLst/>
                <a:latin typeface="+mn-ea"/>
              </a:rPr>
              <a:t>mkdir</a:t>
            </a:r>
            <a:r>
              <a:rPr lang="en-US" altLang="zh-CN" dirty="0">
                <a:solidFill>
                  <a:schemeClr val="tx1"/>
                </a:solidFill>
                <a:effectLst/>
                <a:latin typeface="+mn-ea"/>
              </a:rPr>
              <a:t> –p /</a:t>
            </a:r>
            <a:r>
              <a:rPr lang="en-US" altLang="zh-CN" dirty="0" err="1">
                <a:solidFill>
                  <a:schemeClr val="tx1"/>
                </a:solidFill>
                <a:effectLst/>
                <a:latin typeface="+mn-ea"/>
              </a:rPr>
              <a:t>usr</a:t>
            </a:r>
            <a:r>
              <a:rPr lang="en-US" altLang="zh-CN" dirty="0">
                <a:solidFill>
                  <a:schemeClr val="tx1"/>
                </a:solidFill>
                <a:effectLst/>
                <a:latin typeface="+mn-ea"/>
              </a:rPr>
              <a:t>/local/portage/app-</a:t>
            </a:r>
            <a:r>
              <a:rPr lang="en-US" altLang="zh-CN" dirty="0" err="1">
                <a:solidFill>
                  <a:schemeClr val="tx1"/>
                </a:solidFill>
                <a:effectLst/>
                <a:latin typeface="+mn-ea"/>
              </a:rPr>
              <a:t>misc</a:t>
            </a:r>
            <a:r>
              <a:rPr lang="en-US" altLang="zh-CN" dirty="0">
                <a:solidFill>
                  <a:schemeClr val="tx1"/>
                </a:solidFill>
                <a:effectLst/>
                <a:latin typeface="+mn-ea"/>
              </a:rPr>
              <a:t>/hello-world</a:t>
            </a:r>
            <a:endParaRPr lang="en-US" altLang="zh-CN" dirty="0">
              <a:solidFill>
                <a:schemeClr val="tx1"/>
              </a:solidFill>
              <a:effectLst/>
              <a:latin typeface="+mn-ea"/>
            </a:endParaRPr>
          </a:p>
          <a:p>
            <a:pPr fontAlgn="auto">
              <a:lnSpc>
                <a:spcPct val="150000"/>
              </a:lnSpc>
            </a:pPr>
            <a:r>
              <a:rPr lang="en-US" altLang="en-US" dirty="0" err="1">
                <a:solidFill>
                  <a:schemeClr val="tx1"/>
                </a:solidFill>
                <a:effectLst/>
                <a:latin typeface="+mn-ea"/>
              </a:rPr>
              <a:t>可从</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文件中获得</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文件默认的文件头，即</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 Copyright 1999-2014 Gentoo Foundation</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 Distributed under the terms of the GNU ......</a:t>
            </a:r>
            <a:endParaRPr lang="en-US" altLang="zh-CN" dirty="0">
              <a:solidFill>
                <a:schemeClr val="tx1"/>
              </a:solidFill>
              <a:effectLst/>
              <a:latin typeface="+mn-ea"/>
            </a:endParaRPr>
          </a:p>
          <a:p>
            <a:pPr lvl="1" fontAlgn="auto">
              <a:lnSpc>
                <a:spcPct val="150000"/>
              </a:lnSpc>
            </a:pPr>
            <a:r>
              <a:rPr lang="en-US" altLang="en-US" dirty="0" err="1">
                <a:solidFill>
                  <a:schemeClr val="tx1"/>
                </a:solidFill>
                <a:effectLst/>
                <a:latin typeface="+mn-ea"/>
              </a:rPr>
              <a:t>可以直接将</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文件复制为</a:t>
            </a:r>
            <a:r>
              <a:rPr lang="en-US" altLang="en-US" dirty="0">
                <a:solidFill>
                  <a:schemeClr val="tx1"/>
                </a:solidFill>
                <a:effectLst/>
                <a:latin typeface="+mn-ea"/>
              </a:rPr>
              <a:t> hello-world-1.0.ebuild </a:t>
            </a:r>
            <a:r>
              <a:rPr lang="en-US" altLang="en-US" dirty="0" err="1">
                <a:solidFill>
                  <a:schemeClr val="tx1"/>
                </a:solidFill>
                <a:effectLst/>
                <a:latin typeface="+mn-ea"/>
              </a:rPr>
              <a:t>文件，这样便可获得一个含有上述内容的空</a:t>
            </a:r>
            <a:r>
              <a:rPr lang="en-US" altLang="en-US" dirty="0">
                <a:solidFill>
                  <a:schemeClr val="tx1"/>
                </a:solidFill>
                <a:effectLst/>
                <a:latin typeface="+mn-ea"/>
              </a:rPr>
              <a:t> </a:t>
            </a:r>
            <a:r>
              <a:rPr lang="en-US" altLang="en-US" dirty="0" err="1">
                <a:solidFill>
                  <a:schemeClr val="tx1"/>
                </a:solidFill>
                <a:effectLst/>
                <a:latin typeface="+mn-ea"/>
              </a:rPr>
              <a:t>ebuild</a:t>
            </a:r>
            <a:r>
              <a:rPr lang="en-US" altLang="en-US" dirty="0">
                <a:solidFill>
                  <a:schemeClr val="tx1"/>
                </a:solidFill>
                <a:effectLst/>
                <a:latin typeface="+mn-ea"/>
              </a:rPr>
              <a:t> </a:t>
            </a:r>
            <a:r>
              <a:rPr lang="en-US" altLang="en-US" dirty="0" err="1">
                <a:solidFill>
                  <a:schemeClr val="tx1"/>
                </a:solidFill>
                <a:effectLst/>
                <a:latin typeface="+mn-ea"/>
              </a:rPr>
              <a:t>文件。ebuild</a:t>
            </a:r>
            <a:r>
              <a:rPr lang="en-US" altLang="en-US" dirty="0">
                <a:solidFill>
                  <a:schemeClr val="tx1"/>
                </a:solidFill>
                <a:effectLst/>
                <a:latin typeface="+mn-ea"/>
              </a:rPr>
              <a:t> </a:t>
            </a:r>
            <a:r>
              <a:rPr lang="en-US" altLang="en-US" dirty="0" err="1">
                <a:solidFill>
                  <a:schemeClr val="tx1"/>
                </a:solidFill>
                <a:effectLst/>
                <a:latin typeface="+mn-ea"/>
              </a:rPr>
              <a:t>文件的名称必须符合</a:t>
            </a:r>
            <a:r>
              <a:rPr lang="en-US" altLang="en-US" dirty="0">
                <a:solidFill>
                  <a:schemeClr val="tx1"/>
                </a:solidFill>
                <a:effectLst/>
                <a:latin typeface="+mn-ea"/>
              </a:rPr>
              <a:t> Portage </a:t>
            </a:r>
            <a:r>
              <a:rPr lang="en-US" altLang="en-US" dirty="0" err="1">
                <a:solidFill>
                  <a:schemeClr val="tx1"/>
                </a:solidFill>
                <a:effectLst/>
                <a:latin typeface="+mn-ea"/>
              </a:rPr>
              <a:t>所认可的格式，即：软件包名称-版本号.ebuild。这一点很重要</a:t>
            </a:r>
            <a:r>
              <a:rPr lang="en-US" altLang="en-US" dirty="0">
                <a:solidFill>
                  <a:schemeClr val="tx1"/>
                </a:solidFill>
                <a:effectLst/>
                <a:latin typeface="+mn-ea"/>
              </a:rPr>
              <a:t>。 </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cp</a:t>
            </a:r>
            <a:r>
              <a:rPr lang="en-US" altLang="en-US" dirty="0">
                <a:solidFill>
                  <a:schemeClr val="tx1"/>
                </a:solidFill>
                <a:effectLst/>
                <a:latin typeface="+mn-ea"/>
              </a:rPr>
              <a:t> /</a:t>
            </a:r>
            <a:r>
              <a:rPr lang="en-US" altLang="en-US" dirty="0" err="1">
                <a:solidFill>
                  <a:schemeClr val="tx1"/>
                </a:solidFill>
                <a:effectLst/>
                <a:latin typeface="+mn-ea"/>
              </a:rPr>
              <a:t>usr</a:t>
            </a:r>
            <a:r>
              <a:rPr lang="en-US" altLang="en-US" dirty="0">
                <a:solidFill>
                  <a:schemeClr val="tx1"/>
                </a:solidFill>
                <a:effectLst/>
                <a:latin typeface="+mn-ea"/>
              </a:rPr>
              <a:t>/portage/header.txt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/hello-world/hello-world-1.0.ebuild</a:t>
            </a:r>
            <a:endParaRPr lang="en-US" altLang="en-US" dirty="0">
              <a:solidFill>
                <a:schemeClr val="tx1"/>
              </a:solidFill>
              <a:effectLst/>
              <a:latin typeface="+mn-ea"/>
            </a:endParaRPr>
          </a:p>
          <a:p>
            <a:pPr lvl="1" fontAlgn="auto">
              <a:lnSpc>
                <a:spcPct val="150000"/>
              </a:lnSpc>
            </a:pPr>
            <a:r>
              <a:rPr lang="zh-CN" altLang="en-US" dirty="0">
                <a:solidFill>
                  <a:schemeClr val="tx1"/>
                </a:solidFill>
                <a:effectLst/>
                <a:latin typeface="+mn-ea"/>
              </a:rPr>
              <a:t>为这份</a:t>
            </a:r>
            <a:r>
              <a:rPr lang="en-US" altLang="zh-CN" dirty="0" err="1">
                <a:solidFill>
                  <a:schemeClr val="tx1"/>
                </a:solidFill>
                <a:effectLst/>
                <a:latin typeface="+mn-ea"/>
              </a:rPr>
              <a:t>ebuild</a:t>
            </a:r>
            <a:r>
              <a:rPr lang="zh-CN" altLang="en-US" dirty="0">
                <a:solidFill>
                  <a:schemeClr val="tx1"/>
                </a:solidFill>
                <a:effectLst/>
                <a:latin typeface="+mn-ea"/>
              </a:rPr>
              <a:t>文件增加以下内容</a:t>
            </a:r>
            <a:r>
              <a:rPr lang="en-US" altLang="zh-CN" dirty="0">
                <a:solidFill>
                  <a:schemeClr val="tx1"/>
                </a:solidFill>
                <a:effectLst/>
                <a:latin typeface="+mn-ea"/>
              </a:rPr>
              <a:t>: SLOT=“0”</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接下来就是在这份文件上签名</a:t>
            </a:r>
            <a:r>
              <a:rPr lang="en-US" altLang="zh-CN" dirty="0">
                <a:solidFill>
                  <a:schemeClr val="tx1"/>
                </a:solidFill>
                <a:effectLst/>
                <a:latin typeface="+mn-ea"/>
              </a:rPr>
              <a:t>: </a:t>
            </a:r>
            <a:endParaRPr lang="en-US" altLang="zh-CN" dirty="0">
              <a:solidFill>
                <a:schemeClr val="tx1"/>
              </a:solidFill>
              <a:effectLst/>
              <a:latin typeface="+mn-ea"/>
            </a:endParaRPr>
          </a:p>
          <a:p>
            <a:pPr lvl="1" fontAlgn="auto">
              <a:lnSpc>
                <a:spcPct val="150000"/>
              </a:lnSpc>
            </a:pPr>
            <a:r>
              <a:rPr lang="en-US" altLang="en-US" dirty="0">
                <a:solidFill>
                  <a:schemeClr val="tx1"/>
                </a:solidFill>
                <a:effectLst/>
                <a:latin typeface="+mn-ea"/>
              </a:rPr>
              <a:t>cd /</a:t>
            </a:r>
            <a:r>
              <a:rPr lang="en-US" altLang="en-US" dirty="0" err="1">
                <a:solidFill>
                  <a:schemeClr val="tx1"/>
                </a:solidFill>
                <a:effectLst/>
                <a:latin typeface="+mn-ea"/>
              </a:rPr>
              <a:t>usr</a:t>
            </a:r>
            <a:r>
              <a:rPr lang="en-US" altLang="en-US" dirty="0">
                <a:solidFill>
                  <a:schemeClr val="tx1"/>
                </a:solidFill>
                <a:effectLst/>
                <a:latin typeface="+mn-ea"/>
              </a:rPr>
              <a:t>/local/portage/app-</a:t>
            </a:r>
            <a:r>
              <a:rPr lang="en-US" altLang="en-US" dirty="0" err="1">
                <a:solidFill>
                  <a:schemeClr val="tx1"/>
                </a:solidFill>
                <a:effectLst/>
                <a:latin typeface="+mn-ea"/>
              </a:rPr>
              <a:t>misc</a:t>
            </a:r>
            <a:r>
              <a:rPr lang="en-US" altLang="en-US" dirty="0">
                <a:solidFill>
                  <a:schemeClr val="tx1"/>
                </a:solidFill>
                <a:effectLst/>
                <a:latin typeface="+mn-ea"/>
              </a:rPr>
              <a:t>/hello-world</a:t>
            </a:r>
            <a:endParaRPr lang="en-US" altLang="en-US" dirty="0">
              <a:solidFill>
                <a:schemeClr val="tx1"/>
              </a:solidFill>
              <a:effectLst/>
              <a:latin typeface="+mn-ea"/>
            </a:endParaRPr>
          </a:p>
          <a:p>
            <a:pPr lvl="1" fontAlgn="auto">
              <a:lnSpc>
                <a:spcPct val="150000"/>
              </a:lnSpc>
            </a:pPr>
            <a:r>
              <a:rPr lang="en-US" altLang="en-US" dirty="0" err="1">
                <a:solidFill>
                  <a:schemeClr val="tx1"/>
                </a:solidFill>
                <a:effectLst/>
                <a:latin typeface="+mn-ea"/>
              </a:rPr>
              <a:t>ebuild</a:t>
            </a:r>
            <a:r>
              <a:rPr lang="en-US" altLang="en-US" dirty="0">
                <a:solidFill>
                  <a:schemeClr val="tx1"/>
                </a:solidFill>
                <a:effectLst/>
                <a:latin typeface="+mn-ea"/>
              </a:rPr>
              <a:t> ./hello-world-1.0.ebuild manifest	// Manifest will be generated</a:t>
            </a:r>
            <a:endParaRPr lang="en-US" altLang="en-US" dirty="0">
              <a:solidFill>
                <a:schemeClr val="tx1"/>
              </a:solidFill>
              <a:effectLst/>
              <a:latin typeface="+mn-ea"/>
            </a:endParaRPr>
          </a:p>
          <a:p>
            <a:pPr fontAlgn="auto">
              <a:lnSpc>
                <a:spcPct val="150000"/>
              </a:lnSpc>
            </a:pPr>
            <a:r>
              <a:rPr lang="zh-CN" altLang="en-US" dirty="0">
                <a:solidFill>
                  <a:schemeClr val="tx1"/>
                </a:solidFill>
                <a:effectLst/>
                <a:latin typeface="+mn-ea"/>
              </a:rPr>
              <a:t>继续向这份</a:t>
            </a:r>
            <a:r>
              <a:rPr lang="en-US" altLang="zh-CN" dirty="0" err="1">
                <a:solidFill>
                  <a:schemeClr val="tx1"/>
                </a:solidFill>
                <a:effectLst/>
                <a:latin typeface="+mn-ea"/>
              </a:rPr>
              <a:t>ebuild</a:t>
            </a:r>
            <a:r>
              <a:rPr lang="zh-CN" altLang="en-US" dirty="0">
                <a:solidFill>
                  <a:schemeClr val="tx1"/>
                </a:solidFill>
                <a:effectLst/>
                <a:latin typeface="+mn-ea"/>
              </a:rPr>
              <a:t>加入一些内容，</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EAPI=“5”	// Portage</a:t>
            </a:r>
            <a:r>
              <a:rPr lang="zh-CN" altLang="en-US" dirty="0">
                <a:solidFill>
                  <a:schemeClr val="tx1"/>
                </a:solidFill>
                <a:effectLst/>
                <a:latin typeface="+mn-ea"/>
              </a:rPr>
              <a:t>系统已经为我们编写了许多有用的</a:t>
            </a:r>
            <a:r>
              <a:rPr lang="en-US" altLang="zh-CN" dirty="0">
                <a:solidFill>
                  <a:schemeClr val="tx1"/>
                </a:solidFill>
                <a:effectLst/>
                <a:latin typeface="+mn-ea"/>
              </a:rPr>
              <a:t>bash</a:t>
            </a:r>
            <a:r>
              <a:rPr lang="zh-CN" altLang="en-US" dirty="0">
                <a:solidFill>
                  <a:schemeClr val="tx1"/>
                </a:solidFill>
                <a:effectLst/>
                <a:latin typeface="+mn-ea"/>
              </a:rPr>
              <a:t>函数，设为</a:t>
            </a:r>
            <a:r>
              <a:rPr lang="en-US" altLang="zh-CN" dirty="0">
                <a:solidFill>
                  <a:schemeClr val="tx1"/>
                </a:solidFill>
                <a:effectLst/>
                <a:latin typeface="+mn-ea"/>
              </a:rPr>
              <a:t>5</a:t>
            </a:r>
            <a:r>
              <a:rPr lang="zh-CN" altLang="en-US" dirty="0">
                <a:solidFill>
                  <a:schemeClr val="tx1"/>
                </a:solidFill>
                <a:effectLst/>
                <a:latin typeface="+mn-ea"/>
              </a:rPr>
              <a:t>表示目前最新的</a:t>
            </a:r>
            <a:r>
              <a:rPr lang="en-US" altLang="zh-CN" dirty="0">
                <a:solidFill>
                  <a:schemeClr val="tx1"/>
                </a:solidFill>
                <a:effectLst/>
                <a:latin typeface="+mn-ea"/>
              </a:rPr>
              <a:t>bash</a:t>
            </a:r>
            <a:r>
              <a:rPr lang="zh-CN" altLang="en-US" dirty="0">
                <a:solidFill>
                  <a:schemeClr val="tx1"/>
                </a:solidFill>
                <a:effectLst/>
                <a:latin typeface="+mn-ea"/>
              </a:rPr>
              <a:t>函数。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SLOT=“0”	// </a:t>
            </a:r>
            <a:r>
              <a:rPr lang="zh-CN" altLang="en-US" dirty="0">
                <a:solidFill>
                  <a:schemeClr val="tx1"/>
                </a:solidFill>
                <a:effectLst/>
                <a:latin typeface="+mn-ea"/>
              </a:rPr>
              <a:t>这个软件包的简述</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DESCRIPTION=“A classical example …”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HOMEPAGE=</a:t>
            </a:r>
            <a:r>
              <a:rPr lang="en-US" altLang="zh-CN" dirty="0">
                <a:solidFill>
                  <a:schemeClr val="tx1"/>
                </a:solidFill>
                <a:effectLst/>
                <a:latin typeface="+mn-ea"/>
                <a:hlinkClick r:id="rId1"/>
              </a:rPr>
              <a:t>http://wiki.Gentoo.org/index.html</a:t>
            </a:r>
            <a:r>
              <a:rPr lang="en-US" altLang="zh-CN" dirty="0">
                <a:solidFill>
                  <a:schemeClr val="tx1"/>
                </a:solidFill>
                <a:effectLst/>
                <a:latin typeface="+mn-ea"/>
              </a:rPr>
              <a:t>	// </a:t>
            </a:r>
            <a:r>
              <a:rPr lang="zh-CN" altLang="en-US" dirty="0">
                <a:solidFill>
                  <a:schemeClr val="tx1"/>
                </a:solidFill>
                <a:effectLst/>
                <a:latin typeface="+mn-ea"/>
              </a:rPr>
              <a:t>项目主页</a:t>
            </a:r>
            <a:endParaRPr lang="zh-CN" altLang="en-US" dirty="0">
              <a:solidFill>
                <a:schemeClr val="tx1"/>
              </a:solidFill>
              <a:effectLst/>
              <a:latin typeface="+mn-ea"/>
            </a:endParaRPr>
          </a:p>
          <a:p>
            <a:pPr lvl="1" fontAlgn="auto">
              <a:lnSpc>
                <a:spcPct val="150000"/>
              </a:lnSpc>
            </a:pPr>
            <a:r>
              <a:rPr lang="en-US" altLang="zh-CN" dirty="0">
                <a:solidFill>
                  <a:schemeClr val="tx1"/>
                </a:solidFill>
                <a:effectLst/>
                <a:latin typeface="+mn-ea"/>
              </a:rPr>
              <a:t>LICENSE=“MIT”	// LGPL, MIT, GPL V2 …</a:t>
            </a:r>
            <a:endParaRPr lang="en-US" altLang="zh-CN" dirty="0">
              <a:solidFill>
                <a:schemeClr val="tx1"/>
              </a:solidFill>
              <a:effectLst/>
              <a:latin typeface="+mn-ea"/>
            </a:endParaRPr>
          </a:p>
          <a:p>
            <a:pPr lvl="1" fontAlgn="auto">
              <a:lnSpc>
                <a:spcPct val="150000"/>
              </a:lnSpc>
            </a:pPr>
            <a:r>
              <a:rPr lang="en-US" altLang="zh-CN" dirty="0">
                <a:solidFill>
                  <a:schemeClr val="tx1"/>
                </a:solidFill>
                <a:effectLst/>
                <a:latin typeface="+mn-ea"/>
              </a:rPr>
              <a:t>KEYWORDS=“~alpha ~</a:t>
            </a:r>
            <a:r>
              <a:rPr lang="en-US" altLang="zh-CN" dirty="0" err="1">
                <a:solidFill>
                  <a:schemeClr val="tx1"/>
                </a:solidFill>
                <a:effectLst/>
                <a:latin typeface="+mn-ea"/>
              </a:rPr>
              <a:t>amd</a:t>
            </a:r>
            <a:r>
              <a:rPr lang="en-US" altLang="zh-CN" dirty="0">
                <a:solidFill>
                  <a:schemeClr val="tx1"/>
                </a:solidFill>
                <a:effectLst/>
                <a:latin typeface="+mn-ea"/>
              </a:rPr>
              <a:t> ~arm ~</a:t>
            </a:r>
            <a:r>
              <a:rPr lang="en-US" altLang="zh-CN" dirty="0" err="1">
                <a:solidFill>
                  <a:schemeClr val="tx1"/>
                </a:solidFill>
                <a:effectLst/>
                <a:latin typeface="+mn-ea"/>
              </a:rPr>
              <a:t>hppa</a:t>
            </a:r>
            <a:r>
              <a:rPr lang="en-US" altLang="zh-CN" dirty="0">
                <a:solidFill>
                  <a:schemeClr val="tx1"/>
                </a:solidFill>
                <a:effectLst/>
                <a:latin typeface="+mn-ea"/>
              </a:rPr>
              <a:t> ~ia64 ~</a:t>
            </a:r>
            <a:r>
              <a:rPr lang="en-US" altLang="zh-CN" dirty="0" err="1">
                <a:solidFill>
                  <a:schemeClr val="tx1"/>
                </a:solidFill>
                <a:effectLst/>
                <a:latin typeface="+mn-ea"/>
              </a:rPr>
              <a:t>ppc</a:t>
            </a:r>
            <a:r>
              <a:rPr lang="en-US" altLang="zh-CN" dirty="0">
                <a:solidFill>
                  <a:schemeClr val="tx1"/>
                </a:solidFill>
                <a:effectLst/>
                <a:latin typeface="+mn-ea"/>
              </a:rPr>
              <a:t> ~ppc64 ~s390 ~x86”</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一旦改动</a:t>
            </a:r>
            <a:r>
              <a:rPr lang="en-US" altLang="zh-CN" dirty="0" err="1">
                <a:solidFill>
                  <a:schemeClr val="tx1"/>
                </a:solidFill>
                <a:effectLst/>
                <a:latin typeface="+mn-ea"/>
              </a:rPr>
              <a:t>ebuild</a:t>
            </a:r>
            <a:r>
              <a:rPr lang="zh-CN" altLang="en-US" dirty="0">
                <a:solidFill>
                  <a:schemeClr val="tx1"/>
                </a:solidFill>
                <a:effectLst/>
                <a:latin typeface="+mn-ea"/>
              </a:rPr>
              <a:t>文件内容，那么必须重新生产</a:t>
            </a:r>
            <a:r>
              <a:rPr lang="en-US" altLang="zh-CN" dirty="0">
                <a:solidFill>
                  <a:schemeClr val="tx1"/>
                </a:solidFill>
                <a:effectLst/>
                <a:latin typeface="+mn-ea"/>
              </a:rPr>
              <a:t>Manifest</a:t>
            </a:r>
            <a:r>
              <a:rPr lang="zh-CN" altLang="en-US" dirty="0">
                <a:solidFill>
                  <a:schemeClr val="tx1"/>
                </a:solidFill>
                <a:effectLst/>
                <a:latin typeface="+mn-ea"/>
              </a:rPr>
              <a:t>文件</a:t>
            </a:r>
            <a:r>
              <a:rPr lang="en-US" altLang="zh-CN" dirty="0">
                <a:solidFill>
                  <a:schemeClr val="tx1"/>
                </a:solidFill>
                <a:effectLst/>
                <a:latin typeface="+mn-ea"/>
              </a:rPr>
              <a:t>: </a:t>
            </a:r>
            <a:r>
              <a:rPr lang="en-US" altLang="zh-CN" dirty="0" err="1">
                <a:solidFill>
                  <a:schemeClr val="tx1"/>
                </a:solidFill>
                <a:effectLst/>
                <a:latin typeface="+mn-ea"/>
              </a:rPr>
              <a:t>ebuild</a:t>
            </a:r>
            <a:r>
              <a:rPr lang="en-US" altLang="zh-CN" dirty="0">
                <a:solidFill>
                  <a:schemeClr val="tx1"/>
                </a:solidFill>
                <a:effectLst/>
                <a:latin typeface="+mn-ea"/>
              </a:rPr>
              <a:t> ./hello-world-1.0.ebuild manifest</a:t>
            </a:r>
            <a:endParaRPr lang="en-US" altLang="zh-CN" dirty="0">
              <a:solidFill>
                <a:schemeClr val="tx1"/>
              </a:solidFill>
              <a:effectLst/>
              <a:latin typeface="+mn-ea"/>
            </a:endParaRPr>
          </a:p>
          <a:p>
            <a:pPr fontAlgn="auto">
              <a:lnSpc>
                <a:spcPct val="150000"/>
              </a:lnSpc>
            </a:pPr>
            <a:r>
              <a:rPr lang="zh-CN" altLang="en-US" dirty="0">
                <a:solidFill>
                  <a:schemeClr val="tx1"/>
                </a:solidFill>
                <a:effectLst/>
                <a:latin typeface="+mn-ea"/>
              </a:rPr>
              <a:t>使用</a:t>
            </a:r>
            <a:r>
              <a:rPr lang="en-US" altLang="zh-CN" dirty="0">
                <a:solidFill>
                  <a:schemeClr val="tx1"/>
                </a:solidFill>
                <a:effectLst/>
                <a:latin typeface="+mn-ea"/>
              </a:rPr>
              <a:t>emerge</a:t>
            </a:r>
            <a:r>
              <a:rPr lang="zh-CN" altLang="en-US" dirty="0">
                <a:solidFill>
                  <a:schemeClr val="tx1"/>
                </a:solidFill>
                <a:effectLst/>
                <a:latin typeface="+mn-ea"/>
              </a:rPr>
              <a:t>命令安装这个目前依然是子虚乌有的软件包</a:t>
            </a:r>
            <a:r>
              <a:rPr lang="en-US" altLang="zh-CN" dirty="0">
                <a:solidFill>
                  <a:schemeClr val="tx1"/>
                </a:solidFill>
                <a:effectLst/>
                <a:latin typeface="+mn-ea"/>
              </a:rPr>
              <a:t>: emerge –</a:t>
            </a:r>
            <a:r>
              <a:rPr lang="en-US" altLang="zh-CN" dirty="0" err="1">
                <a:solidFill>
                  <a:schemeClr val="tx1"/>
                </a:solidFill>
                <a:effectLst/>
                <a:latin typeface="+mn-ea"/>
              </a:rPr>
              <a:t>avt</a:t>
            </a:r>
            <a:r>
              <a:rPr lang="en-US" altLang="zh-CN" dirty="0">
                <a:solidFill>
                  <a:schemeClr val="tx1"/>
                </a:solidFill>
                <a:effectLst/>
                <a:latin typeface="+mn-ea"/>
              </a:rPr>
              <a:t> hello-world</a:t>
            </a:r>
            <a:endParaRPr lang="en-US" altLang="zh-CN" dirty="0">
              <a:solidFill>
                <a:schemeClr val="tx1"/>
              </a:solidFill>
              <a:effectLst/>
              <a:latin typeface="+mn-ea"/>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170" y="160655"/>
            <a:ext cx="10882630" cy="614045"/>
          </a:xfrm>
        </p:spPr>
        <p:txBody>
          <a:bodyPr>
            <a:normAutofit fontScale="90000"/>
          </a:bodyPr>
          <a:lstStyle/>
          <a:p>
            <a:r>
              <a:rPr lang="en-US" altLang="zh-CN"/>
              <a:t>ALSA DAI Link</a:t>
            </a:r>
            <a:endParaRPr lang="en-US" altLang="zh-CN"/>
          </a:p>
        </p:txBody>
      </p:sp>
      <p:sp>
        <p:nvSpPr>
          <p:cNvPr id="3" name="内容占位符 2"/>
          <p:cNvSpPr>
            <a:spLocks noGrp="1"/>
          </p:cNvSpPr>
          <p:nvPr>
            <p:ph idx="1"/>
          </p:nvPr>
        </p:nvSpPr>
        <p:spPr>
          <a:xfrm>
            <a:off x="361315" y="819150"/>
            <a:ext cx="7306310" cy="5878830"/>
          </a:xfrm>
        </p:spPr>
        <p:txBody>
          <a:bodyPr>
            <a:normAutofit fontScale="32500" lnSpcReduction="20000"/>
          </a:bodyPr>
          <a:lstStyle/>
          <a:p>
            <a:pPr fontAlgn="auto">
              <a:lnSpc>
                <a:spcPct val="150000"/>
              </a:lnSpc>
            </a:pPr>
            <a:r>
              <a:rPr lang="zh-CN" altLang="en-US"/>
              <a:t>传统上DAI (digital audio interface) link是由CPU + codec所组成，但现在越来越多由codec + codec所组成的DAI link，以CPU -&gt; codec -&gt; smart amp的例子而言，CPU -&gt; codec 这段在上层呼叫pcm open的时候会被打通，codec内部从CPU -&gt; codec到codec -&gt; smart amp之间的路径可以透过alsa control打通，所以剩下codec -&gt; smart amp的部分需要另外处理，用其他方式将codec -&gt; smart amp打通以便触发这个codec to codec dai link的event。最简单的做法就是将codec -&gt; smart amp的后面再串一个DAPM的终点。最簡單的做法就是將codec -&gt; smart amp的後面再串一個DAPM的終點，</a:t>
            </a:r>
            <a:endParaRPr lang="zh-CN" altLang="en-US"/>
          </a:p>
          <a:p>
            <a:pPr fontAlgn="auto">
              <a:lnSpc>
                <a:spcPct val="150000"/>
              </a:lnSpc>
            </a:pPr>
            <a:r>
              <a:rPr lang="zh-CN" altLang="en-US"/>
              <a:t>在machine driver定義的</a:t>
            </a:r>
            <a:endParaRPr lang="zh-CN" altLang="en-US"/>
          </a:p>
          <a:p>
            <a:pPr fontAlgn="auto">
              <a:lnSpc>
                <a:spcPct val="150000"/>
              </a:lnSpc>
            </a:pPr>
            <a:r>
              <a:rPr lang="zh-CN" altLang="en-US"/>
              <a:t>SND_SOC_DAPM_MIC</a:t>
            </a:r>
            <a:endParaRPr lang="zh-CN" altLang="en-US"/>
          </a:p>
          <a:p>
            <a:pPr fontAlgn="auto">
              <a:lnSpc>
                <a:spcPct val="150000"/>
              </a:lnSpc>
            </a:pPr>
            <a:r>
              <a:rPr lang="zh-CN" altLang="en-US"/>
              <a:t>SND_SOC_DAPM_HP</a:t>
            </a:r>
            <a:endParaRPr lang="zh-CN" altLang="en-US"/>
          </a:p>
          <a:p>
            <a:pPr fontAlgn="auto">
              <a:lnSpc>
                <a:spcPct val="150000"/>
              </a:lnSpc>
            </a:pPr>
            <a:r>
              <a:rPr lang="zh-CN" altLang="en-US"/>
              <a:t>SND_SOC_DAPM_SPK</a:t>
            </a:r>
            <a:endParaRPr lang="zh-CN" altLang="en-US"/>
          </a:p>
          <a:p>
            <a:pPr fontAlgn="auto">
              <a:lnSpc>
                <a:spcPct val="150000"/>
              </a:lnSpc>
            </a:pPr>
            <a:r>
              <a:rPr lang="zh-CN" altLang="en-US"/>
              <a:t>...</a:t>
            </a:r>
            <a:endParaRPr lang="zh-CN" altLang="en-US"/>
          </a:p>
          <a:p>
            <a:pPr fontAlgn="auto">
              <a:lnSpc>
                <a:spcPct val="150000"/>
              </a:lnSpc>
            </a:pPr>
            <a:r>
              <a:rPr lang="zh-CN" altLang="en-US"/>
              <a:t>等DAPM元件都是DAPM終點，所以我們可以參考下面的做法</a:t>
            </a:r>
            <a:endParaRPr lang="zh-CN" altLang="en-US"/>
          </a:p>
          <a:p>
            <a:pPr fontAlgn="auto">
              <a:lnSpc>
                <a:spcPct val="150000"/>
              </a:lnSpc>
            </a:pPr>
            <a:r>
              <a:rPr lang="zh-CN" altLang="en-US"/>
              <a:t>static const struct snd_soc_dapm_widget dapm_widgets[] = {</a:t>
            </a:r>
            <a:endParaRPr lang="zh-CN" altLang="en-US"/>
          </a:p>
          <a:p>
            <a:pPr fontAlgn="auto">
              <a:lnSpc>
                <a:spcPct val="150000"/>
              </a:lnSpc>
            </a:pPr>
            <a:r>
              <a:rPr lang="zh-CN" altLang="en-US"/>
              <a:t>    SND_SOC_DAPM_SPK("Speaker", NULL),</a:t>
            </a:r>
            <a:endParaRPr lang="zh-CN" altLang="en-US"/>
          </a:p>
          <a:p>
            <a:pPr fontAlgn="auto">
              <a:lnSpc>
                <a:spcPct val="150000"/>
              </a:lnSpc>
            </a:pPr>
            <a:r>
              <a:rPr lang="zh-CN" altLang="en-US"/>
              <a:t>    SND_SOC_DAPM_MIC("Mic", NULL),</a:t>
            </a:r>
            <a:endParaRPr lang="zh-CN" altLang="en-US"/>
          </a:p>
          <a:p>
            <a:pPr fontAlgn="auto">
              <a:lnSpc>
                <a:spcPct val="150000"/>
              </a:lnSpc>
            </a:pPr>
            <a:r>
              <a:rPr lang="zh-CN" altLang="en-US"/>
              <a:t>};</a:t>
            </a:r>
            <a:endParaRPr lang="zh-CN" altLang="en-US"/>
          </a:p>
          <a:p>
            <a:pPr fontAlgn="auto">
              <a:lnSpc>
                <a:spcPct val="150000"/>
              </a:lnSpc>
            </a:pPr>
            <a:r>
              <a:rPr lang="zh-CN" altLang="en-US"/>
              <a:t>static const struct snd_soc_dapm_route dapm_routes[] = {</a:t>
            </a:r>
            <a:endParaRPr lang="zh-CN" altLang="en-US"/>
          </a:p>
          <a:p>
            <a:pPr fontAlgn="auto">
              <a:lnSpc>
                <a:spcPct val="150000"/>
              </a:lnSpc>
            </a:pPr>
            <a:r>
              <a:rPr lang="zh-CN" altLang="en-US"/>
              <a:t>    {"Speaker", NULL "</a:t>
            </a:r>
            <a:r>
              <a:rPr lang="en-US" altLang="zh-CN"/>
              <a:t>Your Codec Stream Playback Name</a:t>
            </a:r>
            <a:r>
              <a:rPr lang="zh-CN" altLang="en-US"/>
              <a:t>"},</a:t>
            </a:r>
            <a:endParaRPr lang="zh-CN" altLang="en-US"/>
          </a:p>
          <a:p>
            <a:pPr fontAlgn="auto">
              <a:lnSpc>
                <a:spcPct val="150000"/>
              </a:lnSpc>
            </a:pPr>
            <a:r>
              <a:rPr lang="zh-CN" altLang="en-US"/>
              <a:t>    {"</a:t>
            </a:r>
            <a:r>
              <a:rPr lang="en-US" altLang="zh-CN"/>
              <a:t>Your Codec Stream Capture Name</a:t>
            </a:r>
            <a:r>
              <a:rPr lang="zh-CN" altLang="en-US"/>
              <a:t>", NULL "Mic"},</a:t>
            </a:r>
            <a:endParaRPr lang="zh-CN" altLang="en-US"/>
          </a:p>
          <a:p>
            <a:pPr fontAlgn="auto">
              <a:lnSpc>
                <a:spcPct val="150000"/>
              </a:lnSpc>
            </a:pPr>
            <a:r>
              <a:rPr lang="zh-CN" altLang="en-US"/>
              <a:t>};    </a:t>
            </a:r>
            <a:r>
              <a:rPr lang="en-US" altLang="zh-CN"/>
              <a:t>// 将codec -&gt; smart amp的终点建立起来</a:t>
            </a:r>
            <a:r>
              <a:rPr lang="zh-CN" altLang="en-US"/>
              <a:t>。</a:t>
            </a:r>
            <a:endParaRPr lang="en-US" altLang="zh-CN"/>
          </a:p>
          <a:p>
            <a:pPr fontAlgn="auto">
              <a:lnSpc>
                <a:spcPct val="150000"/>
              </a:lnSpc>
            </a:pPr>
            <a:endParaRPr lang="zh-CN" altLang="en-US"/>
          </a:p>
        </p:txBody>
      </p:sp>
      <p:sp>
        <p:nvSpPr>
          <p:cNvPr id="4" name="文本框 3"/>
          <p:cNvSpPr txBox="1"/>
          <p:nvPr/>
        </p:nvSpPr>
        <p:spPr>
          <a:xfrm>
            <a:off x="8162925" y="235585"/>
            <a:ext cx="3892550" cy="5577840"/>
          </a:xfrm>
          <a:prstGeom prst="rect">
            <a:avLst/>
          </a:prstGeom>
          <a:noFill/>
        </p:spPr>
        <p:txBody>
          <a:bodyPr wrap="square" rtlCol="0">
            <a:spAutoFit/>
          </a:bodyPr>
          <a:lstStyle/>
          <a:p>
            <a:pPr fontAlgn="auto">
              <a:lnSpc>
                <a:spcPct val="150000"/>
              </a:lnSpc>
            </a:pPr>
            <a:r>
              <a:rPr lang="zh-CN" altLang="en-US" sz="1200">
                <a:solidFill>
                  <a:schemeClr val="tx1"/>
                </a:solidFill>
                <a:uFillTx/>
              </a:rPr>
              <a:t>static const struct snd_soc_pcm_stream dsp_codec_params = {</a:t>
            </a:r>
            <a:endParaRPr lang="zh-CN" altLang="en-US" sz="1200">
              <a:solidFill>
                <a:schemeClr val="tx1"/>
              </a:solidFill>
              <a:uFillTx/>
            </a:endParaRPr>
          </a:p>
          <a:p>
            <a:pPr fontAlgn="auto">
              <a:lnSpc>
                <a:spcPct val="150000"/>
              </a:lnSpc>
            </a:pPr>
            <a:r>
              <a:rPr lang="zh-CN" altLang="en-US" sz="1200">
                <a:solidFill>
                  <a:schemeClr val="tx1"/>
                </a:solidFill>
                <a:uFillTx/>
              </a:rPr>
              <a:t>       .formats = SNDRV_PCM_FMTBIT_S24_LE,</a:t>
            </a:r>
            <a:endParaRPr lang="zh-CN" altLang="en-US" sz="1200">
              <a:solidFill>
                <a:schemeClr val="tx1"/>
              </a:solidFill>
              <a:uFillTx/>
            </a:endParaRPr>
          </a:p>
          <a:p>
            <a:pPr fontAlgn="auto">
              <a:lnSpc>
                <a:spcPct val="150000"/>
              </a:lnSpc>
            </a:pPr>
            <a:r>
              <a:rPr lang="zh-CN" altLang="en-US" sz="1200">
                <a:solidFill>
                  <a:schemeClr val="tx1"/>
                </a:solidFill>
                <a:uFillTx/>
              </a:rPr>
              <a:t>       .rate_min = 48000,</a:t>
            </a:r>
            <a:endParaRPr lang="zh-CN" altLang="en-US" sz="1200">
              <a:solidFill>
                <a:schemeClr val="tx1"/>
              </a:solidFill>
              <a:uFillTx/>
            </a:endParaRPr>
          </a:p>
          <a:p>
            <a:pPr fontAlgn="auto">
              <a:lnSpc>
                <a:spcPct val="150000"/>
              </a:lnSpc>
            </a:pPr>
            <a:r>
              <a:rPr lang="zh-CN" altLang="en-US" sz="1200">
                <a:solidFill>
                  <a:schemeClr val="tx1"/>
                </a:solidFill>
                <a:uFillTx/>
              </a:rPr>
              <a:t>       .rate_max = 48000,</a:t>
            </a:r>
            <a:endParaRPr lang="zh-CN" altLang="en-US" sz="1200">
              <a:solidFill>
                <a:schemeClr val="tx1"/>
              </a:solidFill>
              <a:uFillTx/>
            </a:endParaRPr>
          </a:p>
          <a:p>
            <a:pPr fontAlgn="auto">
              <a:lnSpc>
                <a:spcPct val="150000"/>
              </a:lnSpc>
            </a:pPr>
            <a:r>
              <a:rPr lang="zh-CN" altLang="en-US" sz="1200">
                <a:solidFill>
                  <a:schemeClr val="tx1"/>
                </a:solidFill>
                <a:uFillTx/>
              </a:rPr>
              <a:t>       .channels_min = 2,</a:t>
            </a:r>
            <a:endParaRPr lang="zh-CN" altLang="en-US" sz="1200">
              <a:solidFill>
                <a:schemeClr val="tx1"/>
              </a:solidFill>
              <a:uFillTx/>
            </a:endParaRPr>
          </a:p>
          <a:p>
            <a:pPr fontAlgn="auto">
              <a:lnSpc>
                <a:spcPct val="150000"/>
              </a:lnSpc>
            </a:pPr>
            <a:r>
              <a:rPr lang="zh-CN" altLang="en-US" sz="1200">
                <a:solidFill>
                  <a:schemeClr val="tx1"/>
                </a:solidFill>
                <a:uFillTx/>
              </a:rPr>
              <a:t>       .channels_max = 2,</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a:p>
            <a:pPr fontAlgn="auto">
              <a:lnSpc>
                <a:spcPct val="150000"/>
              </a:lnSpc>
            </a:pPr>
            <a:r>
              <a:rPr lang="zh-CN" altLang="en-US" sz="1200">
                <a:solidFill>
                  <a:schemeClr val="tx1"/>
                </a:solidFill>
                <a:uFillTx/>
              </a:rPr>
              <a:t>   .name = "DSP-CODEC",</a:t>
            </a:r>
            <a:endParaRPr lang="zh-CN" altLang="en-US" sz="1200">
              <a:solidFill>
                <a:schemeClr val="tx1"/>
              </a:solidFill>
              <a:uFillTx/>
            </a:endParaRPr>
          </a:p>
          <a:p>
            <a:pPr fontAlgn="auto">
              <a:lnSpc>
                <a:spcPct val="150000"/>
              </a:lnSpc>
            </a:pPr>
            <a:r>
              <a:rPr lang="zh-CN" altLang="en-US" sz="1200">
                <a:solidFill>
                  <a:schemeClr val="tx1"/>
                </a:solidFill>
                <a:uFillTx/>
              </a:rPr>
              <a:t>   .stream_name = "DSP-CODEC",</a:t>
            </a:r>
            <a:endParaRPr lang="zh-CN" altLang="en-US" sz="1200">
              <a:solidFill>
                <a:schemeClr val="tx1"/>
              </a:solidFill>
              <a:uFillTx/>
            </a:endParaRPr>
          </a:p>
          <a:p>
            <a:pPr fontAlgn="auto">
              <a:lnSpc>
                <a:spcPct val="150000"/>
              </a:lnSpc>
            </a:pPr>
            <a:r>
              <a:rPr lang="zh-CN" altLang="en-US" sz="1200">
                <a:solidFill>
                  <a:schemeClr val="tx1"/>
                </a:solidFill>
                <a:uFillTx/>
              </a:rPr>
              <a:t>   .cpu_dai_name = "wm0010-sdi2",</a:t>
            </a:r>
            <a:endParaRPr lang="zh-CN" altLang="en-US" sz="1200">
              <a:solidFill>
                <a:schemeClr val="tx1"/>
              </a:solidFill>
              <a:uFillTx/>
            </a:endParaRPr>
          </a:p>
          <a:p>
            <a:pPr fontAlgn="auto">
              <a:lnSpc>
                <a:spcPct val="150000"/>
              </a:lnSpc>
            </a:pPr>
            <a:r>
              <a:rPr lang="zh-CN" altLang="en-US" sz="1200">
                <a:solidFill>
                  <a:schemeClr val="tx1"/>
                </a:solidFill>
                <a:uFillTx/>
              </a:rPr>
              <a:t>   .codec_name = "codec-3,</a:t>
            </a:r>
            <a:endParaRPr lang="zh-CN" altLang="en-US" sz="1200">
              <a:solidFill>
                <a:schemeClr val="tx1"/>
              </a:solidFill>
              <a:uFillTx/>
            </a:endParaRPr>
          </a:p>
          <a:p>
            <a:pPr fontAlgn="auto">
              <a:lnSpc>
                <a:spcPct val="150000"/>
              </a:lnSpc>
            </a:pPr>
            <a:r>
              <a:rPr lang="zh-CN" altLang="en-US" sz="1200">
                <a:solidFill>
                  <a:schemeClr val="tx1"/>
                </a:solidFill>
                <a:uFillTx/>
              </a:rPr>
              <a:t>   .codec_dai_name = "codec-3-dai_name",</a:t>
            </a:r>
            <a:endParaRPr lang="zh-CN" altLang="en-US" sz="1200">
              <a:solidFill>
                <a:schemeClr val="tx1"/>
              </a:solidFill>
              <a:uFillTx/>
            </a:endParaRPr>
          </a:p>
          <a:p>
            <a:pPr fontAlgn="auto">
              <a:lnSpc>
                <a:spcPct val="150000"/>
              </a:lnSpc>
            </a:pPr>
            <a:r>
              <a:rPr lang="zh-CN" altLang="en-US" sz="1200">
                <a:solidFill>
                  <a:schemeClr val="tx1"/>
                </a:solidFill>
                <a:uFillTx/>
              </a:rPr>
              <a:t>   .dai_fmt = SND_SOC_DAIFMT_I2S | SND_SOC_DAIFMT_NB_NF</a:t>
            </a:r>
            <a:endParaRPr lang="zh-CN" altLang="en-US" sz="1200">
              <a:solidFill>
                <a:schemeClr val="tx1"/>
              </a:solidFill>
              <a:uFillTx/>
            </a:endParaRPr>
          </a:p>
          <a:p>
            <a:pPr fontAlgn="auto">
              <a:lnSpc>
                <a:spcPct val="150000"/>
              </a:lnSpc>
            </a:pPr>
            <a:r>
              <a:rPr lang="zh-CN" altLang="en-US" sz="1200">
                <a:solidFill>
                  <a:schemeClr val="tx1"/>
                </a:solidFill>
                <a:uFillTx/>
              </a:rPr>
              <a:t>           | SND_SOC_DAIFMT_CBM_CFM,</a:t>
            </a:r>
            <a:endParaRPr lang="zh-CN" altLang="en-US" sz="1200">
              <a:solidFill>
                <a:schemeClr val="tx1"/>
              </a:solidFill>
              <a:uFillTx/>
            </a:endParaRPr>
          </a:p>
          <a:p>
            <a:pPr fontAlgn="auto">
              <a:lnSpc>
                <a:spcPct val="150000"/>
              </a:lnSpc>
            </a:pPr>
            <a:r>
              <a:rPr lang="zh-CN" altLang="en-US" sz="1200">
                <a:solidFill>
                  <a:schemeClr val="tx1"/>
                </a:solidFill>
                <a:uFillTx/>
              </a:rPr>
              <a:t>   .ignore_suspend = 1,</a:t>
            </a:r>
            <a:endParaRPr lang="zh-CN" altLang="en-US" sz="1200">
              <a:solidFill>
                <a:schemeClr val="tx1"/>
              </a:solidFill>
              <a:uFillTx/>
            </a:endParaRPr>
          </a:p>
          <a:p>
            <a:pPr fontAlgn="auto">
              <a:lnSpc>
                <a:spcPct val="150000"/>
              </a:lnSpc>
            </a:pPr>
            <a:r>
              <a:rPr lang="zh-CN" altLang="en-US" sz="1200">
                <a:solidFill>
                  <a:schemeClr val="tx1"/>
                </a:solidFill>
                <a:uFillTx/>
              </a:rPr>
              <a:t>   .params = &amp;dsp_codec_params,</a:t>
            </a:r>
            <a:endParaRPr lang="zh-CN" altLang="en-US" sz="1200">
              <a:solidFill>
                <a:schemeClr val="tx1"/>
              </a:solidFill>
              <a:uFillTx/>
            </a:endParaRPr>
          </a:p>
          <a:p>
            <a:pPr fontAlgn="auto">
              <a:lnSpc>
                <a:spcPct val="150000"/>
              </a:lnSpc>
            </a:pPr>
            <a:r>
              <a:rPr lang="zh-CN" altLang="en-US" sz="1200">
                <a:solidFill>
                  <a:schemeClr val="tx1"/>
                </a:solidFill>
                <a:uFillTx/>
              </a:rPr>
              <a:t>},</a:t>
            </a:r>
            <a:endParaRPr lang="zh-CN" altLang="en-US" sz="1200">
              <a:solidFill>
                <a:schemeClr val="tx1"/>
              </a:solidFill>
              <a:uFillTx/>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1135"/>
            <a:ext cx="10972800" cy="532765"/>
          </a:xfrm>
        </p:spPr>
        <p:txBody>
          <a:bodyPr/>
          <a:lstStyle/>
          <a:p>
            <a:r>
              <a:rPr lang="en-US" sz="2800"/>
              <a:t>Using the NMI Watchdog in Linux </a:t>
            </a:r>
            <a:r>
              <a:rPr lang="x-none" altLang="en-US" sz="2800"/>
              <a:t>- 1</a:t>
            </a:r>
            <a:endParaRPr lang="x-none" altLang="en-US" sz="2800"/>
          </a:p>
        </p:txBody>
      </p:sp>
      <p:sp>
        <p:nvSpPr>
          <p:cNvPr id="3" name="Content Placeholder 2"/>
          <p:cNvSpPr>
            <a:spLocks noGrp="1"/>
          </p:cNvSpPr>
          <p:nvPr>
            <p:ph idx="1"/>
          </p:nvPr>
        </p:nvSpPr>
        <p:spPr>
          <a:xfrm>
            <a:off x="609600" y="826135"/>
            <a:ext cx="10245090" cy="5992495"/>
          </a:xfrm>
        </p:spPr>
        <p:txBody>
          <a:bodyPr/>
          <a:lstStyle/>
          <a:p>
            <a:pPr marL="0" indent="0">
              <a:buNone/>
            </a:pPr>
            <a:r>
              <a:rPr lang="x-none" altLang="en-US" sz="1200"/>
              <a:t>I</a:t>
            </a:r>
            <a:r>
              <a:rPr lang="en-US" sz="1200"/>
              <a:t>ntroduction</a:t>
            </a:r>
            <a:endParaRPr lang="en-US" sz="1200"/>
          </a:p>
          <a:p>
            <a:pPr marL="0" indent="0">
              <a:buNone/>
            </a:pPr>
            <a:r>
              <a:rPr lang="en-US" sz="1200"/>
              <a:t>To debug on system lockup issues, it is required to enable lockup detector features in Linux kernel for further debugging.</a:t>
            </a:r>
            <a:endParaRPr lang="en-US" sz="1200"/>
          </a:p>
          <a:p>
            <a:pPr marL="0" indent="0">
              <a:buNone/>
            </a:pPr>
            <a:r>
              <a:rPr lang="en-US" sz="1200"/>
              <a:t>With the help of using lockup detector in Linux kernel, 2 types of lockup can be detected.</a:t>
            </a:r>
            <a:endParaRPr lang="en-US" sz="1200"/>
          </a:p>
          <a:p>
            <a:pPr marL="0" indent="0">
              <a:buNone/>
            </a:pPr>
            <a:r>
              <a:rPr lang="en-US" sz="1200"/>
              <a:t>    Soft Lockup</a:t>
            </a:r>
            <a:endParaRPr lang="en-US" sz="1200"/>
          </a:p>
          <a:p>
            <a:pPr marL="0" indent="0">
              <a:buNone/>
            </a:pPr>
            <a:r>
              <a:rPr lang="en-US" sz="1200"/>
              <a:t>    Softlockups are bugs that cause the kernel to loop in kernel</a:t>
            </a:r>
            <a:endParaRPr lang="en-US" sz="1200"/>
          </a:p>
          <a:p>
            <a:pPr marL="0" indent="0">
              <a:buNone/>
            </a:pPr>
            <a:r>
              <a:rPr lang="en-US" sz="1200"/>
              <a:t>    mode for more than 20 seconds, without giving other tasks a</a:t>
            </a:r>
            <a:endParaRPr lang="en-US" sz="1200"/>
          </a:p>
          <a:p>
            <a:pPr marL="0" indent="0">
              <a:buNone/>
            </a:pPr>
            <a:r>
              <a:rPr lang="en-US" sz="1200"/>
              <a:t>    chance to run. The current stack trace is displayed upon</a:t>
            </a:r>
            <a:endParaRPr lang="en-US" sz="1200"/>
          </a:p>
          <a:p>
            <a:pPr marL="0" indent="0">
              <a:buNone/>
            </a:pPr>
            <a:r>
              <a:rPr lang="en-US" sz="1200"/>
              <a:t>    detection and the system will stay locked up.</a:t>
            </a:r>
            <a:endParaRPr lang="en-US" sz="1200"/>
          </a:p>
          <a:p>
            <a:pPr marL="0" indent="0">
              <a:buNone/>
            </a:pPr>
            <a:r>
              <a:rPr lang="en-US" sz="1200"/>
              <a:t>    Hard Lockup</a:t>
            </a:r>
            <a:endParaRPr lang="en-US" sz="1200"/>
          </a:p>
          <a:p>
            <a:pPr marL="0" indent="0">
              <a:buNone/>
            </a:pPr>
            <a:r>
              <a:rPr lang="en-US" sz="1200"/>
              <a:t>    Hardlockups are bugs that cause the CPU to loop in kernel mode</a:t>
            </a:r>
            <a:endParaRPr lang="en-US" sz="1200"/>
          </a:p>
          <a:p>
            <a:pPr marL="0" indent="0">
              <a:buNone/>
            </a:pPr>
            <a:r>
              <a:rPr lang="en-US" sz="1200"/>
              <a:t>    for more than 10 seconds, without letting other interrupts have a</a:t>
            </a:r>
            <a:endParaRPr lang="en-US" sz="1200"/>
          </a:p>
          <a:p>
            <a:pPr marL="0" indent="0">
              <a:buNone/>
            </a:pPr>
            <a:r>
              <a:rPr lang="en-US" sz="1200"/>
              <a:t>    chance to run. The current stack trace is displayed upon detection</a:t>
            </a:r>
            <a:endParaRPr lang="en-US" sz="1200"/>
          </a:p>
          <a:p>
            <a:pPr marL="0" indent="0">
              <a:buNone/>
            </a:pPr>
            <a:r>
              <a:rPr lang="en-US" sz="1200"/>
              <a:t>    and the system will stay locked up.</a:t>
            </a:r>
            <a:endParaRPr lang="en-US" sz="1200"/>
          </a:p>
          <a:p>
            <a:pPr marL="0" indent="0">
              <a:buNone/>
            </a:pPr>
            <a:r>
              <a:rPr lang="en-US" sz="1200"/>
              <a:t>For more information, please refer to http://lxr.free-electrons.com/source/Documentation/lockup-watchdogs.txt?v=4.1</a:t>
            </a:r>
            <a:endParaRPr lang="en-US" sz="1200"/>
          </a:p>
          <a:p>
            <a:pPr marL="0" indent="0">
              <a:buNone/>
            </a:pPr>
            <a:endParaRPr lang="en-US" sz="1200"/>
          </a:p>
          <a:p>
            <a:pPr marL="0" indent="0">
              <a:buNone/>
            </a:pPr>
            <a:r>
              <a:rPr lang="en-US" sz="1200"/>
              <a:t>Kernel settings</a:t>
            </a:r>
            <a:endParaRPr lang="en-US" sz="1200"/>
          </a:p>
          <a:p>
            <a:pPr marL="0" indent="0">
              <a:buNone/>
            </a:pPr>
            <a:r>
              <a:rPr lang="en-US" sz="1200"/>
              <a:t>Enabling Lockup detector can be done by adding extra feature in defconfig.</a:t>
            </a:r>
            <a:endParaRPr lang="en-US" sz="1200"/>
          </a:p>
          <a:p>
            <a:pPr marL="0" indent="0">
              <a:buNone/>
            </a:pPr>
            <a:r>
              <a:rPr lang="en-US" sz="1200"/>
              <a:t>The following features are enabled to test on both MRB and Customer device (LGE HKMC).</a:t>
            </a:r>
            <a:endParaRPr lang="en-US" sz="1200"/>
          </a:p>
          <a:p>
            <a:pPr marL="0" indent="0">
              <a:buNone/>
            </a:pPr>
            <a:r>
              <a:rPr lang="en-US" sz="1000"/>
              <a:t>    defconfig (</a:t>
            </a:r>
            <a:r>
              <a:rPr lang="x-none" altLang="en-US" sz="1000"/>
              <a:t>XXX</a:t>
            </a:r>
            <a:r>
              <a:rPr lang="en-US" sz="1000"/>
              <a:t>_x86_64_</a:t>
            </a:r>
            <a:r>
              <a:rPr lang="x-none" altLang="en-US" sz="1000"/>
              <a:t>YYY</a:t>
            </a:r>
            <a:r>
              <a:rPr lang="en-US" sz="1000"/>
              <a:t>_defconfig)</a:t>
            </a:r>
            <a:endParaRPr lang="en-US" sz="1000"/>
          </a:p>
          <a:p>
            <a:pPr marL="0" indent="0">
              <a:buNone/>
            </a:pPr>
            <a:r>
              <a:rPr lang="en-US" sz="1000"/>
              <a:t>        CONFIG_LOCKUP_DETECTOR=y</a:t>
            </a:r>
            <a:endParaRPr lang="en-US" sz="1000"/>
          </a:p>
          <a:p>
            <a:pPr marL="0" indent="0">
              <a:buNone/>
            </a:pPr>
            <a:r>
              <a:rPr lang="en-US" sz="1000"/>
              <a:t>        CONFIG_HARDLOCKUP_DETECTOR=y</a:t>
            </a:r>
            <a:endParaRPr lang="en-US" sz="1000"/>
          </a:p>
          <a:p>
            <a:pPr marL="0" indent="0">
              <a:buNone/>
            </a:pPr>
            <a:r>
              <a:rPr lang="en-US" sz="1000"/>
              <a:t>        CONFIG_BOOTPARAM_HARDLOCKUP_PANIC=y</a:t>
            </a:r>
            <a:endParaRPr lang="en-US" sz="1000"/>
          </a:p>
          <a:p>
            <a:pPr marL="0" indent="0">
              <a:buNone/>
            </a:pPr>
            <a:r>
              <a:rPr lang="en-US" sz="1000"/>
              <a:t>        CONFIG_BOOTPARAM_HARDLOCKUP_PANIC_VALUE=1</a:t>
            </a:r>
            <a:endParaRPr lang="en-US" sz="1000"/>
          </a:p>
          <a:p>
            <a:pPr marL="0" indent="0">
              <a:buNone/>
            </a:pPr>
            <a:r>
              <a:rPr lang="en-US" sz="1000"/>
              <a:t>        CONFIG_BOOTPARAM_SOFTLOCKUP_PANIC=y</a:t>
            </a:r>
            <a:endParaRPr lang="en-US" sz="1000"/>
          </a:p>
          <a:p>
            <a:pPr marL="0" indent="0">
              <a:buNone/>
            </a:pPr>
            <a:r>
              <a:rPr lang="en-US" sz="1000"/>
              <a:t>        CONFIG_BOOTPARAM_SOFTLOCKUP_PANIC_VALUE=1</a:t>
            </a:r>
            <a:endParaRPr lang="en-US" sz="1000"/>
          </a:p>
          <a:p>
            <a:pPr marL="0" indent="0">
              <a:buNone/>
            </a:pPr>
            <a:r>
              <a:rPr lang="en-US" sz="1000"/>
              <a:t>    Kernel command-line (optional)</a:t>
            </a:r>
            <a:endParaRPr lang="en-US" sz="1000"/>
          </a:p>
          <a:p>
            <a:pPr marL="0" indent="0">
              <a:buNone/>
            </a:pPr>
            <a:r>
              <a:rPr lang="en-US" sz="1000"/>
              <a:t>        nmi_watchdog=1</a:t>
            </a:r>
            <a:endParaRPr lang="en-US" sz="10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1135"/>
            <a:ext cx="10972800" cy="532765"/>
          </a:xfrm>
        </p:spPr>
        <p:txBody>
          <a:bodyPr/>
          <a:lstStyle/>
          <a:p>
            <a:r>
              <a:rPr lang="en-US" sz="2800"/>
              <a:t>Using the NMI Watchdog in Linux </a:t>
            </a:r>
            <a:r>
              <a:rPr lang="x-none" altLang="en-US" sz="2800"/>
              <a:t>- 2</a:t>
            </a:r>
            <a:endParaRPr lang="x-none" altLang="en-US" sz="2800"/>
          </a:p>
        </p:txBody>
      </p:sp>
      <p:sp>
        <p:nvSpPr>
          <p:cNvPr id="3" name="Content Placeholder 2"/>
          <p:cNvSpPr>
            <a:spLocks noGrp="1"/>
          </p:cNvSpPr>
          <p:nvPr>
            <p:ph idx="1"/>
          </p:nvPr>
        </p:nvSpPr>
        <p:spPr>
          <a:xfrm>
            <a:off x="610235" y="828040"/>
            <a:ext cx="9160510" cy="5673090"/>
          </a:xfrm>
        </p:spPr>
        <p:txBody>
          <a:bodyPr/>
          <a:lstStyle/>
          <a:p>
            <a:pPr marL="0" indent="0">
              <a:buNone/>
            </a:pPr>
            <a:r>
              <a:rPr sz="1200"/>
              <a:t>Tips</a:t>
            </a:r>
            <a:endParaRPr sz="1200"/>
          </a:p>
          <a:p>
            <a:pPr marL="0" indent="0">
              <a:buNone/>
            </a:pPr>
            <a:r>
              <a:rPr sz="1200"/>
              <a:t>When lockup is detected by kernel, it will print single call stack which is detected by kernel. But in real world, backtrace for ALL CPU are very helpful to debug deadlock issue.</a:t>
            </a:r>
            <a:endParaRPr sz="1200"/>
          </a:p>
          <a:p>
            <a:pPr marL="0" indent="0">
              <a:buNone/>
            </a:pPr>
            <a:r>
              <a:rPr sz="1200"/>
              <a:t>It is good if customer has enabled KGDB/KDB, KEXEC/KDUMP or Ramdump, but as these kinds of features are limited, need to modify panic() function to get backtrace for all CPU.</a:t>
            </a:r>
            <a:endParaRPr sz="1200"/>
          </a:p>
          <a:p>
            <a:pPr marL="0" indent="0">
              <a:buNone/>
            </a:pPr>
            <a:r>
              <a:rPr sz="1200"/>
              <a:t>all_cpu_backtrace.patch</a:t>
            </a:r>
            <a:endParaRPr sz="1200"/>
          </a:p>
          <a:p>
            <a:pPr marL="0" indent="0">
              <a:buNone/>
            </a:pPr>
            <a:r>
              <a:rPr lang="x-none" sz="1200"/>
              <a:t>==================</a:t>
            </a:r>
            <a:endParaRPr lang="x-none" sz="1200"/>
          </a:p>
          <a:p>
            <a:pPr marL="0" indent="0">
              <a:buNone/>
            </a:pPr>
            <a:r>
              <a:rPr lang="x-none" sz="1200"/>
              <a:t>diff --git a/kernel/panic.c b/kernel/panic.c</a:t>
            </a:r>
            <a:endParaRPr lang="x-none" sz="1200"/>
          </a:p>
          <a:p>
            <a:pPr marL="0" indent="0">
              <a:buNone/>
            </a:pPr>
            <a:r>
              <a:rPr lang="x-none" sz="1200"/>
              <a:t>index a4f7820..1e77aed 100644</a:t>
            </a:r>
            <a:endParaRPr lang="x-none" sz="1200"/>
          </a:p>
          <a:p>
            <a:pPr marL="0" indent="0">
              <a:buNone/>
            </a:pPr>
            <a:r>
              <a:rPr lang="x-none" sz="1200"/>
              <a:t>--- a/kernel/panic.c</a:t>
            </a:r>
            <a:endParaRPr lang="x-none" sz="1200"/>
          </a:p>
          <a:p>
            <a:pPr marL="0" indent="0">
              <a:buNone/>
            </a:pPr>
            <a:r>
              <a:rPr lang="x-none" sz="1200"/>
              <a:t>+++ b/kernel/panic.c</a:t>
            </a:r>
            <a:endParaRPr lang="x-none" sz="1200"/>
          </a:p>
          <a:p>
            <a:pPr marL="0" indent="0">
              <a:buNone/>
            </a:pPr>
            <a:r>
              <a:rPr lang="x-none" sz="1200"/>
              <a:t>@@ -126,7 +126,11 @@ void panic(const char *fmt, ...)</a:t>
            </a:r>
            <a:endParaRPr lang="x-none" sz="1200"/>
          </a:p>
          <a:p>
            <a:pPr marL="0" indent="0">
              <a:buNone/>
            </a:pPr>
            <a:r>
              <a:rPr lang="x-none" sz="1200"/>
              <a:t>* unfortunately means it may not be hardened to work in a panic</a:t>
            </a:r>
            <a:endParaRPr lang="x-none" sz="1200"/>
          </a:p>
          <a:p>
            <a:pPr marL="0" indent="0">
              <a:buNone/>
            </a:pPr>
            <a:r>
              <a:rPr lang="x-none" sz="1200"/>
              <a:t>* situation.</a:t>
            </a:r>
            <a:endParaRPr lang="x-none" sz="1200"/>
          </a:p>
          <a:p>
            <a:pPr marL="0" indent="0">
              <a:buNone/>
            </a:pPr>
            <a:r>
              <a:rPr lang="x-none" sz="1200"/>
              <a:t>*/</a:t>
            </a:r>
            <a:endParaRPr lang="x-none" sz="1200"/>
          </a:p>
          <a:p>
            <a:pPr marL="0" indent="0">
              <a:buNone/>
            </a:pPr>
            <a:r>
              <a:rPr lang="x-none" sz="1200"/>
              <a:t>+#if 0</a:t>
            </a:r>
            <a:endParaRPr lang="x-none" sz="1200"/>
          </a:p>
          <a:p>
            <a:pPr marL="0" indent="0">
              <a:buNone/>
            </a:pPr>
            <a:r>
              <a:rPr lang="x-none" sz="1200"/>
              <a:t>smp_send_stop();</a:t>
            </a:r>
            <a:endParaRPr lang="x-none" sz="1200"/>
          </a:p>
          <a:p>
            <a:pPr marL="0" indent="0">
              <a:buNone/>
            </a:pPr>
            <a:r>
              <a:rPr lang="x-none" sz="1200"/>
              <a:t>+#else</a:t>
            </a:r>
            <a:endParaRPr lang="x-none" sz="1200"/>
          </a:p>
          <a:p>
            <a:pPr marL="0" indent="0">
              <a:buNone/>
            </a:pPr>
            <a:r>
              <a:rPr lang="x-none" sz="1200"/>
              <a:t>+ trigger_all_cpu_backtrace();</a:t>
            </a:r>
            <a:endParaRPr lang="x-none" sz="1200"/>
          </a:p>
          <a:p>
            <a:pPr marL="0" indent="0">
              <a:buNone/>
            </a:pPr>
            <a:r>
              <a:rPr lang="x-none" sz="1200"/>
              <a:t>+#endif</a:t>
            </a:r>
            <a:endParaRPr lang="x-none" sz="1200"/>
          </a:p>
          <a:p>
            <a:pPr marL="0" indent="0">
              <a:buNone/>
            </a:pPr>
            <a:r>
              <a:rPr lang="x-none" sz="1200"/>
              <a:t>/*</a:t>
            </a:r>
            <a:endParaRPr lang="x-none" sz="1200"/>
          </a:p>
          <a:p>
            <a:pPr marL="0" indent="0">
              <a:buNone/>
            </a:pPr>
            <a:r>
              <a:rPr lang="x-none" sz="1200"/>
              <a:t>* Run any panic handlers, including those that might need to</a:t>
            </a:r>
            <a:endParaRPr lang="x-none" sz="1200"/>
          </a:p>
        </p:txBody>
      </p:sp>
      <p:sp>
        <p:nvSpPr>
          <p:cNvPr id="4" name="Text Box 3"/>
          <p:cNvSpPr txBox="1"/>
          <p:nvPr/>
        </p:nvSpPr>
        <p:spPr>
          <a:xfrm>
            <a:off x="6520815" y="3608705"/>
            <a:ext cx="5363845" cy="2987040"/>
          </a:xfrm>
          <a:prstGeom prst="rect">
            <a:avLst/>
          </a:prstGeom>
          <a:noFill/>
        </p:spPr>
        <p:txBody>
          <a:bodyPr wrap="none" rtlCol="0">
            <a:spAutoFit/>
          </a:bodyPr>
          <a:p>
            <a:pPr algn="l"/>
            <a:r>
              <a:rPr lang="x-none" altLang="en-US" sz="1000"/>
              <a:t>Example:</a:t>
            </a:r>
            <a:endParaRPr lang="x-none" altLang="en-US" sz="1000"/>
          </a:p>
          <a:p>
            <a:pPr algn="l"/>
            <a:r>
              <a:rPr lang="x-none" altLang="en-US" sz="1000"/>
              <a:t>-------------</a:t>
            </a:r>
            <a:endParaRPr lang="x-none" altLang="en-US" sz="1000"/>
          </a:p>
          <a:p>
            <a:pPr algn="l"/>
            <a:r>
              <a:rPr lang="en-US" sz="1000"/>
              <a:t>[ 4714.318870] sched: RT throttling activated</a:t>
            </a:r>
            <a:endParaRPr lang="en-US" sz="1000"/>
          </a:p>
          <a:p>
            <a:pPr algn="l"/>
            <a:r>
              <a:rPr lang="en-US" sz="1000"/>
              <a:t>[ 4717.152450] Kernel panic - not syncing: Watchdog detected hard LOCKUP on cpu 2</a:t>
            </a:r>
            <a:endParaRPr lang="en-US" sz="1000"/>
          </a:p>
          <a:p>
            <a:pPr algn="l"/>
            <a:r>
              <a:rPr lang="en-US" sz="1000"/>
              <a:t>[ 4717.160535] CPU: 2 PID: 2489 Comm: iAP2Service-2.0 Tainted: P U WC O 4.1.27-abl #1</a:t>
            </a:r>
            <a:endParaRPr lang="en-US" sz="1000"/>
          </a:p>
          <a:p>
            <a:pPr algn="l"/>
            <a:r>
              <a:rPr lang="en-US" sz="1000"/>
              <a:t>...</a:t>
            </a:r>
            <a:endParaRPr lang="en-US" sz="1000"/>
          </a:p>
          <a:p>
            <a:pPr algn="l"/>
            <a:r>
              <a:rPr lang="en-US" sz="1000"/>
              <a:t>[ 4717.194722] Call Trace:</a:t>
            </a:r>
            <a:endParaRPr lang="en-US" sz="1000"/>
          </a:p>
          <a:p>
            <a:pPr algn="l"/>
            <a:r>
              <a:rPr lang="en-US" sz="1000"/>
              <a:t>[ 4717.197452] &lt;NMI&gt; [&lt;ffffffff814cb70e&gt;] dump_stack+0x4d/0x63</a:t>
            </a:r>
            <a:endParaRPr lang="en-US" sz="1000"/>
          </a:p>
          <a:p>
            <a:pPr algn="l"/>
            <a:r>
              <a:rPr lang="en-US" sz="1000"/>
              <a:t>[ 4717.203891] [&lt;ffffffff814ca97f&gt;] panic+0xc8/0x201</a:t>
            </a:r>
            <a:endParaRPr lang="en-US" sz="1000"/>
          </a:p>
          <a:p>
            <a:pPr algn="l"/>
            <a:r>
              <a:rPr lang="en-US" sz="1000"/>
              <a:t>...</a:t>
            </a:r>
            <a:endParaRPr lang="en-US" sz="1000"/>
          </a:p>
          <a:p>
            <a:pPr algn="l"/>
            <a:r>
              <a:rPr lang="en-US" sz="1000"/>
              <a:t>[ 4717.302803] [&lt;ffffffff814cf998&gt;] ? _raw_spin_lock_irqsave+0x2e/0x36</a:t>
            </a:r>
            <a:endParaRPr lang="en-US" sz="1000"/>
          </a:p>
          <a:p>
            <a:pPr algn="l"/>
            <a:r>
              <a:rPr lang="en-US" sz="1000"/>
              <a:t>[ 4717.309904] &lt;&lt;EOE&gt;&gt; [&lt;ffffffffa02016c2&gt;] dwc3_gadget_ep_queue+0x2e/0x2a3 [dwc3]</a:t>
            </a:r>
            <a:endParaRPr lang="en-US" sz="1000"/>
          </a:p>
          <a:p>
            <a:pPr algn="l"/>
            <a:r>
              <a:rPr lang="en-US" sz="1000"/>
              <a:t>[ 4717.318295] [&lt;ffffffffa017fbec&gt;] giap2_start_rx+0xb1/0x13b [u_iap2]</a:t>
            </a:r>
            <a:endParaRPr lang="en-US" sz="1000"/>
          </a:p>
          <a:p>
            <a:pPr algn="l"/>
            <a:r>
              <a:rPr lang="en-US" sz="1000"/>
              <a:t>...</a:t>
            </a:r>
            <a:endParaRPr lang="en-US" sz="1000"/>
          </a:p>
          <a:p>
            <a:pPr algn="l"/>
            <a:endParaRPr lang="en-US" sz="1000"/>
          </a:p>
          <a:p>
            <a:pPr algn="l"/>
            <a:r>
              <a:rPr lang="en-US" sz="1000"/>
              <a:t>[ 4717.438325] sending NMI to all CPUs:</a:t>
            </a:r>
            <a:endParaRPr lang="en-US" sz="1000"/>
          </a:p>
          <a:p>
            <a:pPr algn="l"/>
            <a:r>
              <a:rPr lang="en-US" sz="1000"/>
              <a:t>[ 4727.443031] NMI backtrace for cpu 0</a:t>
            </a:r>
            <a:endParaRPr lang="en-US" sz="1000"/>
          </a:p>
          <a:p>
            <a:pPr algn="l"/>
            <a:r>
              <a:rPr lang="en-US" sz="1000"/>
              <a:t>[ 4727.446930] CPU: 0 PID: 3583 Comm: irq/13-dwc3 Tainted: P U WC O 4.1.27-abl #1</a:t>
            </a:r>
            <a:endParaRPr lang="en-US" sz="1000"/>
          </a:p>
          <a:p>
            <a:pPr algn="l"/>
            <a:r>
              <a:rPr lang="en-US" sz="1000"/>
              <a:t>...</a:t>
            </a:r>
            <a:endParaRPr lang="en-US" sz="100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1135"/>
            <a:ext cx="10972800" cy="532765"/>
          </a:xfrm>
        </p:spPr>
        <p:txBody>
          <a:bodyPr/>
          <a:lstStyle/>
          <a:p>
            <a:r>
              <a:rPr lang="en-US" sz="2800"/>
              <a:t>Using the NMI Watchdog in Linux </a:t>
            </a:r>
            <a:r>
              <a:rPr lang="x-none" altLang="en-US" sz="2800"/>
              <a:t>- 3</a:t>
            </a:r>
            <a:endParaRPr lang="x-none" altLang="en-US" sz="2800"/>
          </a:p>
        </p:txBody>
      </p:sp>
      <p:sp>
        <p:nvSpPr>
          <p:cNvPr id="3" name="Content Placeholder 2"/>
          <p:cNvSpPr>
            <a:spLocks noGrp="1"/>
          </p:cNvSpPr>
          <p:nvPr>
            <p:ph idx="1"/>
          </p:nvPr>
        </p:nvSpPr>
        <p:spPr>
          <a:xfrm>
            <a:off x="609600" y="826770"/>
            <a:ext cx="9116060" cy="5877560"/>
          </a:xfrm>
        </p:spPr>
        <p:txBody>
          <a:bodyPr/>
          <a:lstStyle/>
          <a:p>
            <a:pPr marL="0" indent="0">
              <a:buNone/>
            </a:pPr>
            <a:r>
              <a:rPr sz="1200"/>
              <a:t>Lock detector found out the following analysis.</a:t>
            </a:r>
            <a:endParaRPr sz="1200"/>
          </a:p>
          <a:p>
            <a:pPr marL="0" indent="0">
              <a:buNone/>
            </a:pPr>
            <a:r>
              <a:rPr sz="1200"/>
              <a:t>CPU0 is already deadlock by itself while CPU2 also was trying to acquire the same lock.</a:t>
            </a:r>
            <a:endParaRPr sz="1200"/>
          </a:p>
          <a:p>
            <a:pPr marL="0" indent="0">
              <a:buNone/>
            </a:pPr>
            <a:r>
              <a:rPr sz="1200"/>
              <a:t>In this case, CPU0 root caused this issue and CPU2 is kind of victim of that deadlock on CPU0.</a:t>
            </a:r>
            <a:endParaRPr sz="1200"/>
          </a:p>
          <a:p>
            <a:pPr marL="0" indent="0">
              <a:buNone/>
            </a:pPr>
            <a:r>
              <a:rPr sz="1200"/>
              <a:t>    dwc3 thread interrupt handler disabled interrupt and get the spinlock</a:t>
            </a:r>
            <a:endParaRPr sz="1200"/>
          </a:p>
          <a:p>
            <a:pPr marL="0" indent="0">
              <a:buNone/>
            </a:pPr>
            <a:r>
              <a:rPr sz="1200"/>
              <a:t>    Somehow (in this case, customer issue) interrupt enabled middle of processing</a:t>
            </a:r>
            <a:endParaRPr sz="1200"/>
          </a:p>
          <a:p>
            <a:pPr marL="0" indent="0">
              <a:buNone/>
            </a:pPr>
            <a:r>
              <a:rPr sz="1200"/>
              <a:t>    Unfortunately, dwc3 interrupt triggered on same CPU</a:t>
            </a:r>
            <a:endParaRPr sz="1200"/>
          </a:p>
          <a:p>
            <a:pPr marL="0" indent="0">
              <a:buNone/>
            </a:pPr>
            <a:r>
              <a:rPr sz="1200"/>
              <a:t>    dwc3 interrupt trying to get the SAME spinlock - which caused deadlock</a:t>
            </a:r>
            <a:endParaRPr sz="1200"/>
          </a:p>
          <a:p>
            <a:pPr marL="0" indent="0">
              <a:buNone/>
            </a:pPr>
            <a:r>
              <a:rPr sz="1200"/>
              <a:t>    CPU2 joined deadlock - Even though CPU2 is victim, lockup detector found out the CPU2 first</a:t>
            </a:r>
            <a:endParaRPr sz="1200"/>
          </a:p>
          <a:p>
            <a:pPr marL="0" indent="0">
              <a:buNone/>
            </a:pPr>
            <a:r>
              <a:rPr sz="1200"/>
              <a:t>Do not rely on only the messages from Lockup detector log,but always try to understand entire system.</a:t>
            </a:r>
            <a:endParaRPr sz="1200"/>
          </a:p>
          <a:p>
            <a:pPr marL="0" indent="0">
              <a:buNone/>
            </a:pPr>
            <a:endParaRPr sz="1200"/>
          </a:p>
          <a:p>
            <a:pPr marL="0" indent="0">
              <a:buNone/>
            </a:pPr>
            <a:r>
              <a:rPr sz="1200"/>
              <a:t>Update to validate a working of NMI watchdog.</a:t>
            </a:r>
            <a:endParaRPr sz="1200"/>
          </a:p>
          <a:p>
            <a:pPr marL="0" indent="0">
              <a:buNone/>
            </a:pPr>
            <a:endParaRPr sz="1200"/>
          </a:p>
          <a:p>
            <a:pPr marL="0" indent="0">
              <a:buNone/>
            </a:pPr>
            <a:r>
              <a:rPr sz="1200"/>
              <a:t>    Build external kernel module to work NMI watchdog if deadlock happens.</a:t>
            </a:r>
            <a:endParaRPr sz="1200"/>
          </a:p>
          <a:p>
            <a:pPr marL="0" indent="0">
              <a:buNone/>
            </a:pPr>
            <a:r>
              <a:rPr sz="1200"/>
              <a:t>        Makefile</a:t>
            </a:r>
            <a:endParaRPr sz="1200"/>
          </a:p>
          <a:p>
            <a:pPr marL="0" indent="0">
              <a:buNone/>
            </a:pPr>
            <a:r>
              <a:rPr sz="1200"/>
              <a:t>        </a:t>
            </a:r>
            <a:r>
              <a:rPr lang="x-none" sz="1200"/>
              <a:t>======</a:t>
            </a:r>
            <a:endParaRPr lang="x-none" sz="1200"/>
          </a:p>
          <a:p>
            <a:pPr marL="0" indent="0">
              <a:buNone/>
            </a:pPr>
            <a:r>
              <a:rPr sz="1000"/>
              <a:t>obj-m += panic.o</a:t>
            </a:r>
            <a:endParaRPr sz="1000"/>
          </a:p>
          <a:p>
            <a:pPr marL="0" indent="0">
              <a:buNone/>
            </a:pPr>
            <a:r>
              <a:rPr sz="1000"/>
              <a:t>PWD := $(shell pwd)</a:t>
            </a:r>
            <a:endParaRPr sz="1000"/>
          </a:p>
          <a:p>
            <a:pPr marL="0" indent="0">
              <a:buNone/>
            </a:pPr>
            <a:r>
              <a:rPr sz="1000"/>
              <a:t>all:</a:t>
            </a:r>
            <a:endParaRPr sz="1000"/>
          </a:p>
          <a:p>
            <a:pPr marL="0" indent="0">
              <a:buNone/>
            </a:pPr>
            <a:r>
              <a:rPr sz="1000"/>
              <a:t>$(MAKE) -C $(KDIR) SUBDIRS=$(PWD) modules</a:t>
            </a:r>
            <a:endParaRPr sz="1000"/>
          </a:p>
          <a:p>
            <a:pPr marL="0" indent="0">
              <a:buNone/>
            </a:pPr>
            <a:r>
              <a:rPr sz="1000"/>
              <a:t>$(STRIP) --strip-debug panic.ko</a:t>
            </a:r>
            <a:endParaRPr sz="1000"/>
          </a:p>
          <a:p>
            <a:pPr marL="0" indent="0">
              <a:buNone/>
            </a:pPr>
            <a:r>
              <a:rPr sz="1000"/>
              <a:t>#$(KDIR)/scripts/sign-file "sha512" $(KDIR)/certs/signing_key.pem $(KDIR)/certs/signing_key.x509 panic.ko</a:t>
            </a:r>
            <a:endParaRPr sz="1000"/>
          </a:p>
          <a:p>
            <a:pPr marL="0" indent="0">
              <a:buNone/>
            </a:pPr>
            <a:r>
              <a:rPr sz="1000"/>
              <a:t>clean:</a:t>
            </a:r>
            <a:endParaRPr sz="1000"/>
          </a:p>
          <a:p>
            <a:pPr marL="0" indent="0">
              <a:buNone/>
            </a:pPr>
            <a:r>
              <a:rPr sz="1000"/>
              <a:t>@rm -rf *.mod.*</a:t>
            </a:r>
            <a:endParaRPr sz="1000"/>
          </a:p>
          <a:p>
            <a:pPr marL="0" indent="0">
              <a:buNone/>
            </a:pPr>
            <a:r>
              <a:rPr sz="1000"/>
              <a:t>@rm -rf .*.cmd</a:t>
            </a:r>
            <a:endParaRPr sz="1000"/>
          </a:p>
          <a:p>
            <a:pPr marL="0" indent="0">
              <a:buNone/>
            </a:pPr>
            <a:r>
              <a:rPr sz="1000"/>
              <a:t>@rm -rf Module*.*</a:t>
            </a:r>
            <a:endParaRPr sz="1000"/>
          </a:p>
          <a:p>
            <a:pPr marL="0" indent="0">
              <a:buNone/>
            </a:pPr>
            <a:r>
              <a:rPr sz="1000"/>
              <a:t>@rm -rf module*.*</a:t>
            </a:r>
            <a:endParaRPr sz="1000"/>
          </a:p>
          <a:p>
            <a:pPr marL="0" indent="0">
              <a:buNone/>
            </a:pPr>
            <a:r>
              <a:rPr sz="1000"/>
              <a:t>@rm -rf *.o</a:t>
            </a:r>
            <a:endParaRPr sz="1000"/>
          </a:p>
          <a:p>
            <a:pPr marL="0" indent="0">
              <a:buNone/>
            </a:pPr>
            <a:r>
              <a:rPr sz="1000"/>
              <a:t>@rm -rf *.ko</a:t>
            </a:r>
            <a:endParaRPr sz="1000"/>
          </a:p>
          <a:p>
            <a:pPr marL="0" indent="0">
              <a:buNone/>
            </a:pPr>
            <a:r>
              <a:rPr sz="1000"/>
              <a:t>@rm -rf .tmp_versions</a:t>
            </a:r>
            <a:endParaRPr sz="10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1135"/>
            <a:ext cx="10972800" cy="532765"/>
          </a:xfrm>
        </p:spPr>
        <p:txBody>
          <a:bodyPr/>
          <a:lstStyle/>
          <a:p>
            <a:r>
              <a:rPr lang="en-US" sz="2800"/>
              <a:t>Using the NMI Watchdog in Linux </a:t>
            </a:r>
            <a:r>
              <a:rPr lang="x-none" altLang="en-US" sz="2800"/>
              <a:t>- 4</a:t>
            </a:r>
            <a:endParaRPr lang="x-none" altLang="en-US" sz="2800"/>
          </a:p>
        </p:txBody>
      </p:sp>
      <p:sp>
        <p:nvSpPr>
          <p:cNvPr id="3" name="Content Placeholder 2"/>
          <p:cNvSpPr>
            <a:spLocks noGrp="1"/>
          </p:cNvSpPr>
          <p:nvPr>
            <p:ph idx="1"/>
          </p:nvPr>
        </p:nvSpPr>
        <p:spPr>
          <a:xfrm>
            <a:off x="610235" y="826770"/>
            <a:ext cx="6115685" cy="5877560"/>
          </a:xfrm>
        </p:spPr>
        <p:txBody>
          <a:bodyPr/>
          <a:lstStyle/>
          <a:p>
            <a:pPr marL="0" indent="0">
              <a:buNone/>
            </a:pPr>
            <a:r>
              <a:rPr sz="900"/>
              <a:t>#include &lt;linux/module.h&gt;</a:t>
            </a:r>
            <a:endParaRPr sz="900"/>
          </a:p>
          <a:p>
            <a:pPr marL="0" indent="0">
              <a:buNone/>
            </a:pPr>
            <a:endParaRPr sz="900"/>
          </a:p>
          <a:p>
            <a:pPr marL="0" indent="0">
              <a:buNone/>
            </a:pPr>
            <a:r>
              <a:rPr sz="900"/>
              <a:t>#include &lt;linux/cpu.h&gt;</a:t>
            </a:r>
            <a:endParaRPr sz="900"/>
          </a:p>
          <a:p>
            <a:pPr marL="0" indent="0">
              <a:buNone/>
            </a:pPr>
            <a:r>
              <a:rPr sz="900"/>
              <a:t>#include &lt;linux/kthread.h&gt;</a:t>
            </a:r>
            <a:endParaRPr sz="900"/>
          </a:p>
          <a:p>
            <a:pPr marL="0" indent="0">
              <a:buNone/>
            </a:pPr>
            <a:r>
              <a:rPr sz="900"/>
              <a:t>#include &lt;linux/delay.h&gt;</a:t>
            </a:r>
            <a:endParaRPr sz="900"/>
          </a:p>
          <a:p>
            <a:pPr marL="0" indent="0">
              <a:buNone/>
            </a:pPr>
            <a:r>
              <a:rPr sz="900"/>
              <a:t>#include &lt;linux/kernel_stat.h&gt;</a:t>
            </a:r>
            <a:endParaRPr sz="900"/>
          </a:p>
          <a:p>
            <a:pPr marL="0" indent="0">
              <a:buNone/>
            </a:pPr>
            <a:endParaRPr sz="900"/>
          </a:p>
          <a:p>
            <a:pPr marL="0" indent="0">
              <a:buNone/>
            </a:pPr>
            <a:r>
              <a:rPr sz="900"/>
              <a:t>struct panic_thread</a:t>
            </a:r>
            <a:endParaRPr sz="900"/>
          </a:p>
          <a:p>
            <a:pPr marL="0" indent="0">
              <a:buNone/>
            </a:pPr>
            <a:r>
              <a:rPr sz="900"/>
              <a:t>{</a:t>
            </a:r>
            <a:endParaRPr sz="900"/>
          </a:p>
          <a:p>
            <a:pPr marL="0" indent="0">
              <a:buNone/>
            </a:pPr>
            <a:r>
              <a:rPr sz="900"/>
              <a:t>	char *name;</a:t>
            </a:r>
            <a:endParaRPr sz="900"/>
          </a:p>
          <a:p>
            <a:pPr marL="0" indent="0">
              <a:buNone/>
            </a:pPr>
            <a:r>
              <a:rPr sz="900"/>
              <a:t>	struct task_struct *task;</a:t>
            </a:r>
            <a:endParaRPr sz="900"/>
          </a:p>
          <a:p>
            <a:pPr marL="0" indent="0">
              <a:buNone/>
            </a:pPr>
            <a:r>
              <a:rPr sz="900"/>
              <a:t>	spinlock_t lock;</a:t>
            </a:r>
            <a:endParaRPr sz="900"/>
          </a:p>
          <a:p>
            <a:pPr marL="0" indent="0">
              <a:buNone/>
            </a:pPr>
            <a:endParaRPr sz="900"/>
          </a:p>
          <a:p>
            <a:pPr marL="0" indent="0">
              <a:buNone/>
            </a:pPr>
            <a:r>
              <a:rPr sz="900"/>
              <a:t>} panic_threads[4] = {</a:t>
            </a:r>
            <a:endParaRPr sz="900"/>
          </a:p>
          <a:p>
            <a:pPr marL="0" indent="0">
              <a:buNone/>
            </a:pPr>
            <a:r>
              <a:rPr sz="900"/>
              <a:t>	{ .name = "Panic/0", .task = NULL, .lock = __SPIN_LOCK_UNLOCKED(&amp;panic_threads[0].lock), },</a:t>
            </a:r>
            <a:endParaRPr sz="900"/>
          </a:p>
          <a:p>
            <a:pPr marL="0" indent="0">
              <a:buNone/>
            </a:pPr>
            <a:r>
              <a:rPr sz="900"/>
              <a:t>	{ .name = "Panic/1", .task = NULL, .lock = __SPIN_LOCK_UNLOCKED(&amp;panic_threads[1].lock), },</a:t>
            </a:r>
            <a:endParaRPr sz="900"/>
          </a:p>
          <a:p>
            <a:pPr marL="0" indent="0">
              <a:buNone/>
            </a:pPr>
            <a:r>
              <a:rPr sz="900"/>
              <a:t>	{ .name = "Panic/2", .task = NULL, .lock = __SPIN_LOCK_UNLOCKED(&amp;panic_threads[2].lock), },</a:t>
            </a:r>
            <a:endParaRPr sz="900"/>
          </a:p>
          <a:p>
            <a:pPr marL="0" indent="0">
              <a:buNone/>
            </a:pPr>
            <a:r>
              <a:rPr sz="900"/>
              <a:t>	{ .name = "Panic/3", .task = NULL, .lock = __SPIN_LOCK_UNLOCKED(&amp;panic_threads[3].lock), },</a:t>
            </a:r>
            <a:endParaRPr sz="900"/>
          </a:p>
          <a:p>
            <a:pPr marL="0" indent="0">
              <a:buNone/>
            </a:pPr>
            <a:r>
              <a:rPr sz="900"/>
              <a:t>};</a:t>
            </a:r>
            <a:endParaRPr sz="900"/>
          </a:p>
          <a:p>
            <a:pPr marL="0" indent="0">
              <a:buNone/>
            </a:pPr>
            <a:endParaRPr sz="900"/>
          </a:p>
          <a:p>
            <a:pPr marL="0" indent="0">
              <a:buNone/>
            </a:pPr>
            <a:r>
              <a:rPr sz="900"/>
              <a:t>static void panic_print_nmi(void)</a:t>
            </a:r>
            <a:endParaRPr sz="900"/>
          </a:p>
          <a:p>
            <a:pPr marL="0" indent="0">
              <a:buNone/>
            </a:pPr>
            <a:r>
              <a:rPr sz="900"/>
              <a:t>{</a:t>
            </a:r>
            <a:endParaRPr sz="900"/>
          </a:p>
          <a:p>
            <a:pPr marL="0" indent="0">
              <a:buNone/>
            </a:pPr>
            <a:r>
              <a:rPr sz="900"/>
              <a:t>	unsigned int cpu;</a:t>
            </a:r>
            <a:endParaRPr sz="900"/>
          </a:p>
          <a:p>
            <a:pPr marL="0" indent="0">
              <a:buNone/>
            </a:pPr>
            <a:r>
              <a:rPr sz="900"/>
              <a:t>	int total_nmi = 0;</a:t>
            </a:r>
            <a:endParaRPr sz="900"/>
          </a:p>
          <a:p>
            <a:pPr marL="0" indent="0">
              <a:buNone/>
            </a:pPr>
            <a:endParaRPr sz="900"/>
          </a:p>
          <a:p>
            <a:pPr marL="0" indent="0">
              <a:buNone/>
            </a:pPr>
            <a:r>
              <a:rPr sz="900"/>
              <a:t>	for_each_present_cpu(cpu)</a:t>
            </a:r>
            <a:endParaRPr sz="900"/>
          </a:p>
          <a:p>
            <a:pPr marL="0" indent="0">
              <a:buNone/>
            </a:pPr>
            <a:r>
              <a:rPr sz="900"/>
              <a:t>		total_nmi += (&amp;per_cpu(irq_stat, cpu))-&gt;__nmi_count;</a:t>
            </a:r>
            <a:endParaRPr sz="900"/>
          </a:p>
          <a:p>
            <a:pPr marL="0" indent="0">
              <a:buNone/>
            </a:pPr>
            <a:endParaRPr sz="900"/>
          </a:p>
          <a:p>
            <a:pPr marL="0" indent="0">
              <a:buNone/>
            </a:pPr>
            <a:r>
              <a:rPr sz="900"/>
              <a:t>	pr_err("Total NMI: %d\n", total_nmi);</a:t>
            </a:r>
            <a:endParaRPr sz="900"/>
          </a:p>
          <a:p>
            <a:pPr marL="0" indent="0">
              <a:buNone/>
            </a:pPr>
            <a:r>
              <a:rPr sz="900"/>
              <a:t>}</a:t>
            </a:r>
            <a:endParaRPr sz="900"/>
          </a:p>
          <a:p>
            <a:pPr marL="0" indent="0">
              <a:buNone/>
            </a:pPr>
            <a:endParaRPr sz="900"/>
          </a:p>
        </p:txBody>
      </p:sp>
      <p:sp>
        <p:nvSpPr>
          <p:cNvPr id="4" name="Text Box 3"/>
          <p:cNvSpPr txBox="1"/>
          <p:nvPr/>
        </p:nvSpPr>
        <p:spPr>
          <a:xfrm>
            <a:off x="7025005" y="875665"/>
            <a:ext cx="4521835" cy="5029200"/>
          </a:xfrm>
          <a:prstGeom prst="rect">
            <a:avLst/>
          </a:prstGeom>
          <a:noFill/>
        </p:spPr>
        <p:txBody>
          <a:bodyPr wrap="square" rtlCol="0">
            <a:spAutoFit/>
          </a:bodyPr>
          <a:p>
            <a:pPr algn="l"/>
            <a:r>
              <a:rPr lang="en-US" sz="900"/>
              <a:t>static int panic_test_thread(void *data)</a:t>
            </a:r>
            <a:endParaRPr lang="en-US" sz="900"/>
          </a:p>
          <a:p>
            <a:pPr algn="l"/>
            <a:r>
              <a:rPr lang="en-US" sz="900"/>
              <a:t>{</a:t>
            </a:r>
            <a:endParaRPr lang="en-US" sz="900"/>
          </a:p>
          <a:p>
            <a:pPr algn="l"/>
            <a:r>
              <a:rPr lang="en-US" sz="900"/>
              <a:t>	struct panic_thread *info = (struct panic_thread *)data;</a:t>
            </a:r>
            <a:endParaRPr lang="en-US" sz="900"/>
          </a:p>
          <a:p>
            <a:pPr algn="l"/>
            <a:endParaRPr lang="en-US" sz="900"/>
          </a:p>
          <a:p>
            <a:pPr algn="l"/>
            <a:r>
              <a:rPr lang="en-US" sz="900"/>
              <a:t>	pr_info("IRQ Lock on [%s]\n", info-&gt;name);</a:t>
            </a:r>
            <a:endParaRPr lang="en-US" sz="900"/>
          </a:p>
          <a:p>
            <a:pPr algn="l"/>
            <a:r>
              <a:rPr lang="en-US" sz="900"/>
              <a:t>	spin_lock_irq(&amp;info-&gt;lock);</a:t>
            </a:r>
            <a:endParaRPr lang="en-US" sz="900"/>
          </a:p>
          <a:p>
            <a:pPr algn="l"/>
            <a:endParaRPr lang="en-US" sz="900"/>
          </a:p>
          <a:p>
            <a:pPr algn="l"/>
            <a:r>
              <a:rPr lang="en-US" sz="900"/>
              <a:t>	while (!kthread_should_stop())</a:t>
            </a:r>
            <a:endParaRPr lang="en-US" sz="900"/>
          </a:p>
          <a:p>
            <a:pPr algn="l"/>
            <a:r>
              <a:rPr lang="en-US" sz="900"/>
              <a:t>	{</a:t>
            </a:r>
            <a:endParaRPr lang="en-US" sz="900"/>
          </a:p>
          <a:p>
            <a:pPr algn="l"/>
            <a:r>
              <a:rPr lang="en-US" sz="900"/>
              <a:t>		// msleep(1000);</a:t>
            </a:r>
            <a:endParaRPr lang="en-US" sz="900"/>
          </a:p>
          <a:p>
            <a:pPr algn="l"/>
            <a:r>
              <a:rPr lang="en-US" sz="900"/>
              <a:t>		// pr_info("Panic thread ping [%s]\n", info-&gt;name);</a:t>
            </a:r>
            <a:endParaRPr lang="en-US" sz="900"/>
          </a:p>
          <a:p>
            <a:pPr algn="l"/>
            <a:r>
              <a:rPr lang="en-US" sz="900"/>
              <a:t>	}</a:t>
            </a:r>
            <a:endParaRPr lang="en-US" sz="900"/>
          </a:p>
          <a:p>
            <a:pPr algn="l"/>
            <a:endParaRPr lang="en-US" sz="900"/>
          </a:p>
          <a:p>
            <a:pPr algn="l"/>
            <a:r>
              <a:rPr lang="en-US" sz="900"/>
              <a:t>	pr_info("Stop panic test thread\n");</a:t>
            </a:r>
            <a:endParaRPr lang="en-US" sz="900"/>
          </a:p>
          <a:p>
            <a:pPr algn="l"/>
            <a:r>
              <a:rPr lang="en-US" sz="900"/>
              <a:t>	info-&gt;task = NULL;</a:t>
            </a:r>
            <a:endParaRPr lang="en-US" sz="900"/>
          </a:p>
          <a:p>
            <a:pPr algn="l"/>
            <a:r>
              <a:rPr lang="en-US" sz="900"/>
              <a:t>	do_exit(1);</a:t>
            </a:r>
            <a:endParaRPr lang="en-US" sz="900"/>
          </a:p>
          <a:p>
            <a:pPr algn="l"/>
            <a:r>
              <a:rPr lang="en-US" sz="900"/>
              <a:t>	return 0;</a:t>
            </a:r>
            <a:endParaRPr lang="en-US" sz="900"/>
          </a:p>
          <a:p>
            <a:pPr algn="l"/>
            <a:r>
              <a:rPr lang="en-US" sz="900"/>
              <a:t>}</a:t>
            </a:r>
            <a:endParaRPr lang="en-US" sz="900"/>
          </a:p>
          <a:p>
            <a:pPr algn="l"/>
            <a:endParaRPr lang="en-US" sz="900"/>
          </a:p>
          <a:p>
            <a:pPr algn="l"/>
            <a:r>
              <a:rPr lang="en-US" sz="900"/>
              <a:t>/* WARM reset hook */</a:t>
            </a:r>
            <a:endParaRPr lang="en-US" sz="900"/>
          </a:p>
          <a:p>
            <a:pPr algn="l"/>
            <a:r>
              <a:rPr lang="en-US" sz="900"/>
              <a:t>static int panic_test_hook_panic_notifier_call(struct notifier_block *notifier,</a:t>
            </a:r>
            <a:endParaRPr lang="en-US" sz="900"/>
          </a:p>
          <a:p>
            <a:pPr algn="l"/>
            <a:r>
              <a:rPr lang="en-US" sz="900"/>
              <a:t>		unsigned long what, void *data)</a:t>
            </a:r>
            <a:endParaRPr lang="en-US" sz="900"/>
          </a:p>
          <a:p>
            <a:pPr algn="l"/>
            <a:r>
              <a:rPr lang="en-US" sz="900"/>
              <a:t>{</a:t>
            </a:r>
            <a:endParaRPr lang="en-US" sz="900"/>
          </a:p>
          <a:p>
            <a:pPr algn="l"/>
            <a:endParaRPr lang="en-US" sz="900"/>
          </a:p>
          <a:p>
            <a:pPr algn="l"/>
            <a:r>
              <a:rPr lang="en-US" sz="900"/>
              <a:t>	(void) notifier;</a:t>
            </a:r>
            <a:endParaRPr lang="en-US" sz="900"/>
          </a:p>
          <a:p>
            <a:pPr algn="l"/>
            <a:r>
              <a:rPr lang="en-US" sz="900"/>
              <a:t>	(void) what;</a:t>
            </a:r>
            <a:endParaRPr lang="en-US" sz="900"/>
          </a:p>
          <a:p>
            <a:pPr algn="l"/>
            <a:r>
              <a:rPr lang="en-US" sz="900"/>
              <a:t>	(void) data;</a:t>
            </a:r>
            <a:endParaRPr lang="en-US" sz="900"/>
          </a:p>
          <a:p>
            <a:pPr algn="l"/>
            <a:endParaRPr lang="en-US" sz="900"/>
          </a:p>
          <a:p>
            <a:pPr algn="l"/>
            <a:r>
              <a:rPr lang="en-US" sz="900"/>
              <a:t>	panic_print_nmi();</a:t>
            </a:r>
            <a:endParaRPr lang="en-US" sz="900"/>
          </a:p>
          <a:p>
            <a:pPr algn="l"/>
            <a:endParaRPr lang="en-US" sz="900"/>
          </a:p>
          <a:p>
            <a:pPr algn="l"/>
            <a:r>
              <a:rPr lang="en-US" sz="900"/>
              <a:t>	return NOTIFY_DONE;</a:t>
            </a:r>
            <a:endParaRPr lang="en-US" sz="900"/>
          </a:p>
          <a:p>
            <a:pPr algn="l"/>
            <a:r>
              <a:rPr lang="en-US" sz="900"/>
              <a:t>}</a:t>
            </a:r>
            <a:endParaRPr lang="en-US" sz="900"/>
          </a:p>
          <a:p>
            <a:pPr algn="l"/>
            <a:endParaRPr lang="en-US" sz="900"/>
          </a:p>
          <a:p>
            <a:pPr algn="l"/>
            <a:r>
              <a:rPr lang="en-US" sz="900"/>
              <a:t>static struct notifier_block panic_test_hook_panic_notifier = {</a:t>
            </a:r>
            <a:endParaRPr lang="en-US" sz="900"/>
          </a:p>
          <a:p>
            <a:pPr algn="l"/>
            <a:r>
              <a:rPr lang="en-US" sz="900"/>
              <a:t>	.notifier_call = panic_test_hook_panic_notifier_call,</a:t>
            </a:r>
            <a:endParaRPr lang="en-US" sz="900"/>
          </a:p>
          <a:p>
            <a:pPr algn="l"/>
            <a:r>
              <a:rPr lang="en-US" sz="900"/>
              <a:t>};</a:t>
            </a:r>
            <a:endParaRPr lang="en-US" sz="90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1135"/>
            <a:ext cx="10972800" cy="532765"/>
          </a:xfrm>
        </p:spPr>
        <p:txBody>
          <a:bodyPr/>
          <a:lstStyle/>
          <a:p>
            <a:r>
              <a:rPr lang="en-US" sz="2800"/>
              <a:t>Using the NMI Watchdog in Linux </a:t>
            </a:r>
            <a:r>
              <a:rPr lang="x-none" altLang="en-US" sz="2800"/>
              <a:t>- 5</a:t>
            </a:r>
            <a:endParaRPr lang="x-none" altLang="en-US" sz="2800"/>
          </a:p>
        </p:txBody>
      </p:sp>
      <p:sp>
        <p:nvSpPr>
          <p:cNvPr id="3" name="Content Placeholder 2"/>
          <p:cNvSpPr>
            <a:spLocks noGrp="1"/>
          </p:cNvSpPr>
          <p:nvPr>
            <p:ph idx="1"/>
          </p:nvPr>
        </p:nvSpPr>
        <p:spPr>
          <a:xfrm>
            <a:off x="610235" y="826770"/>
            <a:ext cx="6115685" cy="5877560"/>
          </a:xfrm>
        </p:spPr>
        <p:txBody>
          <a:bodyPr/>
          <a:lstStyle/>
          <a:p>
            <a:pPr marL="0" indent="0">
              <a:buNone/>
            </a:pPr>
            <a:r>
              <a:rPr sz="900"/>
              <a:t>static int __init panic_test_init (void)</a:t>
            </a:r>
            <a:endParaRPr sz="900"/>
          </a:p>
          <a:p>
            <a:pPr marL="0" indent="0">
              <a:buNone/>
            </a:pPr>
            <a:r>
              <a:rPr sz="900"/>
              <a:t>{</a:t>
            </a:r>
            <a:endParaRPr sz="900"/>
          </a:p>
          <a:p>
            <a:pPr marL="0" indent="0">
              <a:buNone/>
            </a:pPr>
            <a:r>
              <a:rPr sz="900"/>
              <a:t>	struct panic_thread *info;</a:t>
            </a:r>
            <a:endParaRPr sz="900"/>
          </a:p>
          <a:p>
            <a:pPr marL="0" indent="0">
              <a:buNone/>
            </a:pPr>
            <a:r>
              <a:rPr sz="900"/>
              <a:t>	unsigned int cpu;</a:t>
            </a:r>
            <a:endParaRPr sz="900"/>
          </a:p>
          <a:p>
            <a:pPr marL="0" indent="0">
              <a:buNone/>
            </a:pPr>
            <a:endParaRPr sz="900"/>
          </a:p>
          <a:p>
            <a:pPr marL="0" indent="0">
              <a:buNone/>
            </a:pPr>
            <a:r>
              <a:rPr sz="900"/>
              <a:t>	panic_print_nmi();</a:t>
            </a:r>
            <a:endParaRPr sz="900"/>
          </a:p>
          <a:p>
            <a:pPr marL="0" indent="0">
              <a:buNone/>
            </a:pPr>
            <a:endParaRPr sz="900"/>
          </a:p>
          <a:p>
            <a:pPr marL="0" indent="0">
              <a:buNone/>
            </a:pPr>
            <a:r>
              <a:rPr sz="900"/>
              <a:t>	atomic_notifier_chain_register(&amp;panic_notifier_list,</a:t>
            </a:r>
            <a:endParaRPr sz="900"/>
          </a:p>
          <a:p>
            <a:pPr marL="0" indent="0">
              <a:buNone/>
            </a:pPr>
            <a:r>
              <a:rPr sz="900"/>
              <a:t>			&amp;panic_test_hook_panic_notifier);</a:t>
            </a:r>
            <a:endParaRPr sz="900"/>
          </a:p>
          <a:p>
            <a:pPr marL="0" indent="0">
              <a:buNone/>
            </a:pPr>
            <a:endParaRPr sz="900"/>
          </a:p>
          <a:p>
            <a:pPr marL="0" indent="0">
              <a:buNone/>
            </a:pPr>
            <a:r>
              <a:rPr sz="900"/>
              <a:t>	for_each_present_cpu(cpu) {</a:t>
            </a:r>
            <a:endParaRPr sz="900"/>
          </a:p>
          <a:p>
            <a:pPr marL="0" indent="0">
              <a:buNone/>
            </a:pPr>
            <a:r>
              <a:rPr sz="900"/>
              <a:t>		if (cpu &gt; 3)</a:t>
            </a:r>
            <a:endParaRPr sz="900"/>
          </a:p>
          <a:p>
            <a:pPr marL="0" indent="0">
              <a:buNone/>
            </a:pPr>
            <a:r>
              <a:rPr sz="900"/>
              <a:t>			break;</a:t>
            </a:r>
            <a:endParaRPr sz="900"/>
          </a:p>
          <a:p>
            <a:pPr marL="0" indent="0">
              <a:buNone/>
            </a:pPr>
            <a:endParaRPr sz="900"/>
          </a:p>
          <a:p>
            <a:pPr marL="0" indent="0">
              <a:buNone/>
            </a:pPr>
            <a:r>
              <a:rPr sz="900"/>
              <a:t>		info = &amp;panic_threads[cpu];</a:t>
            </a:r>
            <a:endParaRPr sz="900"/>
          </a:p>
          <a:p>
            <a:pPr marL="0" indent="0">
              <a:buNone/>
            </a:pPr>
            <a:endParaRPr sz="900"/>
          </a:p>
          <a:p>
            <a:pPr marL="0" indent="0">
              <a:buNone/>
            </a:pPr>
            <a:r>
              <a:rPr sz="900"/>
              <a:t>		info-&gt;task = kthread_create(</a:t>
            </a:r>
            <a:endParaRPr sz="900"/>
          </a:p>
          <a:p>
            <a:pPr marL="0" indent="0">
              <a:buNone/>
            </a:pPr>
            <a:r>
              <a:rPr sz="900"/>
              <a:t>				&amp;panic_test_thread,</a:t>
            </a:r>
            <a:endParaRPr sz="900"/>
          </a:p>
          <a:p>
            <a:pPr marL="0" indent="0">
              <a:buNone/>
            </a:pPr>
            <a:r>
              <a:rPr sz="900"/>
              <a:t>				info,</a:t>
            </a:r>
            <a:endParaRPr sz="900"/>
          </a:p>
          <a:p>
            <a:pPr marL="0" indent="0">
              <a:buNone/>
            </a:pPr>
            <a:r>
              <a:rPr sz="900"/>
              <a:t>				info-&gt;name);</a:t>
            </a:r>
            <a:endParaRPr sz="900"/>
          </a:p>
          <a:p>
            <a:pPr marL="0" indent="0">
              <a:buNone/>
            </a:pPr>
            <a:endParaRPr sz="900"/>
          </a:p>
          <a:p>
            <a:pPr marL="0" indent="0">
              <a:buNone/>
            </a:pPr>
            <a:r>
              <a:rPr sz="900"/>
              <a:t>		if (IS_ERR(panic_threads[cpu].task))</a:t>
            </a:r>
            <a:endParaRPr sz="900"/>
          </a:p>
          <a:p>
            <a:pPr marL="0" indent="0">
              <a:buNone/>
            </a:pPr>
            <a:r>
              <a:rPr sz="900"/>
              <a:t>			pr_err("Unable to create thread\n");</a:t>
            </a:r>
            <a:endParaRPr sz="900"/>
          </a:p>
          <a:p>
            <a:pPr marL="0" indent="0">
              <a:buNone/>
            </a:pPr>
            <a:r>
              <a:rPr sz="900"/>
              <a:t>		kthread_bind(info-&gt;task, cpu);</a:t>
            </a:r>
            <a:endParaRPr sz="900"/>
          </a:p>
          <a:p>
            <a:pPr marL="0" indent="0">
              <a:buNone/>
            </a:pPr>
            <a:endParaRPr sz="900"/>
          </a:p>
          <a:p>
            <a:pPr marL="0" indent="0">
              <a:buNone/>
            </a:pPr>
            <a:r>
              <a:rPr sz="900"/>
              <a:t>		wake_up_process(info-&gt;task);</a:t>
            </a:r>
            <a:endParaRPr sz="900"/>
          </a:p>
          <a:p>
            <a:pPr marL="0" indent="0">
              <a:buNone/>
            </a:pPr>
            <a:r>
              <a:rPr sz="900"/>
              <a:t>	}</a:t>
            </a:r>
            <a:endParaRPr sz="900"/>
          </a:p>
          <a:p>
            <a:pPr marL="0" indent="0">
              <a:buNone/>
            </a:pPr>
            <a:endParaRPr sz="900"/>
          </a:p>
          <a:p>
            <a:pPr marL="0" indent="0">
              <a:buNone/>
            </a:pPr>
            <a:r>
              <a:rPr sz="900"/>
              <a:t>	pr_info("Panic test driver added\n");</a:t>
            </a:r>
            <a:endParaRPr sz="900"/>
          </a:p>
          <a:p>
            <a:pPr marL="0" indent="0">
              <a:buNone/>
            </a:pPr>
            <a:r>
              <a:rPr sz="900"/>
              <a:t>	return 0;</a:t>
            </a:r>
            <a:endParaRPr sz="900"/>
          </a:p>
          <a:p>
            <a:pPr marL="0" indent="0">
              <a:buNone/>
            </a:pPr>
            <a:r>
              <a:rPr sz="900"/>
              <a:t>}</a:t>
            </a:r>
            <a:endParaRPr sz="900"/>
          </a:p>
          <a:p>
            <a:pPr marL="0" indent="0">
              <a:buNone/>
            </a:pPr>
            <a:endParaRPr sz="900"/>
          </a:p>
          <a:p>
            <a:pPr marL="0" indent="0">
              <a:buNone/>
            </a:pPr>
            <a:endParaRPr sz="900"/>
          </a:p>
        </p:txBody>
      </p:sp>
      <p:sp>
        <p:nvSpPr>
          <p:cNvPr id="4" name="Text Box 3"/>
          <p:cNvSpPr txBox="1"/>
          <p:nvPr/>
        </p:nvSpPr>
        <p:spPr>
          <a:xfrm>
            <a:off x="7025005" y="875665"/>
            <a:ext cx="4521835" cy="3108960"/>
          </a:xfrm>
          <a:prstGeom prst="rect">
            <a:avLst/>
          </a:prstGeom>
          <a:noFill/>
        </p:spPr>
        <p:txBody>
          <a:bodyPr wrap="square" rtlCol="0">
            <a:spAutoFit/>
          </a:bodyPr>
          <a:p>
            <a:pPr algn="l"/>
            <a:r>
              <a:rPr lang="en-US" sz="900"/>
              <a:t>static void __exit panic_test_exit(void)</a:t>
            </a:r>
            <a:endParaRPr lang="en-US" sz="900"/>
          </a:p>
          <a:p>
            <a:pPr algn="l"/>
            <a:r>
              <a:rPr lang="en-US" sz="900"/>
              <a:t>{</a:t>
            </a:r>
            <a:endParaRPr lang="en-US" sz="900"/>
          </a:p>
          <a:p>
            <a:pPr algn="l"/>
            <a:r>
              <a:rPr lang="en-US" sz="900"/>
              <a:t>	unsigned int cpu;</a:t>
            </a:r>
            <a:endParaRPr lang="en-US" sz="900"/>
          </a:p>
          <a:p>
            <a:pPr algn="l"/>
            <a:endParaRPr lang="en-US" sz="900"/>
          </a:p>
          <a:p>
            <a:pPr algn="l"/>
            <a:r>
              <a:rPr lang="en-US" sz="900"/>
              <a:t>	for_each_present_cpu(cpu) {</a:t>
            </a:r>
            <a:endParaRPr lang="en-US" sz="900"/>
          </a:p>
          <a:p>
            <a:pPr algn="l"/>
            <a:r>
              <a:rPr lang="en-US" sz="900"/>
              <a:t>		if (cpu &gt; 3)</a:t>
            </a:r>
            <a:endParaRPr lang="en-US" sz="900"/>
          </a:p>
          <a:p>
            <a:pPr algn="l"/>
            <a:r>
              <a:rPr lang="en-US" sz="900"/>
              <a:t>			break;</a:t>
            </a:r>
            <a:endParaRPr lang="en-US" sz="900"/>
          </a:p>
          <a:p>
            <a:pPr algn="l"/>
            <a:endParaRPr lang="en-US" sz="900"/>
          </a:p>
          <a:p>
            <a:pPr algn="l"/>
            <a:r>
              <a:rPr lang="en-US" sz="900"/>
              <a:t>		if (panic_threads[cpu].task != NULL)</a:t>
            </a:r>
            <a:endParaRPr lang="en-US" sz="900"/>
          </a:p>
          <a:p>
            <a:pPr algn="l"/>
            <a:r>
              <a:rPr lang="en-US" sz="900"/>
              <a:t>			kthread_stop(panic_threads[cpu].task);</a:t>
            </a:r>
            <a:endParaRPr lang="en-US" sz="900"/>
          </a:p>
          <a:p>
            <a:pPr algn="l"/>
            <a:r>
              <a:rPr lang="en-US" sz="900"/>
              <a:t>	}</a:t>
            </a:r>
            <a:endParaRPr lang="en-US" sz="900"/>
          </a:p>
          <a:p>
            <a:pPr algn="l"/>
            <a:endParaRPr lang="en-US" sz="900"/>
          </a:p>
          <a:p>
            <a:pPr algn="l"/>
            <a:r>
              <a:rPr lang="en-US" sz="900"/>
              <a:t>	pr_info("Panic test driver removed\n");</a:t>
            </a:r>
            <a:endParaRPr lang="en-US" sz="900"/>
          </a:p>
          <a:p>
            <a:pPr algn="l"/>
            <a:r>
              <a:rPr lang="en-US" sz="900"/>
              <a:t>}</a:t>
            </a:r>
            <a:endParaRPr lang="en-US" sz="900"/>
          </a:p>
          <a:p>
            <a:pPr algn="l"/>
            <a:endParaRPr lang="en-US" sz="900"/>
          </a:p>
          <a:p>
            <a:pPr algn="l"/>
            <a:r>
              <a:rPr lang="en-US" sz="900"/>
              <a:t>module_init(panic_test_init);</a:t>
            </a:r>
            <a:endParaRPr lang="en-US" sz="900"/>
          </a:p>
          <a:p>
            <a:pPr algn="l"/>
            <a:r>
              <a:rPr lang="en-US" sz="900"/>
              <a:t>module_exit(panic_test_exit);</a:t>
            </a:r>
            <a:endParaRPr lang="en-US" sz="900"/>
          </a:p>
          <a:p>
            <a:pPr algn="l"/>
            <a:endParaRPr lang="en-US" sz="900"/>
          </a:p>
          <a:p>
            <a:pPr algn="l"/>
            <a:r>
              <a:rPr lang="en-US" sz="900"/>
              <a:t>MODULE_DESCRIPTION("A simple kernel panic test module");</a:t>
            </a:r>
            <a:endParaRPr lang="en-US" sz="900"/>
          </a:p>
          <a:p>
            <a:pPr algn="l"/>
            <a:r>
              <a:rPr lang="en-US" sz="900"/>
              <a:t>MODULE_AUTHOR("Kyungmin Seo &lt;kyungmin.seo@intel.com&gt;");</a:t>
            </a:r>
            <a:endParaRPr lang="en-US" sz="900"/>
          </a:p>
          <a:p>
            <a:pPr algn="l"/>
            <a:r>
              <a:rPr lang="en-US" sz="900"/>
              <a:t>MODULE_LICENSE("GPL");</a:t>
            </a:r>
            <a:endParaRPr lang="en-US" sz="9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1135"/>
            <a:ext cx="10972800" cy="532765"/>
          </a:xfrm>
        </p:spPr>
        <p:txBody>
          <a:bodyPr/>
          <a:lstStyle/>
          <a:p>
            <a:r>
              <a:rPr lang="en-US" sz="2800"/>
              <a:t>Using the NMI Watchdog in Linux </a:t>
            </a:r>
            <a:r>
              <a:rPr lang="x-none" altLang="en-US" sz="2800"/>
              <a:t>- 6</a:t>
            </a:r>
            <a:endParaRPr lang="x-none" altLang="en-US" sz="2800"/>
          </a:p>
        </p:txBody>
      </p:sp>
      <p:sp>
        <p:nvSpPr>
          <p:cNvPr id="3" name="Content Placeholder 2"/>
          <p:cNvSpPr>
            <a:spLocks noGrp="1"/>
          </p:cNvSpPr>
          <p:nvPr>
            <p:ph idx="1"/>
          </p:nvPr>
        </p:nvSpPr>
        <p:spPr>
          <a:xfrm>
            <a:off x="610235" y="826770"/>
            <a:ext cx="6115685" cy="5877560"/>
          </a:xfrm>
        </p:spPr>
        <p:txBody>
          <a:bodyPr/>
          <a:lstStyle/>
          <a:p>
            <a:pPr marL="0" indent="0">
              <a:buNone/>
            </a:pPr>
            <a:r>
              <a:rPr sz="1200"/>
              <a:t>Build script</a:t>
            </a:r>
            <a:endParaRPr sz="1200"/>
          </a:p>
          <a:p>
            <a:pPr marL="0" indent="0">
              <a:buNone/>
            </a:pPr>
            <a:r>
              <a:rPr lang="x-none" sz="1200"/>
              <a:t>========</a:t>
            </a:r>
            <a:endParaRPr lang="x-none" sz="1200"/>
          </a:p>
          <a:p>
            <a:pPr marL="0" indent="0">
              <a:buNone/>
            </a:pPr>
            <a:r>
              <a:rPr lang="x-none" sz="1200"/>
              <a:t>#!/bin/bash</a:t>
            </a:r>
            <a:endParaRPr lang="x-none" sz="1200"/>
          </a:p>
          <a:p>
            <a:pPr marL="0" indent="0">
              <a:buNone/>
            </a:pPr>
            <a:endParaRPr lang="x-none" sz="1200"/>
          </a:p>
          <a:p>
            <a:pPr marL="0" indent="0">
              <a:buNone/>
            </a:pPr>
            <a:r>
              <a:rPr lang="x-none" sz="1200"/>
              <a:t># Toolchain</a:t>
            </a:r>
            <a:endParaRPr lang="x-none" sz="1200"/>
          </a:p>
          <a:p>
            <a:pPr marL="0" indent="0">
              <a:buNone/>
            </a:pPr>
            <a:r>
              <a:rPr lang="x-none" sz="1200"/>
              <a:t>source /opt/poky/oecore-x86_64/environment-setup-corei7-64-poky-linux</a:t>
            </a:r>
            <a:endParaRPr lang="x-none" sz="1200"/>
          </a:p>
          <a:p>
            <a:pPr marL="0" indent="0">
              <a:buNone/>
            </a:pPr>
            <a:endParaRPr lang="x-none" sz="1200"/>
          </a:p>
          <a:p>
            <a:pPr marL="0" indent="0">
              <a:buNone/>
            </a:pPr>
            <a:r>
              <a:rPr lang="x-none" sz="1200"/>
              <a:t>unset CC</a:t>
            </a:r>
            <a:endParaRPr lang="x-none" sz="1200"/>
          </a:p>
          <a:p>
            <a:pPr marL="0" indent="0">
              <a:buNone/>
            </a:pPr>
            <a:r>
              <a:rPr lang="x-none" sz="1200"/>
              <a:t>export CC="x86_64-poky-linux-gcc -fuse-ld=bfd LD=x86_64-poky-linux-ld.bfd"</a:t>
            </a:r>
            <a:endParaRPr lang="x-none" sz="1200"/>
          </a:p>
          <a:p>
            <a:pPr marL="0" indent="0">
              <a:buNone/>
            </a:pPr>
            <a:endParaRPr lang="x-none" sz="1200"/>
          </a:p>
          <a:p>
            <a:pPr marL="0" indent="0">
              <a:buNone/>
            </a:pPr>
            <a:r>
              <a:rPr lang="x-none" sz="1200"/>
              <a:t># global values for Kernel build</a:t>
            </a:r>
            <a:endParaRPr lang="x-none" sz="1200"/>
          </a:p>
          <a:p>
            <a:pPr marL="0" indent="0">
              <a:buNone/>
            </a:pPr>
            <a:r>
              <a:rPr lang="x-none" sz="1200"/>
              <a:t>export ARCH=x86_64</a:t>
            </a:r>
            <a:endParaRPr lang="x-none" sz="1200"/>
          </a:p>
          <a:p>
            <a:pPr marL="0" indent="0">
              <a:buNone/>
            </a:pPr>
            <a:r>
              <a:rPr lang="x-none" sz="1200"/>
              <a:t>export CROSS_COMPILE="x86_64-poky-linux-"</a:t>
            </a:r>
            <a:endParaRPr lang="x-none" sz="1200"/>
          </a:p>
          <a:p>
            <a:pPr marL="0" indent="0">
              <a:buNone/>
            </a:pPr>
            <a:r>
              <a:rPr lang="x-none" sz="1200"/>
              <a:t>export KDIR=/home/user/yocto/ec18/kernel/out/kernel_obj</a:t>
            </a:r>
            <a:endParaRPr lang="x-none" sz="1200"/>
          </a:p>
          <a:p>
            <a:pPr marL="0" indent="0">
              <a:buNone/>
            </a:pPr>
            <a:endParaRPr lang="x-none" sz="1200"/>
          </a:p>
          <a:p>
            <a:pPr marL="0" indent="0">
              <a:buNone/>
            </a:pPr>
            <a:r>
              <a:rPr lang="x-none" sz="1200"/>
              <a:t>set -e</a:t>
            </a:r>
            <a:endParaRPr lang="x-none" sz="1200"/>
          </a:p>
          <a:p>
            <a:pPr marL="0" indent="0">
              <a:buNone/>
            </a:pPr>
            <a:endParaRPr lang="x-none" sz="1200"/>
          </a:p>
          <a:p>
            <a:pPr marL="0" indent="0">
              <a:buNone/>
            </a:pPr>
            <a:r>
              <a:rPr lang="x-none" sz="1200"/>
              <a:t>make clean</a:t>
            </a:r>
            <a:endParaRPr lang="x-none" sz="1200"/>
          </a:p>
          <a:p>
            <a:pPr marL="0" indent="0">
              <a:buNone/>
            </a:pPr>
            <a:r>
              <a:rPr lang="x-none" sz="1200"/>
              <a:t>make</a:t>
            </a:r>
            <a:endParaRPr lang="x-none" sz="1200"/>
          </a:p>
          <a:p>
            <a:pPr marL="0" indent="0">
              <a:buNone/>
            </a:pPr>
            <a:endParaRPr lang="x-none" sz="1200"/>
          </a:p>
          <a:p>
            <a:pPr marL="0" indent="0">
              <a:buNone/>
            </a:pPr>
            <a:r>
              <a:rPr lang="x-none" sz="1200"/>
              <a:t>set +e</a:t>
            </a:r>
            <a:endParaRPr lang="x-none" sz="1200"/>
          </a:p>
          <a:p>
            <a:pPr marL="0" indent="0">
              <a:buNone/>
            </a:pPr>
            <a:endParaRPr lang="x-none" sz="1200"/>
          </a:p>
          <a:p>
            <a:pPr marL="0" indent="0">
              <a:buNone/>
            </a:pPr>
            <a:r>
              <a:rPr lang="x-none" sz="1200"/>
              <a:t>Insert module to make deadlock.</a:t>
            </a:r>
            <a:endParaRPr lang="x-none" sz="1200"/>
          </a:p>
          <a:p>
            <a:pPr marL="0" indent="0">
              <a:buNone/>
            </a:pPr>
            <a:r>
              <a:rPr lang="x-none" sz="1200"/>
              <a:t>    $ insmod panic.ko</a:t>
            </a:r>
            <a:endParaRPr lang="x-none" sz="1200"/>
          </a:p>
          <a:p>
            <a:pPr marL="0" indent="0">
              <a:buNone/>
            </a:pPr>
            <a:endParaRPr lang="x-none" sz="1200"/>
          </a:p>
          <a:p>
            <a:pPr marL="0" indent="0">
              <a:buNone/>
            </a:pPr>
            <a:r>
              <a:rPr lang="x-none" sz="1200"/>
              <a:t>Check if NMI watchdog happens as you expected.</a:t>
            </a:r>
            <a:endParaRPr lang="x-none" sz="1200"/>
          </a:p>
        </p:txBody>
      </p:sp>
      <p:sp>
        <p:nvSpPr>
          <p:cNvPr id="4" name="Text Box 3"/>
          <p:cNvSpPr txBox="1"/>
          <p:nvPr/>
        </p:nvSpPr>
        <p:spPr>
          <a:xfrm>
            <a:off x="7025005" y="875665"/>
            <a:ext cx="4521835" cy="4480560"/>
          </a:xfrm>
          <a:prstGeom prst="rect">
            <a:avLst/>
          </a:prstGeom>
          <a:noFill/>
        </p:spPr>
        <p:txBody>
          <a:bodyPr wrap="square" rtlCol="0">
            <a:spAutoFit/>
          </a:bodyPr>
          <a:p>
            <a:pPr algn="l"/>
            <a:r>
              <a:rPr lang="en-US" sz="900"/>
              <a:t>[24540.751653] NMI watchdog: Watchdog detected hard LOCKUP on cpu 1</a:t>
            </a:r>
            <a:endParaRPr lang="en-US" sz="900"/>
          </a:p>
          <a:p>
            <a:pPr algn="l"/>
            <a:r>
              <a:rPr lang="en-US" sz="900"/>
              <a:t>[24540.759003] Kernel panic - not syncing: Hard LOCKUP</a:t>
            </a:r>
            <a:endParaRPr lang="en-US" sz="900"/>
          </a:p>
          <a:p>
            <a:pPr algn="l"/>
            <a:r>
              <a:rPr lang="en-US" sz="900"/>
              <a:t>[24540.763879] CPU: 1 PID: 27619 Comm: Panic/1 Tainted: G U W O 4.4.19-quilt-2e5dc0ac-g4a0eaa5-dirty #3</a:t>
            </a:r>
            <a:endParaRPr lang="en-US" sz="900"/>
          </a:p>
          <a:p>
            <a:pPr algn="l"/>
            <a:r>
              <a:rPr lang="en-US" sz="900"/>
              <a:t>[24540.773785] 0000000000000000 ffff88017fc85b00 ffffffff8138e8c5 ffffffff81f957ba</a:t>
            </a:r>
            <a:endParaRPr lang="en-US" sz="900"/>
          </a:p>
          <a:p>
            <a:pPr algn="l"/>
            <a:r>
              <a:rPr lang="en-US" sz="900"/>
              <a:t>[24540.781227] ffff88017fc85b90 ffff88017fc85b80 ffffffff81177b7d 0000000000000008</a:t>
            </a:r>
            <a:endParaRPr lang="en-US" sz="900"/>
          </a:p>
          <a:p>
            <a:pPr algn="l"/>
            <a:r>
              <a:rPr lang="en-US" sz="900"/>
              <a:t>[24540.788666] ffff88017fc85b90 ffff88017fc85b28 00000000000000bc ffffffff81fb667c</a:t>
            </a:r>
            <a:endParaRPr lang="en-US" sz="900"/>
          </a:p>
          <a:p>
            <a:pPr algn="l"/>
            <a:r>
              <a:rPr lang="en-US" sz="900"/>
              <a:t>[24540.796108] Call Trace:</a:t>
            </a:r>
            <a:endParaRPr lang="en-US" sz="900"/>
          </a:p>
          <a:p>
            <a:pPr algn="l"/>
            <a:r>
              <a:rPr lang="en-US" sz="900"/>
              <a:t>[24540.798552] &lt;NMI&gt; [&lt;ffffffff8138e8c5&gt;] dump_stack+0x67/0x92</a:t>
            </a:r>
            <a:endParaRPr lang="en-US" sz="900"/>
          </a:p>
          <a:p>
            <a:pPr algn="l"/>
            <a:r>
              <a:rPr lang="en-US" sz="900"/>
              <a:t>[24540.804308] [&lt;ffffffff81177b7d&gt;] panic+0xc5/0x1eb</a:t>
            </a:r>
            <a:endParaRPr lang="en-US" sz="900"/>
          </a:p>
          <a:p>
            <a:pPr algn="l"/>
            <a:r>
              <a:rPr lang="en-US" sz="900"/>
              <a:t>[24540.809097] [&lt;ffffffff811315cf&gt;] watchdog_overflow_callback+0x14f/0x150</a:t>
            </a:r>
            <a:endParaRPr lang="en-US" sz="900"/>
          </a:p>
          <a:p>
            <a:pPr algn="l"/>
            <a:r>
              <a:rPr lang="en-US" sz="900"/>
              <a:t>[24540.815794] [&lt;ffffffff8117124c&gt;] __perf_event_overflow+0x9c/0x1e0</a:t>
            </a:r>
            <a:endParaRPr lang="en-US" sz="900"/>
          </a:p>
          <a:p>
            <a:pPr algn="l"/>
            <a:r>
              <a:rPr lang="en-US" sz="900"/>
              <a:t>[24540.821968] [&lt;ffffffff81171da4&gt;] perf_event_overflow+0x14/0x20</a:t>
            </a:r>
            <a:endParaRPr lang="en-US" sz="900"/>
          </a:p>
          <a:p>
            <a:pPr algn="l"/>
            <a:r>
              <a:rPr lang="en-US" sz="900"/>
              <a:t>[24540.827883] [&lt;ffffffff810208bf&gt;] intel_pmu_handle_irq+0x1cf/0x450</a:t>
            </a:r>
            <a:endParaRPr lang="en-US" sz="900"/>
          </a:p>
          <a:p>
            <a:pPr algn="l"/>
            <a:r>
              <a:rPr lang="en-US" sz="900"/>
              <a:t>[24540.834060] [&lt;ffffffff8110ec82&gt;] ? __module_text_address+0x12/0x60</a:t>
            </a:r>
            <a:endParaRPr lang="en-US" sz="900"/>
          </a:p>
          <a:p>
            <a:pPr algn="l"/>
            <a:r>
              <a:rPr lang="en-US" sz="900"/>
              <a:t>[24540.840322] [&lt;ffffffff811130ef&gt;] ? is_module_text_address+0x2f/0x50</a:t>
            </a:r>
            <a:endParaRPr lang="en-US" sz="900"/>
          </a:p>
          <a:p>
            <a:pPr algn="l"/>
            <a:r>
              <a:rPr lang="en-US" sz="900"/>
              <a:t>[24540.846672] [&lt;ffffffff8139a8dc&gt;] ? vsnprintf+0x24c/0x510</a:t>
            </a:r>
            <a:endParaRPr lang="en-US" sz="900"/>
          </a:p>
          <a:p>
            <a:pPr algn="l"/>
            <a:r>
              <a:rPr lang="en-US" sz="900"/>
              <a:t>[24540.852066] [&lt;ffffffff8100ffff&gt;] ? __fpu__restore_sig+0x10f/0x490</a:t>
            </a:r>
            <a:endParaRPr lang="en-US" sz="900"/>
          </a:p>
          <a:p>
            <a:pPr algn="l"/>
            <a:r>
              <a:rPr lang="en-US" sz="900"/>
              <a:t>[24540.858242] [&lt;ffffffff81395537&gt;] ? seq_buf_vprintf+0x37/0x90</a:t>
            </a:r>
            <a:endParaRPr lang="en-US" sz="900"/>
          </a:p>
          <a:p>
            <a:pPr algn="l"/>
            <a:r>
              <a:rPr lang="en-US" sz="900"/>
              <a:t>[24540.863985] [&lt;ffffffff81392fbf&gt;] ? nmi_vprintk+0x4f/0x80</a:t>
            </a:r>
            <a:endParaRPr lang="en-US" sz="900"/>
          </a:p>
          <a:p>
            <a:pPr algn="l"/>
            <a:r>
              <a:rPr lang="en-US" sz="900"/>
              <a:t>[24540.869377] [&lt;ffffffff8144035f&gt;] ? acpi_idle_enter_bm+0xb/0x112</a:t>
            </a:r>
            <a:endParaRPr lang="en-US" sz="900"/>
          </a:p>
          <a:p>
            <a:pPr algn="l"/>
            <a:r>
              <a:rPr lang="en-US" sz="900"/>
              <a:t>[24540.875379] [&lt;ffffffff8144035f&gt;] ? acpi_idle_enter_bm+0xb/0x112</a:t>
            </a:r>
            <a:endParaRPr lang="en-US" sz="900"/>
          </a:p>
          <a:p>
            <a:pPr algn="l"/>
            <a:r>
              <a:rPr lang="x-none" altLang="en-US" sz="900"/>
              <a:t>.....................</a:t>
            </a:r>
            <a:endParaRPr lang="x-none" altLang="en-US" sz="900"/>
          </a:p>
          <a:p>
            <a:pPr algn="l"/>
            <a:r>
              <a:rPr lang="x-none" altLang="en-US" sz="900"/>
              <a:t>[24540.959685] &lt;&lt;EOE&gt;&gt; [&lt;ffffffffa016302c&gt;] ? panic_test_thread+0x2c/0x50 [panic]</a:t>
            </a:r>
            <a:endParaRPr lang="x-none" altLang="en-US" sz="900"/>
          </a:p>
          <a:p>
            <a:pPr algn="l"/>
            <a:r>
              <a:rPr lang="x-none" altLang="en-US" sz="900"/>
              <a:t>[24540.967089] [&lt;ffffffff810b73ad&gt;] kthread+0xed/0x110</a:t>
            </a:r>
            <a:endParaRPr lang="x-none" altLang="en-US" sz="900"/>
          </a:p>
          <a:p>
            <a:pPr algn="l"/>
            <a:r>
              <a:rPr lang="x-none" altLang="en-US" sz="900"/>
              <a:t>[24540.972051] [&lt;ffffffff810b72c0&gt;] ? kthread_create_on_node+0x190/0x190</a:t>
            </a:r>
            <a:endParaRPr lang="x-none" altLang="en-US" sz="900"/>
          </a:p>
          <a:p>
            <a:pPr algn="l"/>
            <a:r>
              <a:rPr lang="x-none" altLang="en-US" sz="900"/>
              <a:t>[24540.978575] [&lt;ffffffff81a570ef&gt;] ret_from_fork+0x3f/0x70</a:t>
            </a:r>
            <a:endParaRPr lang="x-none" altLang="en-US" sz="900"/>
          </a:p>
          <a:p>
            <a:pPr algn="l"/>
            <a:r>
              <a:rPr lang="x-none" altLang="en-US" sz="900"/>
              <a:t>[24540.983970] [&lt;ffffffff810b72c0&gt;] ? kthread_create_on_node+0x190/0x190</a:t>
            </a:r>
            <a:endParaRPr lang="x-none" altLang="en-US" sz="900"/>
          </a:p>
          <a:p>
            <a:pPr algn="l"/>
            <a:r>
              <a:rPr lang="x-none" altLang="en-US" sz="900"/>
              <a:t>[24542.156125] Shutting down cpus with NMI</a:t>
            </a:r>
            <a:endParaRPr lang="x-none" altLang="en-US" sz="900"/>
          </a:p>
          <a:p>
            <a:pPr algn="l"/>
            <a:endParaRPr lang="x-none" altLang="en-US" sz="90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sz="3200"/>
              <a:t>Dynamic Set Mux Pins Function for Debug Purpose - 1</a:t>
            </a:r>
            <a:endParaRPr lang="x-none" altLang="en-US" sz="3200"/>
          </a:p>
        </p:txBody>
      </p:sp>
      <p:sp>
        <p:nvSpPr>
          <p:cNvPr id="3" name="Content Placeholder 2"/>
          <p:cNvSpPr>
            <a:spLocks noGrp="1"/>
          </p:cNvSpPr>
          <p:nvPr>
            <p:ph idx="1"/>
          </p:nvPr>
        </p:nvSpPr>
        <p:spPr>
          <a:xfrm>
            <a:off x="610235" y="1292860"/>
            <a:ext cx="10174605" cy="4837430"/>
          </a:xfrm>
        </p:spPr>
        <p:txBody>
          <a:bodyPr/>
          <a:p>
            <a:pPr marL="0" indent="0">
              <a:buNone/>
            </a:pPr>
            <a:r>
              <a:rPr lang="en-US" sz="1400"/>
              <a:t>Steps:</a:t>
            </a:r>
            <a:endParaRPr lang="en-US" sz="1400"/>
          </a:p>
          <a:p>
            <a:pPr marL="0" indent="0">
              <a:buNone/>
            </a:pPr>
            <a:r>
              <a:rPr lang="en-US" sz="1400"/>
              <a:t>1) Download and patch 0001-enable-pinmux-change-via-debugfs.patch</a:t>
            </a:r>
            <a:endParaRPr lang="en-US" sz="1400"/>
          </a:p>
          <a:p>
            <a:pPr marL="0" indent="0">
              <a:buNone/>
            </a:pPr>
            <a:r>
              <a:rPr lang="en-US" sz="1400"/>
              <a:t>patch -p1 &lt; 0001-enable-pinmux-change-via-debugfs.patch              </a:t>
            </a:r>
            <a:endParaRPr lang="en-US" sz="1400"/>
          </a:p>
          <a:p>
            <a:pPr marL="0" indent="0">
              <a:buNone/>
            </a:pPr>
            <a:r>
              <a:rPr lang="en-US" sz="1400"/>
              <a:t>2) make sure Kconfig of debugfs is enabled and rebuild kernel</a:t>
            </a:r>
            <a:endParaRPr lang="en-US" sz="1400"/>
          </a:p>
          <a:p>
            <a:pPr marL="0" indent="0">
              <a:buNone/>
            </a:pPr>
            <a:r>
              <a:rPr lang="en-US" sz="1400"/>
              <a:t>3) echo </a:t>
            </a:r>
            <a:r>
              <a:rPr lang="en-US" sz="1400" b="1">
                <a:solidFill>
                  <a:srgbClr val="FF0000"/>
                </a:solidFill>
              </a:rPr>
              <a:t>&lt;pin offset&gt; &lt;pin function&gt;</a:t>
            </a:r>
            <a:r>
              <a:rPr lang="en-US" sz="1400"/>
              <a:t> &gt; /sys/kernel/debug/pinctrl/INT3452:0</a:t>
            </a:r>
            <a:r>
              <a:rPr lang="en-US" sz="1400" b="1">
                <a:solidFill>
                  <a:srgbClr val="FF0000"/>
                </a:solidFill>
              </a:rPr>
              <a:t>&lt;group id&gt;</a:t>
            </a:r>
            <a:r>
              <a:rPr lang="en-US" sz="1400"/>
              <a:t>/pinmux-pins</a:t>
            </a:r>
            <a:endParaRPr lang="en-US" sz="1400"/>
          </a:p>
          <a:p>
            <a:pPr marL="0" indent="0">
              <a:buNone/>
            </a:pPr>
            <a:r>
              <a:rPr lang="en-US" sz="1400"/>
              <a:t>replace the parameter in </a:t>
            </a:r>
            <a:r>
              <a:rPr lang="en-US" sz="1400" b="1">
                <a:solidFill>
                  <a:srgbClr val="FF0000"/>
                </a:solidFill>
              </a:rPr>
              <a:t>red</a:t>
            </a:r>
            <a:r>
              <a:rPr lang="en-US" sz="1400"/>
              <a:t> to real values</a:t>
            </a:r>
            <a:endParaRPr lang="en-US" sz="1400"/>
          </a:p>
          <a:p>
            <a:pPr marL="0" indent="0">
              <a:buNone/>
            </a:pPr>
            <a:r>
              <a:rPr lang="en-US" sz="1400"/>
              <a:t> </a:t>
            </a:r>
            <a:endParaRPr lang="en-US" sz="1400"/>
          </a:p>
          <a:p>
            <a:pPr marL="0" indent="0">
              <a:buNone/>
            </a:pPr>
            <a:r>
              <a:rPr lang="en-US" sz="1400"/>
              <a:t>For example, if need to enable MCLK2 signal output on MRB (which by default it not):</a:t>
            </a:r>
            <a:endParaRPr lang="en-US" sz="1400"/>
          </a:p>
          <a:p>
            <a:pPr marL="0" indent="0">
              <a:buNone/>
            </a:pPr>
            <a:r>
              <a:rPr lang="en-US" sz="1400"/>
              <a:t>1) figure out that the  GPIO_84 AVS_I2S2_MCLK belongs to group </a:t>
            </a:r>
            <a:r>
              <a:rPr lang="en-US" sz="1400" b="1">
                <a:solidFill>
                  <a:srgbClr val="FF0000"/>
                </a:solidFill>
              </a:rPr>
              <a:t>01</a:t>
            </a:r>
            <a:r>
              <a:rPr lang="en-US" sz="1400"/>
              <a:t> and offset </a:t>
            </a:r>
            <a:r>
              <a:rPr lang="en-US" sz="1400" b="1">
                <a:solidFill>
                  <a:srgbClr val="FF0000"/>
                </a:solidFill>
              </a:rPr>
              <a:t>48</a:t>
            </a:r>
            <a:r>
              <a:rPr lang="en-US" sz="1400"/>
              <a:t> , and PMode M</a:t>
            </a:r>
            <a:r>
              <a:rPr lang="en-US" sz="1400" b="1">
                <a:solidFill>
                  <a:srgbClr val="FF0000"/>
                </a:solidFill>
              </a:rPr>
              <a:t>1</a:t>
            </a:r>
            <a:r>
              <a:rPr lang="en-US" sz="1400"/>
              <a:t> for MCLK2 function</a:t>
            </a:r>
            <a:endParaRPr lang="en-US" sz="1400"/>
          </a:p>
          <a:p>
            <a:pPr marL="0" indent="0">
              <a:buNone/>
            </a:pPr>
            <a:r>
              <a:rPr lang="en-US" sz="1400"/>
              <a:t>2) run:</a:t>
            </a:r>
            <a:endParaRPr lang="en-US" sz="1400"/>
          </a:p>
          <a:p>
            <a:pPr marL="0" indent="0">
              <a:buNone/>
            </a:pPr>
            <a:r>
              <a:rPr lang="en-US" sz="1400"/>
              <a:t>echo 48 1 &gt; /sys/kernel/debug/pinctrl/INT3452:01/pinmux-pins</a:t>
            </a:r>
            <a:endParaRPr lang="en-US" sz="1400"/>
          </a:p>
          <a:p>
            <a:pPr marL="0" indent="0">
              <a:buNone/>
            </a:pPr>
            <a:endParaRPr lang="en-US" sz="1400"/>
          </a:p>
          <a:p>
            <a:pPr marL="0" indent="0">
              <a:buNone/>
            </a:pPr>
            <a:r>
              <a:rPr lang="en-US" sz="1400"/>
              <a:t>Note:</a:t>
            </a:r>
            <a:endParaRPr lang="en-US" sz="1400"/>
          </a:p>
          <a:p>
            <a:pPr marL="0" indent="0">
              <a:buNone/>
            </a:pPr>
            <a:r>
              <a:rPr lang="en-US" sz="1400"/>
              <a:t>1) before changing please make sure that the action will not damage your hardware.</a:t>
            </a:r>
            <a:endParaRPr lang="en-US" sz="1400"/>
          </a:p>
          <a:p>
            <a:pPr marL="0" indent="0">
              <a:buNone/>
            </a:pPr>
            <a:r>
              <a:rPr lang="en-US" sz="1400"/>
              <a:t>2) the configuration will get lost after reboot (of course)</a:t>
            </a:r>
            <a:endParaRPr lang="en-US" sz="140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sz="3200"/>
              <a:t>Dynamic Set Mux Pins Function for Debug Purpose - 2</a:t>
            </a:r>
            <a:endParaRPr lang="x-none" altLang="en-US" sz="3200"/>
          </a:p>
        </p:txBody>
      </p:sp>
      <p:sp>
        <p:nvSpPr>
          <p:cNvPr id="3" name="Content Placeholder 2"/>
          <p:cNvSpPr>
            <a:spLocks noGrp="1"/>
          </p:cNvSpPr>
          <p:nvPr>
            <p:ph idx="1"/>
          </p:nvPr>
        </p:nvSpPr>
        <p:spPr>
          <a:xfrm>
            <a:off x="203835" y="1015365"/>
            <a:ext cx="6343650" cy="5117465"/>
          </a:xfrm>
        </p:spPr>
        <p:txBody>
          <a:bodyPr/>
          <a:p>
            <a:pPr marL="0" indent="0">
              <a:buNone/>
            </a:pPr>
            <a:r>
              <a:rPr lang="en-US" sz="1000"/>
              <a:t>From 97dcf658034ae9da0c1b01b20782759a64e19edd Mon Sep 17 00:00:00 2001</a:t>
            </a:r>
            <a:endParaRPr lang="en-US" sz="1000"/>
          </a:p>
          <a:p>
            <a:pPr marL="0" indent="0">
              <a:buNone/>
            </a:pPr>
            <a:r>
              <a:rPr lang="en-US" sz="1000"/>
              <a:t>From: max &lt;max@ubs&gt;</a:t>
            </a:r>
            <a:endParaRPr lang="en-US" sz="1000"/>
          </a:p>
          <a:p>
            <a:pPr marL="0" indent="0">
              <a:buNone/>
            </a:pPr>
            <a:r>
              <a:rPr lang="en-US" sz="1000"/>
              <a:t>Date: Thu, 1 Dec 2016 15:41:56 +0800</a:t>
            </a:r>
            <a:endParaRPr lang="en-US" sz="1000"/>
          </a:p>
          <a:p>
            <a:pPr marL="0" indent="0">
              <a:buNone/>
            </a:pPr>
            <a:r>
              <a:rPr lang="en-US" sz="1000"/>
              <a:t>Subject: [PATCH] enable pinmux change via debugfs</a:t>
            </a:r>
            <a:endParaRPr lang="en-US" sz="1000"/>
          </a:p>
          <a:p>
            <a:pPr marL="0" indent="0">
              <a:buNone/>
            </a:pPr>
            <a:endParaRPr lang="en-US" sz="1000"/>
          </a:p>
          <a:p>
            <a:pPr marL="0" indent="0">
              <a:buNone/>
            </a:pPr>
            <a:r>
              <a:rPr lang="en-US" sz="1000"/>
              <a:t>---</a:t>
            </a:r>
            <a:endParaRPr lang="en-US" sz="1000"/>
          </a:p>
          <a:p>
            <a:pPr marL="0" indent="0">
              <a:buNone/>
            </a:pPr>
            <a:r>
              <a:rPr lang="en-US" sz="1000"/>
              <a:t> drivers/pinctrl/intel/pinctrl-intel.c | 50 ++++++++++++++++++++++-------------</a:t>
            </a:r>
            <a:endParaRPr lang="en-US" sz="1000"/>
          </a:p>
          <a:p>
            <a:pPr marL="0" indent="0">
              <a:buNone/>
            </a:pPr>
            <a:r>
              <a:rPr lang="en-US" sz="1000"/>
              <a:t> drivers/pinctrl/pinmux.c              | 42 +++++++++++++++++++++++++++++</a:t>
            </a:r>
            <a:endParaRPr lang="en-US" sz="1000"/>
          </a:p>
          <a:p>
            <a:pPr marL="0" indent="0">
              <a:buNone/>
            </a:pPr>
            <a:r>
              <a:rPr lang="en-US" sz="1000"/>
              <a:t> 2 files changed, 74 insertions(+), 18 deletions(-)</a:t>
            </a:r>
            <a:endParaRPr lang="en-US" sz="1000"/>
          </a:p>
          <a:p>
            <a:pPr marL="0" indent="0">
              <a:buNone/>
            </a:pPr>
            <a:endParaRPr lang="en-US" sz="1000"/>
          </a:p>
          <a:p>
            <a:pPr marL="0" indent="0">
              <a:buNone/>
            </a:pPr>
            <a:r>
              <a:rPr lang="en-US" sz="1000"/>
              <a:t>diff --git a/drivers/pinctrl/intel/pinctrl-intel.c b/drivers/pinctrl/intel/pinctrl-intel.c</a:t>
            </a:r>
            <a:endParaRPr lang="en-US" sz="1000"/>
          </a:p>
          <a:p>
            <a:pPr marL="0" indent="0">
              <a:buNone/>
            </a:pPr>
            <a:r>
              <a:rPr lang="en-US" sz="1000"/>
              <a:t>index e39302d..5ed1c29 100644</a:t>
            </a:r>
            <a:endParaRPr lang="en-US" sz="1000"/>
          </a:p>
          <a:p>
            <a:pPr marL="0" indent="0">
              <a:buNone/>
            </a:pPr>
            <a:r>
              <a:rPr lang="en-US" sz="1000"/>
              <a:t>--- a/drivers/pinctrl/intel/pinctrl-intel.c</a:t>
            </a:r>
            <a:endParaRPr lang="en-US" sz="1000"/>
          </a:p>
          <a:p>
            <a:pPr marL="0" indent="0">
              <a:buNone/>
            </a:pPr>
            <a:r>
              <a:rPr lang="en-US" sz="1000"/>
              <a:t>+++ b/drivers/pinctrl/intel/pinctrl-intel.c</a:t>
            </a:r>
            <a:endParaRPr lang="en-US" sz="1000"/>
          </a:p>
          <a:p>
            <a:pPr marL="0" indent="0">
              <a:buNone/>
            </a:pPr>
            <a:r>
              <a:rPr lang="en-US" sz="1000"/>
              <a:t>@@ -319,36 +319,50 @@ static int intel_pinmux_set_mux(struct pinctrl_dev *pctldev, unsigned function,</a:t>
            </a:r>
            <a:endParaRPr lang="en-US" sz="1000"/>
          </a:p>
          <a:p>
            <a:pPr marL="0" indent="0">
              <a:buNone/>
            </a:pPr>
            <a:r>
              <a:rPr lang="en-US" sz="1000"/>
              <a:t> 				unsigned group)</a:t>
            </a:r>
            <a:endParaRPr lang="en-US" sz="1000"/>
          </a:p>
          <a:p>
            <a:pPr marL="0" indent="0">
              <a:buNone/>
            </a:pPr>
            <a:r>
              <a:rPr lang="en-US" sz="1000"/>
              <a:t> {</a:t>
            </a:r>
            <a:endParaRPr lang="en-US" sz="1000"/>
          </a:p>
          <a:p>
            <a:pPr marL="0" indent="0">
              <a:buNone/>
            </a:pPr>
            <a:r>
              <a:rPr lang="en-US" sz="1000"/>
              <a:t> 	struct intel_pinctrl *pctrl = pinctrl_dev_get_drvdata(pctldev);</a:t>
            </a:r>
            <a:endParaRPr lang="en-US" sz="1000"/>
          </a:p>
          <a:p>
            <a:pPr marL="0" indent="0">
              <a:buNone/>
            </a:pPr>
            <a:r>
              <a:rPr lang="en-US" sz="1000"/>
              <a:t>-	const struct intel_pingroup *grp = &amp;pctrl-&gt;soc-&gt;groups[group];</a:t>
            </a:r>
            <a:endParaRPr lang="en-US" sz="1000"/>
          </a:p>
          <a:p>
            <a:pPr marL="0" indent="0">
              <a:buNone/>
            </a:pPr>
            <a:r>
              <a:rPr lang="en-US" sz="1000"/>
              <a:t>+//	const struct intel_pingroup *grp = &amp;pctrl-&gt;soc-&gt;groups[group];</a:t>
            </a:r>
            <a:endParaRPr lang="en-US" sz="1000"/>
          </a:p>
          <a:p>
            <a:pPr marL="0" indent="0">
              <a:buNone/>
            </a:pPr>
            <a:r>
              <a:rPr lang="en-US" sz="1000"/>
              <a:t>+	unsigned pin = group;</a:t>
            </a:r>
            <a:endParaRPr lang="en-US" sz="1000"/>
          </a:p>
          <a:p>
            <a:pPr marL="0" indent="0">
              <a:buNone/>
            </a:pPr>
            <a:r>
              <a:rPr lang="en-US" sz="1000"/>
              <a:t> 	unsigned long flags;</a:t>
            </a:r>
            <a:endParaRPr lang="en-US" sz="1000"/>
          </a:p>
          <a:p>
            <a:pPr marL="0" indent="0">
              <a:buNone/>
            </a:pPr>
            <a:r>
              <a:rPr lang="en-US" sz="1000"/>
              <a:t> 	int i;</a:t>
            </a:r>
            <a:endParaRPr lang="en-US" sz="1000"/>
          </a:p>
          <a:p>
            <a:pPr marL="0" indent="0">
              <a:buNone/>
            </a:pPr>
            <a:r>
              <a:rPr lang="en-US" sz="1000"/>
              <a:t> </a:t>
            </a:r>
            <a:endParaRPr lang="en-US" sz="1000"/>
          </a:p>
          <a:p>
            <a:pPr marL="0" indent="0">
              <a:buNone/>
            </a:pPr>
            <a:r>
              <a:rPr lang="en-US" sz="1000"/>
              <a:t> 	spin_lock_irqsave(&amp;pctrl-&gt;lock, flags);</a:t>
            </a:r>
            <a:endParaRPr lang="en-US" sz="1000"/>
          </a:p>
        </p:txBody>
      </p:sp>
      <p:sp>
        <p:nvSpPr>
          <p:cNvPr id="4" name="Text Box 3"/>
          <p:cNvSpPr txBox="1"/>
          <p:nvPr/>
        </p:nvSpPr>
        <p:spPr>
          <a:xfrm>
            <a:off x="6450330" y="880110"/>
            <a:ext cx="5328920" cy="5425440"/>
          </a:xfrm>
          <a:prstGeom prst="rect">
            <a:avLst/>
          </a:prstGeom>
          <a:noFill/>
        </p:spPr>
        <p:txBody>
          <a:bodyPr wrap="square" rtlCol="0">
            <a:spAutoFit/>
          </a:bodyPr>
          <a:p>
            <a:pPr algn="l"/>
            <a:r>
              <a:rPr lang="en-US" sz="1000"/>
              <a:t>-</a:t>
            </a:r>
            <a:endParaRPr lang="en-US" sz="1000"/>
          </a:p>
          <a:p>
            <a:pPr algn="l"/>
            <a:r>
              <a:rPr lang="en-US" sz="1000"/>
              <a:t>-	/*</a:t>
            </a:r>
            <a:endParaRPr lang="en-US" sz="1000"/>
          </a:p>
          <a:p>
            <a:pPr algn="l"/>
            <a:r>
              <a:rPr lang="en-US" sz="1000"/>
              <a:t>-	 * All pins in the groups needs to be accessible and writable</a:t>
            </a:r>
            <a:endParaRPr lang="en-US" sz="1000"/>
          </a:p>
          <a:p>
            <a:pPr algn="l"/>
            <a:r>
              <a:rPr lang="en-US" sz="1000"/>
              <a:t>-	 * before we can enable the mux for this group.</a:t>
            </a:r>
            <a:endParaRPr lang="en-US" sz="1000"/>
          </a:p>
          <a:p>
            <a:pPr algn="l"/>
            <a:r>
              <a:rPr lang="en-US" sz="1000"/>
              <a:t>-	 */</a:t>
            </a:r>
            <a:endParaRPr lang="en-US" sz="1000"/>
          </a:p>
          <a:p>
            <a:pPr algn="l"/>
            <a:r>
              <a:rPr lang="en-US" sz="1000"/>
              <a:t>-	for (i = 0; i &lt; grp-&gt;npins; i++) {</a:t>
            </a:r>
            <a:endParaRPr lang="en-US" sz="1000"/>
          </a:p>
          <a:p>
            <a:pPr algn="l"/>
            <a:r>
              <a:rPr lang="en-US" sz="1000"/>
              <a:t>-		if (!intel_pad_usable(pctrl, grp-&gt;pins[i])) {</a:t>
            </a:r>
            <a:endParaRPr lang="en-US" sz="1000"/>
          </a:p>
          <a:p>
            <a:pPr algn="l"/>
            <a:r>
              <a:rPr lang="en-US" sz="1000"/>
              <a:t>-			spin_unlock_irqrestore(&amp;pctrl-&gt;lock, flags);</a:t>
            </a:r>
            <a:endParaRPr lang="en-US" sz="1000"/>
          </a:p>
          <a:p>
            <a:pPr algn="l"/>
            <a:r>
              <a:rPr lang="en-US" sz="1000"/>
              <a:t>-			return -EBUSY;</a:t>
            </a:r>
            <a:endParaRPr lang="en-US" sz="1000"/>
          </a:p>
          <a:p>
            <a:pPr algn="l"/>
            <a:r>
              <a:rPr lang="en-US" sz="1000"/>
              <a:t>-		}</a:t>
            </a:r>
            <a:endParaRPr lang="en-US" sz="1000"/>
          </a:p>
          <a:p>
            <a:pPr algn="l"/>
            <a:r>
              <a:rPr lang="en-US" sz="1000"/>
              <a:t>-	}</a:t>
            </a:r>
            <a:endParaRPr lang="en-US" sz="1000"/>
          </a:p>
          <a:p>
            <a:pPr algn="l"/>
            <a:r>
              <a:rPr lang="en-US" sz="1000"/>
              <a:t>-</a:t>
            </a:r>
            <a:endParaRPr lang="en-US" sz="1000"/>
          </a:p>
          <a:p>
            <a:pPr algn="l"/>
            <a:r>
              <a:rPr lang="en-US" sz="1000"/>
              <a:t>-	/* Now enable the mux setting for each pin in the group */</a:t>
            </a:r>
            <a:endParaRPr lang="en-US" sz="1000"/>
          </a:p>
          <a:p>
            <a:pPr algn="l"/>
            <a:r>
              <a:rPr lang="en-US" sz="1000"/>
              <a:t>-	for (i = 0; i &lt; grp-&gt;npins; i++) {</a:t>
            </a:r>
            <a:endParaRPr lang="en-US" sz="1000"/>
          </a:p>
          <a:p>
            <a:pPr algn="l"/>
            <a:r>
              <a:rPr lang="en-US" sz="1000"/>
              <a:t>+	do {</a:t>
            </a:r>
            <a:endParaRPr lang="en-US" sz="1000"/>
          </a:p>
          <a:p>
            <a:pPr algn="l"/>
            <a:r>
              <a:rPr lang="en-US" sz="1000"/>
              <a:t> 		void __iomem *padcfg0;</a:t>
            </a:r>
            <a:endParaRPr lang="en-US" sz="1000"/>
          </a:p>
          <a:p>
            <a:pPr algn="l"/>
            <a:r>
              <a:rPr lang="en-US" sz="1000"/>
              <a:t> 		u32 value;</a:t>
            </a:r>
            <a:endParaRPr lang="en-US" sz="1000"/>
          </a:p>
          <a:p>
            <a:pPr algn="l"/>
            <a:r>
              <a:rPr lang="en-US" sz="1000"/>
              <a:t> </a:t>
            </a:r>
            <a:endParaRPr lang="en-US" sz="1000"/>
          </a:p>
          <a:p>
            <a:pPr algn="l"/>
            <a:r>
              <a:rPr lang="en-US" sz="1000"/>
              <a:t>-		padcfg0 = intel_get_padcfg(pctrl, grp-&gt;pins[i], PADCFG0);</a:t>
            </a:r>
            <a:endParaRPr lang="en-US" sz="1000"/>
          </a:p>
          <a:p>
            <a:pPr algn="l"/>
            <a:r>
              <a:rPr lang="en-US" sz="1000"/>
              <a:t>+		padcfg0 = intel_get_padcfg(pctrl, pin, PADCFG0);</a:t>
            </a:r>
            <a:endParaRPr lang="en-US" sz="1000"/>
          </a:p>
          <a:p>
            <a:pPr algn="l"/>
            <a:r>
              <a:rPr lang="en-US" sz="1000"/>
              <a:t> 		value = readl(padcfg0);</a:t>
            </a:r>
            <a:endParaRPr lang="en-US" sz="1000"/>
          </a:p>
          <a:p>
            <a:pPr algn="l"/>
            <a:r>
              <a:rPr lang="en-US" sz="1000"/>
              <a:t>+		pr_info("====&gt; PADCFG0=%x\n", padcfg0);</a:t>
            </a:r>
            <a:endParaRPr lang="en-US" sz="1000"/>
          </a:p>
          <a:p>
            <a:pPr algn="l"/>
            <a:r>
              <a:rPr lang="en-US" sz="1000"/>
              <a:t> 		value &amp;= ~PADCFG0_PMODE_MASK;</a:t>
            </a:r>
            <a:endParaRPr lang="en-US" sz="1000"/>
          </a:p>
          <a:p>
            <a:pPr algn="l"/>
            <a:r>
              <a:rPr lang="en-US" sz="1000"/>
              <a:t>-		value |= grp-&gt;mode &lt;&lt; PADCFG0_PMODE_SHIFT;</a:t>
            </a:r>
            <a:endParaRPr lang="en-US" sz="1000"/>
          </a:p>
          <a:p>
            <a:pPr algn="l"/>
            <a:r>
              <a:rPr lang="en-US" sz="1000"/>
              <a:t>+		value |= function &lt;&lt; PADCFG0_PMODE_SHIFT;</a:t>
            </a:r>
            <a:endParaRPr lang="en-US" sz="1000"/>
          </a:p>
          <a:p>
            <a:pPr algn="l"/>
            <a:r>
              <a:rPr lang="en-US" sz="1000"/>
              <a:t> </a:t>
            </a:r>
            <a:endParaRPr lang="en-US" sz="1000"/>
          </a:p>
          <a:p>
            <a:pPr algn="l"/>
            <a:r>
              <a:rPr lang="en-US" sz="1000"/>
              <a:t>+		pr_info("&lt;==== PADCFG0=%x\n", padcfg0);</a:t>
            </a:r>
            <a:endParaRPr lang="en-US" sz="1000"/>
          </a:p>
          <a:p>
            <a:pPr algn="l"/>
            <a:r>
              <a:rPr lang="en-US" sz="1000"/>
              <a:t> 		writel(value, padcfg0);</a:t>
            </a:r>
            <a:endParaRPr lang="en-US" sz="1000"/>
          </a:p>
          <a:p>
            <a:pPr algn="l"/>
            <a:r>
              <a:rPr lang="en-US" sz="1000"/>
              <a:t>-	}</a:t>
            </a:r>
            <a:endParaRPr lang="en-US" sz="1000"/>
          </a:p>
          <a:p>
            <a:pPr algn="l"/>
            <a:r>
              <a:rPr lang="en-US" sz="1000"/>
              <a:t>+	} while (0);</a:t>
            </a:r>
            <a:endParaRPr lang="en-US" sz="1000"/>
          </a:p>
          <a:p>
            <a:pPr algn="l"/>
            <a:r>
              <a:rPr lang="en-US" sz="1000"/>
              <a:t>+	/*</a:t>
            </a:r>
            <a:endParaRPr lang="en-US" sz="1000"/>
          </a:p>
          <a:p>
            <a:pPr algn="l"/>
            <a:r>
              <a:rPr lang="en-US" sz="1000"/>
              <a:t>+	 * All pins in the groups needs to be accessible and writable</a:t>
            </a:r>
            <a:endParaRPr lang="en-US" sz="1000"/>
          </a:p>
          <a:p>
            <a:pPr algn="l"/>
            <a:r>
              <a:rPr lang="en-US" sz="1000"/>
              <a:t>+	 * before we can enable the mux for this group.</a:t>
            </a:r>
            <a:endParaRPr lang="en-US" sz="1000"/>
          </a:p>
          <a:p>
            <a:pPr algn="l"/>
            <a:r>
              <a:rPr lang="en-US" sz="1000"/>
              <a:t>+	 */</a:t>
            </a:r>
            <a:endParaRPr lang="en-US" sz="1000"/>
          </a:p>
          <a:p>
            <a:pPr algn="l"/>
            <a:r>
              <a:rPr lang="en-US" sz="1000"/>
              <a:t> </a:t>
            </a:r>
            <a:endParaRPr lang="en-US" sz="100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sz="3200"/>
              <a:t>Dynamic Set Mux Pins Function for Debug Purpose - 3</a:t>
            </a:r>
            <a:endParaRPr lang="x-none" altLang="en-US" sz="3200"/>
          </a:p>
        </p:txBody>
      </p:sp>
      <p:sp>
        <p:nvSpPr>
          <p:cNvPr id="3" name="Content Placeholder 2"/>
          <p:cNvSpPr>
            <a:spLocks noGrp="1"/>
          </p:cNvSpPr>
          <p:nvPr>
            <p:ph idx="1"/>
          </p:nvPr>
        </p:nvSpPr>
        <p:spPr>
          <a:xfrm>
            <a:off x="204470" y="1016000"/>
            <a:ext cx="5501005" cy="5117465"/>
          </a:xfrm>
        </p:spPr>
        <p:txBody>
          <a:bodyPr/>
          <a:p>
            <a:pPr marL="0" indent="0">
              <a:buNone/>
            </a:pPr>
            <a:r>
              <a:rPr lang="en-US" sz="1000"/>
              <a:t>+//	for (i = 0; i &lt; grp-&gt;npins; i++) {</a:t>
            </a:r>
            <a:endParaRPr lang="en-US" sz="1000"/>
          </a:p>
          <a:p>
            <a:pPr marL="0" indent="0">
              <a:buNone/>
            </a:pPr>
            <a:r>
              <a:rPr lang="en-US" sz="1000"/>
              <a:t>+//		if (!intel_pad_usable(pctrl, grp-&gt;pins[i])) {</a:t>
            </a:r>
            <a:endParaRPr lang="en-US" sz="1000"/>
          </a:p>
          <a:p>
            <a:pPr marL="0" indent="0">
              <a:buNone/>
            </a:pPr>
            <a:r>
              <a:rPr lang="en-US" sz="1000"/>
              <a:t>+//			spin_unlock_irqrestore(&amp;pctrl-&gt;lock, flags);</a:t>
            </a:r>
            <a:endParaRPr lang="en-US" sz="1000"/>
          </a:p>
          <a:p>
            <a:pPr marL="0" indent="0">
              <a:buNone/>
            </a:pPr>
            <a:r>
              <a:rPr lang="en-US" sz="1000"/>
              <a:t>+//			return -EBUSY;</a:t>
            </a:r>
            <a:endParaRPr lang="en-US" sz="1000"/>
          </a:p>
          <a:p>
            <a:pPr marL="0" indent="0">
              <a:buNone/>
            </a:pPr>
            <a:r>
              <a:rPr lang="en-US" sz="1000"/>
              <a:t>+//		}</a:t>
            </a:r>
            <a:endParaRPr lang="en-US" sz="1000"/>
          </a:p>
          <a:p>
            <a:pPr marL="0" indent="0">
              <a:buNone/>
            </a:pPr>
            <a:r>
              <a:rPr lang="en-US" sz="1000"/>
              <a:t>+//	}</a:t>
            </a:r>
            <a:endParaRPr lang="en-US" sz="1000"/>
          </a:p>
          <a:p>
            <a:pPr marL="0" indent="0">
              <a:buNone/>
            </a:pPr>
            <a:r>
              <a:rPr lang="en-US" sz="1000"/>
              <a:t>+</a:t>
            </a:r>
            <a:endParaRPr lang="en-US" sz="1000"/>
          </a:p>
          <a:p>
            <a:pPr marL="0" indent="0">
              <a:buNone/>
            </a:pPr>
            <a:r>
              <a:rPr lang="en-US" sz="1000"/>
              <a:t>+	/* Now enable the mux setting for each pin in the group */</a:t>
            </a:r>
            <a:endParaRPr lang="en-US" sz="1000"/>
          </a:p>
          <a:p>
            <a:pPr marL="0" indent="0">
              <a:buNone/>
            </a:pPr>
            <a:r>
              <a:rPr lang="en-US" sz="1000"/>
              <a:t>+//	for (i = 0; i &lt; grp-&gt;npins; i++) {</a:t>
            </a:r>
            <a:endParaRPr lang="en-US" sz="1000"/>
          </a:p>
          <a:p>
            <a:pPr marL="0" indent="0">
              <a:buNone/>
            </a:pPr>
            <a:r>
              <a:rPr lang="en-US" sz="1000"/>
              <a:t>+//		void __iomem *padcfg0;</a:t>
            </a:r>
            <a:endParaRPr lang="en-US" sz="1000"/>
          </a:p>
          <a:p>
            <a:pPr marL="0" indent="0">
              <a:buNone/>
            </a:pPr>
            <a:r>
              <a:rPr lang="en-US" sz="1000"/>
              <a:t>+//		u32 value;</a:t>
            </a:r>
            <a:endParaRPr lang="en-US" sz="1000"/>
          </a:p>
          <a:p>
            <a:pPr marL="0" indent="0">
              <a:buNone/>
            </a:pPr>
            <a:r>
              <a:rPr lang="en-US" sz="1000"/>
              <a:t>+//</a:t>
            </a:r>
            <a:endParaRPr lang="en-US" sz="1000"/>
          </a:p>
          <a:p>
            <a:pPr marL="0" indent="0">
              <a:buNone/>
            </a:pPr>
            <a:r>
              <a:rPr lang="en-US" sz="1000"/>
              <a:t>+//		padcfg0 = intel_get_padcfg(pctrl, grp-&gt;pins[i], PADCFG0);</a:t>
            </a:r>
            <a:endParaRPr lang="en-US" sz="1000"/>
          </a:p>
          <a:p>
            <a:pPr marL="0" indent="0">
              <a:buNone/>
            </a:pPr>
            <a:r>
              <a:rPr lang="en-US" sz="1000"/>
              <a:t>+//		value = readl(padcfg0);</a:t>
            </a:r>
            <a:endParaRPr lang="en-US" sz="1000"/>
          </a:p>
          <a:p>
            <a:pPr marL="0" indent="0">
              <a:buNone/>
            </a:pPr>
            <a:r>
              <a:rPr lang="en-US" sz="1000"/>
              <a:t>+//</a:t>
            </a:r>
            <a:endParaRPr lang="en-US" sz="1000"/>
          </a:p>
          <a:p>
            <a:pPr marL="0" indent="0">
              <a:buNone/>
            </a:pPr>
            <a:r>
              <a:rPr lang="en-US" sz="1000"/>
              <a:t>+//		value &amp;= ~PADCFG0_PMODE_MASK;</a:t>
            </a:r>
            <a:endParaRPr lang="en-US" sz="1000"/>
          </a:p>
          <a:p>
            <a:pPr marL="0" indent="0">
              <a:buNone/>
            </a:pPr>
            <a:r>
              <a:rPr lang="en-US" sz="1000"/>
              <a:t>+//		value |= grp-&gt;mode &lt;&lt; PADCFG0_PMODE_SHIFT;</a:t>
            </a:r>
            <a:endParaRPr lang="en-US" sz="1000"/>
          </a:p>
          <a:p>
            <a:pPr marL="0" indent="0">
              <a:buNone/>
            </a:pPr>
            <a:r>
              <a:rPr lang="en-US" sz="1000"/>
              <a:t>+//</a:t>
            </a:r>
            <a:endParaRPr lang="en-US" sz="1000"/>
          </a:p>
          <a:p>
            <a:pPr marL="0" indent="0">
              <a:buNone/>
            </a:pPr>
            <a:r>
              <a:rPr lang="en-US" sz="1000"/>
              <a:t>+//		writel(value, padcfg0);</a:t>
            </a:r>
            <a:endParaRPr lang="en-US" sz="1000"/>
          </a:p>
          <a:p>
            <a:pPr marL="0" indent="0">
              <a:buNone/>
            </a:pPr>
            <a:r>
              <a:rPr lang="en-US" sz="1000"/>
              <a:t>+//	}</a:t>
            </a:r>
            <a:endParaRPr lang="en-US" sz="1000"/>
          </a:p>
          <a:p>
            <a:pPr marL="0" indent="0">
              <a:buNone/>
            </a:pPr>
            <a:r>
              <a:rPr lang="en-US" sz="1000"/>
              <a:t> </a:t>
            </a:r>
            <a:endParaRPr lang="en-US" sz="1000"/>
          </a:p>
          <a:p>
            <a:pPr marL="0" indent="0">
              <a:buNone/>
            </a:pPr>
            <a:r>
              <a:rPr lang="en-US" sz="1000"/>
              <a:t> 	spin_unlock_irqrestore(&amp;pctrl-&gt;lock, flags);</a:t>
            </a:r>
            <a:endParaRPr lang="en-US" sz="1000"/>
          </a:p>
        </p:txBody>
      </p:sp>
      <p:sp>
        <p:nvSpPr>
          <p:cNvPr id="4" name="Text Box 3"/>
          <p:cNvSpPr txBox="1"/>
          <p:nvPr/>
        </p:nvSpPr>
        <p:spPr>
          <a:xfrm>
            <a:off x="6450330" y="880110"/>
            <a:ext cx="5328920" cy="4815840"/>
          </a:xfrm>
          <a:prstGeom prst="rect">
            <a:avLst/>
          </a:prstGeom>
          <a:noFill/>
        </p:spPr>
        <p:txBody>
          <a:bodyPr wrap="square" rtlCol="0">
            <a:spAutoFit/>
          </a:bodyPr>
          <a:p>
            <a:pPr algn="l"/>
            <a:r>
              <a:rPr lang="en-US" sz="1000"/>
              <a:t>diff --git a/drivers/pinctrl/pinmux.c b/drivers/pinctrl/pinmux.c</a:t>
            </a:r>
            <a:endParaRPr lang="en-US" sz="1000"/>
          </a:p>
          <a:p>
            <a:pPr algn="l"/>
            <a:r>
              <a:rPr lang="en-US" sz="1000"/>
              <a:t>index 29984b3..2521608 100644</a:t>
            </a:r>
            <a:endParaRPr lang="en-US" sz="1000"/>
          </a:p>
          <a:p>
            <a:pPr algn="l"/>
            <a:r>
              <a:rPr lang="en-US" sz="1000"/>
              <a:t>--- a/drivers/pinctrl/pinmux.c</a:t>
            </a:r>
            <a:endParaRPr lang="en-US" sz="1000"/>
          </a:p>
          <a:p>
            <a:pPr algn="l"/>
            <a:r>
              <a:rPr lang="en-US" sz="1000"/>
              <a:t>+++ b/drivers/pinctrl/pinmux.c</a:t>
            </a:r>
            <a:endParaRPr lang="en-US" sz="1000"/>
          </a:p>
          <a:p>
            <a:pPr algn="l"/>
            <a:r>
              <a:rPr lang="en-US" sz="1000"/>
              <a:t>@@ -25,6 +25,7 @@</a:t>
            </a:r>
            <a:endParaRPr lang="en-US" sz="1000"/>
          </a:p>
          <a:p>
            <a:pPr algn="l"/>
            <a:r>
              <a:rPr lang="en-US" sz="1000"/>
              <a:t> #include &lt;linux/sysfs.h&gt;</a:t>
            </a:r>
            <a:endParaRPr lang="en-US" sz="1000"/>
          </a:p>
          <a:p>
            <a:pPr algn="l"/>
            <a:r>
              <a:rPr lang="en-US" sz="1000"/>
              <a:t> #include &lt;linux/debugfs.h&gt;</a:t>
            </a:r>
            <a:endParaRPr lang="en-US" sz="1000"/>
          </a:p>
          <a:p>
            <a:pPr algn="l"/>
            <a:r>
              <a:rPr lang="en-US" sz="1000"/>
              <a:t> #include &lt;linux/seq_file.h&gt;</a:t>
            </a:r>
            <a:endParaRPr lang="en-US" sz="1000"/>
          </a:p>
          <a:p>
            <a:pPr algn="l"/>
            <a:r>
              <a:rPr lang="en-US" sz="1000"/>
              <a:t>+#include &lt;linux/uaccess.h&gt;</a:t>
            </a:r>
            <a:endParaRPr lang="en-US" sz="1000"/>
          </a:p>
          <a:p>
            <a:pPr algn="l"/>
            <a:r>
              <a:rPr lang="en-US" sz="1000"/>
              <a:t> #include &lt;linux/pinctrl/machine.h&gt;</a:t>
            </a:r>
            <a:endParaRPr lang="en-US" sz="1000"/>
          </a:p>
          <a:p>
            <a:pPr algn="l"/>
            <a:r>
              <a:rPr lang="en-US" sz="1000"/>
              <a:t> #include &lt;linux/pinctrl/pinmux.h&gt;</a:t>
            </a:r>
            <a:endParaRPr lang="en-US" sz="1000"/>
          </a:p>
          <a:p>
            <a:pPr algn="l"/>
            <a:r>
              <a:rPr lang="en-US" sz="1000"/>
              <a:t> #include "core.h"</a:t>
            </a:r>
            <a:endParaRPr lang="en-US" sz="1000"/>
          </a:p>
          <a:p>
            <a:pPr algn="l"/>
            <a:r>
              <a:rPr lang="en-US" sz="1000"/>
              <a:t>@@ -691,9 +692,50 @@ static const struct file_operations pinmux_functions_ops = {</a:t>
            </a:r>
            <a:endParaRPr lang="en-US" sz="1000"/>
          </a:p>
          <a:p>
            <a:pPr algn="l"/>
            <a:r>
              <a:rPr lang="en-US" sz="1000"/>
              <a:t> 	.release	= single_release,</a:t>
            </a:r>
            <a:endParaRPr lang="en-US" sz="1000"/>
          </a:p>
          <a:p>
            <a:pPr algn="l"/>
            <a:r>
              <a:rPr lang="en-US" sz="1000"/>
              <a:t> };</a:t>
            </a:r>
            <a:endParaRPr lang="en-US" sz="1000"/>
          </a:p>
          <a:p>
            <a:pPr algn="l"/>
            <a:r>
              <a:rPr lang="en-US" sz="1000"/>
              <a:t> </a:t>
            </a:r>
            <a:endParaRPr lang="en-US" sz="1000"/>
          </a:p>
          <a:p>
            <a:pPr algn="l"/>
            <a:r>
              <a:rPr lang="en-US" sz="1000"/>
              <a:t>+static ssize_t pinmux_dbg_config_write(struct file *file,</a:t>
            </a:r>
            <a:endParaRPr lang="en-US" sz="1000"/>
          </a:p>
          <a:p>
            <a:pPr algn="l"/>
            <a:r>
              <a:rPr lang="en-US" sz="1000"/>
              <a:t>+	const char __user *user_buf, size_t count, loff_t *ppos)</a:t>
            </a:r>
            <a:endParaRPr lang="en-US" sz="1000"/>
          </a:p>
          <a:p>
            <a:pPr algn="l"/>
            <a:r>
              <a:rPr lang="en-US" sz="1000"/>
              <a:t>+{</a:t>
            </a:r>
            <a:endParaRPr lang="en-US" sz="1000"/>
          </a:p>
          <a:p>
            <a:pPr algn="l"/>
            <a:r>
              <a:rPr lang="en-US" sz="1000"/>
              <a:t>+	struct pinctrl_maps *maps_node;</a:t>
            </a:r>
            <a:endParaRPr lang="en-US" sz="1000"/>
          </a:p>
          <a:p>
            <a:pPr algn="l"/>
            <a:r>
              <a:rPr lang="en-US" sz="1000"/>
              <a:t>+	const struct pinctrl_map *map;</a:t>
            </a:r>
            <a:endParaRPr lang="en-US" sz="1000"/>
          </a:p>
          <a:p>
            <a:pPr algn="l"/>
            <a:r>
              <a:rPr lang="en-US" sz="1000"/>
              <a:t>+	const struct pinctrl_map *found = NULL;</a:t>
            </a:r>
            <a:endParaRPr lang="en-US" sz="1000"/>
          </a:p>
          <a:p>
            <a:pPr algn="l"/>
            <a:r>
              <a:rPr lang="en-US" sz="1000"/>
              <a:t>+	struct pinctrl_dev *pctldev;</a:t>
            </a:r>
            <a:endParaRPr lang="en-US" sz="1000"/>
          </a:p>
          <a:p>
            <a:pPr algn="l"/>
            <a:r>
              <a:rPr lang="en-US" sz="1000"/>
              <a:t>+	const struct pinmux_ops *pmxops = NULL;</a:t>
            </a:r>
            <a:endParaRPr lang="en-US" sz="1000"/>
          </a:p>
          <a:p>
            <a:pPr algn="l"/>
            <a:r>
              <a:rPr lang="en-US" sz="1000"/>
              <a:t>+</a:t>
            </a:r>
            <a:endParaRPr lang="en-US" sz="1000"/>
          </a:p>
          <a:p>
            <a:pPr algn="l"/>
            <a:r>
              <a:rPr lang="en-US" sz="1000"/>
              <a:t>+	char buf[128];</a:t>
            </a:r>
            <a:endParaRPr lang="en-US" sz="1000"/>
          </a:p>
          <a:p>
            <a:pPr algn="l"/>
            <a:r>
              <a:rPr lang="en-US" sz="1000"/>
              <a:t>+	char *b = &amp;buf[0];</a:t>
            </a:r>
            <a:endParaRPr lang="en-US" sz="1000"/>
          </a:p>
          <a:p>
            <a:pPr algn="l"/>
            <a:r>
              <a:rPr lang="en-US" sz="1000"/>
              <a:t>+	int buf_size;</a:t>
            </a:r>
            <a:endParaRPr lang="en-US" sz="1000"/>
          </a:p>
          <a:p>
            <a:pPr algn="l"/>
            <a:r>
              <a:rPr lang="en-US" sz="1000"/>
              <a:t>+	char *token;</a:t>
            </a:r>
            <a:endParaRPr lang="en-US" sz="1000"/>
          </a:p>
          <a:p>
            <a:pPr algn="l"/>
            <a:r>
              <a:rPr lang="en-US" sz="1000"/>
              <a:t>+	int i;</a:t>
            </a:r>
            <a:endParaRPr lang="en-US" sz="1000"/>
          </a:p>
          <a:p>
            <a:pPr algn="l"/>
            <a:r>
              <a:rPr lang="en-US" sz="1000"/>
              <a:t>+	unsigned pin, mode;</a:t>
            </a:r>
            <a:endParaRPr lang="en-US" sz="1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4"/>
            <a:ext cx="10515600" cy="758283"/>
          </a:xfrm>
        </p:spPr>
        <p:txBody>
          <a:bodyPr/>
          <a:lstStyle/>
          <a:p>
            <a:r>
              <a:rPr lang="en-US" dirty="0"/>
              <a:t>Real “Hello World” Example</a:t>
            </a:r>
            <a:endParaRPr lang="en-US" dirty="0"/>
          </a:p>
        </p:txBody>
      </p:sp>
      <p:sp>
        <p:nvSpPr>
          <p:cNvPr id="3" name="Content Placeholder 2"/>
          <p:cNvSpPr>
            <a:spLocks noGrp="1"/>
          </p:cNvSpPr>
          <p:nvPr>
            <p:ph idx="1"/>
          </p:nvPr>
        </p:nvSpPr>
        <p:spPr>
          <a:xfrm>
            <a:off x="838200" y="1071154"/>
            <a:ext cx="10515600" cy="4062549"/>
          </a:xfrm>
        </p:spPr>
        <p:txBody>
          <a:bodyPr>
            <a:normAutofit fontScale="67500" lnSpcReduction="20000"/>
          </a:bodyPr>
          <a:lstStyle/>
          <a:p>
            <a:pPr fontAlgn="auto">
              <a:lnSpc>
                <a:spcPct val="150000"/>
              </a:lnSpc>
            </a:pPr>
            <a:r>
              <a:rPr lang="zh-CN" altLang="en-US" dirty="0"/>
              <a:t>需要在</a:t>
            </a:r>
            <a:r>
              <a:rPr lang="en-US" altLang="zh-CN" dirty="0"/>
              <a:t>hello-world-1.0.ebuild</a:t>
            </a:r>
            <a:r>
              <a:rPr lang="zh-CN" altLang="en-US" dirty="0"/>
              <a:t>文件中添加</a:t>
            </a:r>
            <a:r>
              <a:rPr lang="en-US" altLang="zh-CN" dirty="0"/>
              <a:t>: SRC_URI=</a:t>
            </a:r>
            <a:r>
              <a:rPr lang="en-US" altLang="zh-CN" dirty="0">
                <a:hlinkClick r:id="rId1"/>
              </a:rPr>
              <a:t>http://xxxx/hello-world-1.0.tar.gz</a:t>
            </a:r>
            <a:endParaRPr lang="en-US" altLang="zh-CN" dirty="0"/>
          </a:p>
          <a:p>
            <a:pPr fontAlgn="auto">
              <a:lnSpc>
                <a:spcPct val="150000"/>
              </a:lnSpc>
            </a:pPr>
            <a:r>
              <a:rPr lang="zh-CN" altLang="en-US" dirty="0"/>
              <a:t>重新生成</a:t>
            </a:r>
            <a:r>
              <a:rPr lang="en-US" altLang="zh-CN" dirty="0"/>
              <a:t>Manifest</a:t>
            </a:r>
            <a:r>
              <a:rPr lang="zh-CN" altLang="en-US" dirty="0"/>
              <a:t>是，</a:t>
            </a:r>
            <a:r>
              <a:rPr lang="en-US" altLang="zh-CN" dirty="0"/>
              <a:t>ebuild.sh</a:t>
            </a:r>
            <a:r>
              <a:rPr lang="zh-CN" altLang="en-US" dirty="0"/>
              <a:t>会自动下载源码到</a:t>
            </a:r>
            <a:r>
              <a:rPr lang="en-US" altLang="zh-CN" dirty="0"/>
              <a:t>/</a:t>
            </a:r>
            <a:r>
              <a:rPr lang="en-US" altLang="zh-CN" dirty="0" err="1"/>
              <a:t>usr</a:t>
            </a:r>
            <a:r>
              <a:rPr lang="en-US" altLang="zh-CN" dirty="0"/>
              <a:t>/portage/</a:t>
            </a:r>
            <a:r>
              <a:rPr lang="en-US" altLang="zh-CN" dirty="0" err="1"/>
              <a:t>distfiles</a:t>
            </a:r>
            <a:r>
              <a:rPr lang="zh-CN" altLang="en-US" dirty="0"/>
              <a:t>中，并为这个源码也生成一个数字签名存储在</a:t>
            </a:r>
            <a:r>
              <a:rPr lang="en-US" altLang="zh-CN" dirty="0"/>
              <a:t>Manifest</a:t>
            </a:r>
            <a:r>
              <a:rPr lang="zh-CN" altLang="en-US" dirty="0"/>
              <a:t>文件中。</a:t>
            </a:r>
            <a:endParaRPr lang="en-US" altLang="zh-CN" dirty="0"/>
          </a:p>
          <a:p>
            <a:pPr fontAlgn="auto">
              <a:lnSpc>
                <a:spcPct val="150000"/>
              </a:lnSpc>
            </a:pPr>
            <a:r>
              <a:rPr lang="zh-CN" altLang="en-US" dirty="0"/>
              <a:t>假设</a:t>
            </a:r>
            <a:r>
              <a:rPr lang="en-US" altLang="zh-CN" dirty="0"/>
              <a:t>hello-world-1.0.tar.gz</a:t>
            </a:r>
            <a:r>
              <a:rPr lang="zh-CN" altLang="en-US" dirty="0"/>
              <a:t>中只有一份</a:t>
            </a:r>
            <a:r>
              <a:rPr lang="en-US" altLang="zh-CN" dirty="0"/>
              <a:t>bash</a:t>
            </a:r>
            <a:r>
              <a:rPr lang="zh-CN" altLang="en-US" dirty="0"/>
              <a:t>脚本</a:t>
            </a:r>
            <a:r>
              <a:rPr lang="en-US" altLang="zh-CN" dirty="0"/>
              <a:t>hello-world</a:t>
            </a:r>
            <a:r>
              <a:rPr lang="zh-CN" altLang="en-US" dirty="0"/>
              <a:t>，那么没有编译需要，直接</a:t>
            </a:r>
            <a:r>
              <a:rPr lang="en-US" altLang="zh-CN" dirty="0"/>
              <a:t>copy</a:t>
            </a:r>
            <a:r>
              <a:rPr lang="zh-CN" altLang="en-US" dirty="0"/>
              <a:t>即可：</a:t>
            </a:r>
            <a:endParaRPr lang="en-US" altLang="zh-CN" dirty="0"/>
          </a:p>
          <a:p>
            <a:pPr lvl="1" fontAlgn="auto">
              <a:lnSpc>
                <a:spcPct val="150000"/>
              </a:lnSpc>
            </a:pPr>
            <a:r>
              <a:rPr lang="en-US" dirty="0" err="1"/>
              <a:t>src_install</a:t>
            </a:r>
            <a:r>
              <a:rPr lang="en-US" dirty="0"/>
              <a:t>() {</a:t>
            </a:r>
            <a:endParaRPr lang="en-US" dirty="0"/>
          </a:p>
          <a:p>
            <a:pPr lvl="2" fontAlgn="auto">
              <a:lnSpc>
                <a:spcPct val="150000"/>
              </a:lnSpc>
            </a:pPr>
            <a:r>
              <a:rPr lang="en-US" dirty="0" err="1"/>
              <a:t>dobin</a:t>
            </a:r>
            <a:r>
              <a:rPr lang="en-US" dirty="0"/>
              <a:t> hello-world</a:t>
            </a:r>
            <a:endParaRPr lang="en-US" dirty="0"/>
          </a:p>
          <a:p>
            <a:pPr lvl="1" fontAlgn="auto">
              <a:lnSpc>
                <a:spcPct val="150000"/>
              </a:lnSpc>
            </a:pPr>
            <a:r>
              <a:rPr lang="en-US" dirty="0"/>
              <a:t>}</a:t>
            </a:r>
            <a:endParaRPr lang="en-US" dirty="0"/>
          </a:p>
          <a:p>
            <a:pPr lvl="1" fontAlgn="auto">
              <a:lnSpc>
                <a:spcPct val="150000"/>
              </a:lnSpc>
            </a:pPr>
            <a:r>
              <a:rPr lang="en-US" dirty="0" err="1"/>
              <a:t>src_install</a:t>
            </a:r>
            <a:r>
              <a:rPr lang="zh-CN" altLang="en-US" dirty="0"/>
              <a:t>是</a:t>
            </a:r>
            <a:r>
              <a:rPr lang="en-US" altLang="zh-CN" dirty="0"/>
              <a:t>ebuild.sh</a:t>
            </a:r>
            <a:r>
              <a:rPr lang="zh-CN" altLang="en-US" dirty="0"/>
              <a:t>能够识别并执行的函数名。该操作把</a:t>
            </a:r>
            <a:r>
              <a:rPr lang="en-US" altLang="zh-CN" dirty="0"/>
              <a:t>hello-world</a:t>
            </a:r>
            <a:r>
              <a:rPr lang="zh-CN" altLang="en-US" dirty="0"/>
              <a:t>拷贝到</a:t>
            </a:r>
            <a:r>
              <a:rPr lang="en-US" altLang="zh-CN" dirty="0"/>
              <a:t>/</a:t>
            </a:r>
            <a:r>
              <a:rPr lang="en-US" altLang="zh-CN" dirty="0" err="1"/>
              <a:t>usr</a:t>
            </a:r>
            <a:r>
              <a:rPr lang="en-US" altLang="zh-CN" dirty="0"/>
              <a:t>/bin.</a:t>
            </a:r>
            <a:endParaRPr lang="en-US" altLang="zh-CN" dirty="0"/>
          </a:p>
          <a:p>
            <a:pPr fontAlgn="auto">
              <a:lnSpc>
                <a:spcPct val="150000"/>
              </a:lnSpc>
            </a:pPr>
            <a:r>
              <a:rPr lang="zh-CN" altLang="en-US" dirty="0"/>
              <a:t>约定的内定义函数是以下面的次序执行的</a:t>
            </a:r>
            <a:r>
              <a:rPr lang="en-US" altLang="zh-CN" dirty="0"/>
              <a:t>:</a:t>
            </a:r>
            <a:endParaRPr lang="en-US" dirty="0"/>
          </a:p>
        </p:txBody>
      </p:sp>
      <p:pic>
        <p:nvPicPr>
          <p:cNvPr id="5122" name="Picture 2" descr="https://segmentfault.com/img/bVqb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03521"/>
            <a:ext cx="10515600" cy="134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sz="3200"/>
              <a:t>Dynamic Set Mux Pins Function for Debug Purpose - 4</a:t>
            </a:r>
            <a:endParaRPr lang="x-none" altLang="en-US" sz="3200"/>
          </a:p>
        </p:txBody>
      </p:sp>
      <p:sp>
        <p:nvSpPr>
          <p:cNvPr id="3" name="Content Placeholder 2"/>
          <p:cNvSpPr>
            <a:spLocks noGrp="1"/>
          </p:cNvSpPr>
          <p:nvPr>
            <p:ph idx="1"/>
          </p:nvPr>
        </p:nvSpPr>
        <p:spPr>
          <a:xfrm>
            <a:off x="622300" y="961390"/>
            <a:ext cx="6572885" cy="5117465"/>
          </a:xfrm>
        </p:spPr>
        <p:txBody>
          <a:bodyPr/>
          <a:p>
            <a:pPr marL="0" indent="0">
              <a:buNone/>
            </a:pPr>
            <a:r>
              <a:rPr lang="en-US" sz="900"/>
              <a:t>+</a:t>
            </a:r>
            <a:endParaRPr lang="en-US" sz="900"/>
          </a:p>
          <a:p>
            <a:pPr marL="0" indent="0">
              <a:buNone/>
            </a:pPr>
            <a:r>
              <a:rPr lang="en-US" sz="900"/>
              <a:t>+	/* Get userspace string and assure termination */</a:t>
            </a:r>
            <a:endParaRPr lang="en-US" sz="900"/>
          </a:p>
          <a:p>
            <a:pPr marL="0" indent="0">
              <a:buNone/>
            </a:pPr>
            <a:r>
              <a:rPr lang="en-US" sz="900"/>
              <a:t>+	buf_size = min(count, sizeof(buf) - 1);</a:t>
            </a:r>
            <a:endParaRPr lang="en-US" sz="900"/>
          </a:p>
          <a:p>
            <a:pPr marL="0" indent="0">
              <a:buNone/>
            </a:pPr>
            <a:r>
              <a:rPr lang="en-US" sz="900"/>
              <a:t>+	if (copy_from_user(buf, user_buf, buf_size))</a:t>
            </a:r>
            <a:endParaRPr lang="en-US" sz="900"/>
          </a:p>
          <a:p>
            <a:pPr marL="0" indent="0">
              <a:buNone/>
            </a:pPr>
            <a:r>
              <a:rPr lang="en-US" sz="900"/>
              <a:t>+		return -EFAULT;</a:t>
            </a:r>
            <a:endParaRPr lang="en-US" sz="900"/>
          </a:p>
          <a:p>
            <a:pPr marL="0" indent="0">
              <a:buNone/>
            </a:pPr>
            <a:r>
              <a:rPr lang="en-US" sz="900"/>
              <a:t>+	buf[buf_size] = 0;</a:t>
            </a:r>
            <a:endParaRPr lang="en-US" sz="900"/>
          </a:p>
          <a:p>
            <a:pPr marL="0" indent="0">
              <a:buNone/>
            </a:pPr>
            <a:r>
              <a:rPr lang="en-US" sz="900"/>
              <a:t>+	sscanf(buf, "%u %u", &amp;pin, &amp;mode);</a:t>
            </a:r>
            <a:endParaRPr lang="en-US" sz="900"/>
          </a:p>
          <a:p>
            <a:pPr marL="0" indent="0">
              <a:buNone/>
            </a:pPr>
            <a:r>
              <a:rPr lang="en-US" sz="900"/>
              <a:t>+	pr_info("request set pin%d to mode%d\n", pin, mode);</a:t>
            </a:r>
            <a:endParaRPr lang="en-US" sz="900"/>
          </a:p>
          <a:p>
            <a:pPr marL="0" indent="0">
              <a:buNone/>
            </a:pPr>
            <a:r>
              <a:rPr lang="en-US" sz="900"/>
              <a:t>+</a:t>
            </a:r>
            <a:endParaRPr lang="en-US" sz="900"/>
          </a:p>
          <a:p>
            <a:pPr marL="0" indent="0">
              <a:buNone/>
            </a:pPr>
            <a:r>
              <a:rPr lang="en-US" sz="900"/>
              <a:t>+	mutex_lock(&amp;pinctrl_maps_mutex);</a:t>
            </a:r>
            <a:endParaRPr lang="en-US" sz="900"/>
          </a:p>
          <a:p>
            <a:pPr marL="0" indent="0">
              <a:buNone/>
            </a:pPr>
            <a:r>
              <a:rPr lang="en-US" sz="900"/>
              <a:t>+</a:t>
            </a:r>
            <a:endParaRPr lang="en-US" sz="900"/>
          </a:p>
          <a:p>
            <a:pPr marL="0" indent="0">
              <a:buNone/>
            </a:pPr>
            <a:r>
              <a:rPr lang="en-US" sz="900"/>
              <a:t>+	pctldev = file-&gt;f_inode-&gt;i_private;</a:t>
            </a:r>
            <a:endParaRPr lang="en-US" sz="900"/>
          </a:p>
          <a:p>
            <a:pPr marL="0" indent="0">
              <a:buNone/>
            </a:pPr>
            <a:r>
              <a:rPr lang="en-US" sz="900"/>
              <a:t>+//			get_pinctrl_dev_from_devname(pctl);</a:t>
            </a:r>
            <a:endParaRPr lang="en-US" sz="900"/>
          </a:p>
          <a:p>
            <a:pPr marL="0" indent="0">
              <a:buNone/>
            </a:pPr>
            <a:r>
              <a:rPr lang="en-US" sz="900"/>
              <a:t>+	if (pctldev)</a:t>
            </a:r>
            <a:endParaRPr lang="en-US" sz="900"/>
          </a:p>
          <a:p>
            <a:pPr marL="0" indent="0">
              <a:buNone/>
            </a:pPr>
            <a:r>
              <a:rPr lang="en-US" sz="900"/>
              <a:t>+		pmxops = pctldev-&gt;desc-&gt;pmxops;</a:t>
            </a:r>
            <a:endParaRPr lang="en-US" sz="900"/>
          </a:p>
          <a:p>
            <a:pPr marL="0" indent="0">
              <a:buNone/>
            </a:pPr>
            <a:r>
              <a:rPr lang="en-US" sz="900"/>
              <a:t>+</a:t>
            </a:r>
            <a:endParaRPr lang="en-US" sz="900"/>
          </a:p>
          <a:p>
            <a:pPr marL="0" indent="0">
              <a:buNone/>
            </a:pPr>
            <a:r>
              <a:rPr lang="en-US" sz="900"/>
              <a:t>+	if (pmxops &amp;&amp; pmxops-&gt;set_mux) {</a:t>
            </a:r>
            <a:endParaRPr lang="en-US" sz="900"/>
          </a:p>
          <a:p>
            <a:pPr marL="0" indent="0">
              <a:buNone/>
            </a:pPr>
            <a:r>
              <a:rPr lang="en-US" sz="900"/>
              <a:t>+		pmxops-&gt;set_mux(pctldev, mode, pin);</a:t>
            </a:r>
            <a:endParaRPr lang="en-US" sz="900"/>
          </a:p>
          <a:p>
            <a:pPr marL="0" indent="0">
              <a:buNone/>
            </a:pPr>
            <a:r>
              <a:rPr lang="en-US" sz="900"/>
              <a:t>+	}</a:t>
            </a:r>
            <a:endParaRPr lang="en-US" sz="900"/>
          </a:p>
          <a:p>
            <a:pPr marL="0" indent="0">
              <a:buNone/>
            </a:pPr>
            <a:r>
              <a:rPr lang="en-US" sz="900"/>
              <a:t>+</a:t>
            </a:r>
            <a:endParaRPr lang="en-US" sz="900"/>
          </a:p>
          <a:p>
            <a:pPr marL="0" indent="0">
              <a:buNone/>
            </a:pPr>
            <a:r>
              <a:rPr lang="en-US" sz="900"/>
              <a:t>+exit:</a:t>
            </a:r>
            <a:endParaRPr lang="en-US" sz="900"/>
          </a:p>
          <a:p>
            <a:pPr marL="0" indent="0">
              <a:buNone/>
            </a:pPr>
            <a:r>
              <a:rPr lang="en-US" sz="900"/>
              <a:t>+	mutex_unlock(&amp;pinctrl_maps_mutex);</a:t>
            </a:r>
            <a:endParaRPr lang="en-US" sz="900"/>
          </a:p>
          <a:p>
            <a:pPr marL="0" indent="0">
              <a:buNone/>
            </a:pPr>
            <a:r>
              <a:rPr lang="en-US" sz="900"/>
              <a:t>+</a:t>
            </a:r>
            <a:endParaRPr lang="en-US" sz="900"/>
          </a:p>
          <a:p>
            <a:pPr marL="0" indent="0">
              <a:buNone/>
            </a:pPr>
            <a:r>
              <a:rPr lang="en-US" sz="900"/>
              <a:t>+	return count;</a:t>
            </a:r>
            <a:endParaRPr lang="en-US" sz="900"/>
          </a:p>
          <a:p>
            <a:pPr marL="0" indent="0">
              <a:buNone/>
            </a:pPr>
            <a:r>
              <a:rPr lang="en-US" sz="900"/>
              <a:t>+}</a:t>
            </a:r>
            <a:endParaRPr lang="en-US" sz="900"/>
          </a:p>
          <a:p>
            <a:pPr marL="0" indent="0">
              <a:buNone/>
            </a:pPr>
            <a:r>
              <a:rPr lang="en-US" sz="900"/>
              <a:t> static const struct file_operations pinmux_pins_ops = {</a:t>
            </a:r>
            <a:endParaRPr lang="en-US" sz="900"/>
          </a:p>
          <a:p>
            <a:pPr marL="0" indent="0">
              <a:buNone/>
            </a:pPr>
            <a:r>
              <a:rPr lang="en-US" sz="900"/>
              <a:t> 	.open		= pinmux_pins_open,</a:t>
            </a:r>
            <a:endParaRPr lang="en-US" sz="900"/>
          </a:p>
          <a:p>
            <a:pPr marL="0" indent="0">
              <a:buNone/>
            </a:pPr>
            <a:r>
              <a:rPr lang="en-US" sz="900"/>
              <a:t> 	.read		= seq_read,</a:t>
            </a:r>
            <a:endParaRPr lang="en-US" sz="900"/>
          </a:p>
          <a:p>
            <a:pPr marL="0" indent="0">
              <a:buNone/>
            </a:pPr>
            <a:r>
              <a:rPr lang="en-US" sz="900"/>
              <a:t>+	.write		= pinmux_dbg_config_write,</a:t>
            </a:r>
            <a:endParaRPr lang="en-US" sz="900"/>
          </a:p>
          <a:p>
            <a:pPr marL="0" indent="0">
              <a:buNone/>
            </a:pPr>
            <a:r>
              <a:rPr lang="en-US" sz="900"/>
              <a:t> 	.llseek		= seq_lseek,</a:t>
            </a:r>
            <a:endParaRPr lang="en-US" sz="900"/>
          </a:p>
          <a:p>
            <a:pPr marL="0" indent="0">
              <a:buNone/>
            </a:pPr>
            <a:r>
              <a:rPr lang="en-US" sz="900"/>
              <a:t> 	.release	= single_release,</a:t>
            </a:r>
            <a:endParaRPr lang="en-US" sz="900"/>
          </a:p>
          <a:p>
            <a:pPr marL="0" indent="0">
              <a:buNone/>
            </a:pPr>
            <a:r>
              <a:rPr lang="en-US" sz="900"/>
              <a:t> };</a:t>
            </a:r>
            <a:endParaRPr lang="en-US" sz="900"/>
          </a:p>
          <a:p>
            <a:pPr marL="0" indent="0">
              <a:buNone/>
            </a:pPr>
            <a:r>
              <a:rPr lang="en-US" sz="900"/>
              <a:t>-- </a:t>
            </a:r>
            <a:endParaRPr lang="en-US" sz="900"/>
          </a:p>
          <a:p>
            <a:pPr marL="0" indent="0">
              <a:buNone/>
            </a:pPr>
            <a:r>
              <a:rPr lang="en-US" sz="900"/>
              <a:t>1.9.1</a:t>
            </a:r>
            <a:endParaRPr lang="en-US" sz="9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Manipulate PCI Device Registers via MMIO</a:t>
            </a:r>
            <a:endParaRPr lang="x-none" altLang="en-US"/>
          </a:p>
        </p:txBody>
      </p:sp>
      <p:sp>
        <p:nvSpPr>
          <p:cNvPr id="3" name="Content Placeholder 2"/>
          <p:cNvSpPr>
            <a:spLocks noGrp="1"/>
          </p:cNvSpPr>
          <p:nvPr>
            <p:ph idx="1"/>
          </p:nvPr>
        </p:nvSpPr>
        <p:spPr>
          <a:xfrm>
            <a:off x="611505" y="1175385"/>
            <a:ext cx="5250815" cy="5304155"/>
          </a:xfrm>
        </p:spPr>
        <p:txBody>
          <a:bodyPr/>
          <a:p>
            <a:pPr marL="0" indent="0">
              <a:buNone/>
            </a:pPr>
            <a:r>
              <a:rPr lang="en-US" sz="1200"/>
              <a:t>PCI configuration space</a:t>
            </a:r>
            <a:endParaRPr lang="en-US" sz="1200"/>
          </a:p>
          <a:p>
            <a:pPr marL="0" indent="0">
              <a:buNone/>
            </a:pPr>
            <a:r>
              <a:rPr lang="en-US" sz="1200"/>
              <a:t>    PCI configuration space indicates base address registers, so we are able to read/write mmio registers in the address.</a:t>
            </a:r>
            <a:endParaRPr lang="en-US" sz="1200"/>
          </a:p>
          <a:p>
            <a:pPr marL="0" indent="0">
              <a:buNone/>
            </a:pPr>
            <a:endParaRPr lang="en-US" sz="1200"/>
          </a:p>
          <a:p>
            <a:pPr marL="0" indent="0">
              <a:buNone/>
            </a:pPr>
            <a:r>
              <a:rPr lang="en-US" sz="1200"/>
              <a:t>    PCI configuration space from Wikipedia</a:t>
            </a:r>
            <a:endParaRPr lang="en-US" sz="1200"/>
          </a:p>
          <a:p>
            <a:pPr marL="0" indent="0">
              <a:buNone/>
            </a:pPr>
            <a:r>
              <a:rPr lang="en-US" sz="1200"/>
              <a:t>To see pci configuration space, use "lspci -x" command.</a:t>
            </a:r>
            <a:endParaRPr lang="en-US" sz="1200"/>
          </a:p>
          <a:p>
            <a:pPr marL="0" indent="0">
              <a:buNone/>
            </a:pPr>
            <a:endParaRPr lang="en-US" sz="1200"/>
          </a:p>
          <a:p>
            <a:pPr marL="0" indent="0">
              <a:buNone/>
            </a:pPr>
            <a:r>
              <a:rPr lang="en-US" sz="1200"/>
              <a:t>Devmem2</a:t>
            </a:r>
            <a:endParaRPr lang="en-US" sz="1200"/>
          </a:p>
          <a:p>
            <a:pPr marL="0" indent="0">
              <a:buNone/>
            </a:pPr>
            <a:r>
              <a:rPr lang="en-US" sz="1200"/>
              <a:t>    Linux provides mmap and unmap to manipulate mmio registers in user space. devmem2 is very popular open source tool to read/write them.</a:t>
            </a:r>
            <a:endParaRPr lang="en-US" sz="1200"/>
          </a:p>
          <a:p>
            <a:pPr marL="0" indent="0">
              <a:buNone/>
            </a:pPr>
            <a:r>
              <a:rPr lang="en-US" sz="1200"/>
              <a:t>    Link : http://free-electrons.com/pub/mirror/devmem2.c</a:t>
            </a:r>
            <a:endParaRPr lang="en-US" sz="1200"/>
          </a:p>
          <a:p>
            <a:pPr marL="0" indent="0">
              <a:buNone/>
            </a:pPr>
            <a:endParaRPr lang="en-US" sz="1200"/>
          </a:p>
          <a:p>
            <a:pPr marL="0" indent="0">
              <a:buNone/>
            </a:pPr>
            <a:r>
              <a:rPr lang="en-US" sz="1200"/>
              <a:t>Cross compile to run on MRB</a:t>
            </a:r>
            <a:endParaRPr lang="en-US" sz="1200"/>
          </a:p>
          <a:p>
            <a:pPr marL="0" indent="0">
              <a:buNone/>
            </a:pPr>
            <a:r>
              <a:rPr lang="en-US" sz="1200"/>
              <a:t>    Easy to compile for MRB</a:t>
            </a:r>
            <a:endParaRPr lang="en-US" sz="1200"/>
          </a:p>
          <a:p>
            <a:pPr marL="0" indent="0">
              <a:buNone/>
            </a:pPr>
            <a:r>
              <a:rPr lang="en-US" sz="1200"/>
              <a:t>    $ source &lt;environment file&gt; (ex. $ source /opt/poky/oecore-x86_64/environment-setup-corei7-64-poky-linux $ $CC devmem2.c -o devmem2</a:t>
            </a:r>
            <a:endParaRPr lang="en-US" sz="1200"/>
          </a:p>
          <a:p>
            <a:pPr marL="0" indent="0">
              <a:buNone/>
            </a:pPr>
            <a:endParaRPr lang="en-US" sz="1200"/>
          </a:p>
          <a:p>
            <a:pPr marL="0" indent="0">
              <a:buNone/>
            </a:pPr>
            <a:r>
              <a:rPr lang="en-US" sz="1200"/>
              <a:t>Example to change USB port status and control register.</a:t>
            </a:r>
            <a:endParaRPr lang="en-US" sz="1200"/>
          </a:p>
          <a:p>
            <a:pPr marL="0" indent="0">
              <a:buNone/>
            </a:pPr>
            <a:r>
              <a:rPr lang="en-US" sz="1200"/>
              <a:t>    Check PCI device ID and Bus:Device:Function in EDS vol.1. xHCI controller is allocated in 00:0x15:00</a:t>
            </a:r>
            <a:endParaRPr lang="en-US" sz="1200"/>
          </a:p>
          <a:p>
            <a:pPr marL="0" indent="0">
              <a:buNone/>
            </a:pPr>
            <a:r>
              <a:rPr lang="en-US" sz="1200"/>
              <a:t>    Get base address register (offset is 0x10). </a:t>
            </a:r>
            <a:endParaRPr lang="en-US" sz="1200"/>
          </a:p>
          <a:p>
            <a:pPr marL="0" indent="0">
              <a:buNone/>
            </a:pPr>
            <a:r>
              <a:rPr lang="en-US" sz="1200"/>
              <a:t>        Base address register value is 0xb3600000.</a:t>
            </a:r>
            <a:endParaRPr lang="en-US" sz="1200"/>
          </a:p>
        </p:txBody>
      </p:sp>
      <p:pic>
        <p:nvPicPr>
          <p:cNvPr id="4" name="Picture 3"/>
          <p:cNvPicPr>
            <a:picLocks noChangeAspect="1"/>
          </p:cNvPicPr>
          <p:nvPr/>
        </p:nvPicPr>
        <p:blipFill>
          <a:blip r:embed="rId1"/>
          <a:stretch>
            <a:fillRect/>
          </a:stretch>
        </p:blipFill>
        <p:spPr>
          <a:xfrm>
            <a:off x="10064750" y="233045"/>
            <a:ext cx="1962785" cy="1877695"/>
          </a:xfrm>
          <a:prstGeom prst="rect">
            <a:avLst/>
          </a:prstGeom>
        </p:spPr>
      </p:pic>
      <p:pic>
        <p:nvPicPr>
          <p:cNvPr id="5" name="Picture 4"/>
          <p:cNvPicPr>
            <a:picLocks noChangeAspect="1"/>
          </p:cNvPicPr>
          <p:nvPr/>
        </p:nvPicPr>
        <p:blipFill>
          <a:blip r:embed="rId2"/>
          <a:stretch>
            <a:fillRect/>
          </a:stretch>
        </p:blipFill>
        <p:spPr>
          <a:xfrm>
            <a:off x="6004560" y="5614035"/>
            <a:ext cx="4257040" cy="904875"/>
          </a:xfrm>
          <a:prstGeom prst="rect">
            <a:avLst/>
          </a:prstGeom>
        </p:spPr>
      </p:pic>
      <p:pic>
        <p:nvPicPr>
          <p:cNvPr id="6" name="Picture 5"/>
          <p:cNvPicPr>
            <a:picLocks noChangeAspect="1"/>
          </p:cNvPicPr>
          <p:nvPr/>
        </p:nvPicPr>
        <p:blipFill>
          <a:blip r:embed="rId3"/>
          <a:stretch>
            <a:fillRect/>
          </a:stretch>
        </p:blipFill>
        <p:spPr>
          <a:xfrm>
            <a:off x="5970905" y="2186305"/>
            <a:ext cx="5911850" cy="3260725"/>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Manipulate PCI Device Registers via MMIO</a:t>
            </a:r>
            <a:endParaRPr lang="x-none" altLang="en-US"/>
          </a:p>
        </p:txBody>
      </p:sp>
      <p:sp>
        <p:nvSpPr>
          <p:cNvPr id="3" name="Content Placeholder 2"/>
          <p:cNvSpPr>
            <a:spLocks noGrp="1"/>
          </p:cNvSpPr>
          <p:nvPr>
            <p:ph idx="1"/>
          </p:nvPr>
        </p:nvSpPr>
        <p:spPr>
          <a:xfrm>
            <a:off x="611505" y="1176020"/>
            <a:ext cx="4753610" cy="5304155"/>
          </a:xfrm>
        </p:spPr>
        <p:txBody>
          <a:bodyPr/>
          <a:p>
            <a:pPr marL="0" indent="0">
              <a:buNone/>
            </a:pPr>
            <a:r>
              <a:rPr lang="en-US" sz="1200"/>
              <a:t>PORTSCx registers are defined in EDS chapter 2 like below.</a:t>
            </a:r>
            <a:endParaRPr lang="en-US" sz="1200"/>
          </a:p>
          <a:p>
            <a:pPr marL="0" indent="0">
              <a:buNone/>
            </a:pPr>
            <a:r>
              <a:rPr lang="en-US" sz="1200"/>
              <a:t>Before connecting USB thumb drive to Port2.</a:t>
            </a:r>
            <a:endParaRPr lang="en-US" sz="1200"/>
          </a:p>
          <a:p>
            <a:pPr marL="0" indent="0">
              <a:buNone/>
            </a:pPr>
            <a:endParaRPr lang="en-US" sz="1200"/>
          </a:p>
          <a:p>
            <a:pPr marL="0" indent="0">
              <a:buNone/>
            </a:pPr>
            <a:endParaRPr lang="en-US" sz="1200"/>
          </a:p>
          <a:p>
            <a:pPr marL="0" indent="0">
              <a:buNone/>
            </a:pPr>
            <a:endParaRPr lang="en-US" sz="1200"/>
          </a:p>
          <a:p>
            <a:pPr marL="0" indent="0">
              <a:buNone/>
            </a:pPr>
            <a:endParaRPr lang="en-US" sz="1200"/>
          </a:p>
          <a:p>
            <a:pPr marL="0" indent="0">
              <a:buNone/>
            </a:pPr>
            <a:r>
              <a:rPr lang="en-US" sz="1200"/>
              <a:t>After connecting USB thumb drive to Port2</a:t>
            </a:r>
            <a:endParaRPr lang="en-US" sz="1200"/>
          </a:p>
          <a:p>
            <a:pPr marL="0" indent="0">
              <a:buNone/>
            </a:pPr>
            <a:endParaRPr lang="en-US" sz="1200"/>
          </a:p>
          <a:p>
            <a:pPr marL="0" indent="0">
              <a:buNone/>
            </a:pPr>
            <a:endParaRPr lang="en-US" sz="1200"/>
          </a:p>
          <a:p>
            <a:pPr marL="0" indent="0">
              <a:buNone/>
            </a:pPr>
            <a:endParaRPr lang="en-US" sz="1200"/>
          </a:p>
          <a:p>
            <a:pPr marL="0" indent="0">
              <a:buNone/>
            </a:pPr>
            <a:endParaRPr lang="en-US" sz="1200"/>
          </a:p>
          <a:p>
            <a:pPr marL="0" indent="0">
              <a:buNone/>
            </a:pPr>
            <a:r>
              <a:rPr lang="en-US" sz="1200"/>
              <a:t>Disable PP bit to turn off port power, so USB is disconnected.</a:t>
            </a:r>
            <a:endParaRPr lang="en-US" sz="1200"/>
          </a:p>
          <a:p>
            <a:pPr marL="0" indent="0">
              <a:buNone/>
            </a:pPr>
            <a:endParaRPr lang="en-US" sz="1200"/>
          </a:p>
          <a:p>
            <a:pPr marL="0" indent="0">
              <a:buNone/>
            </a:pPr>
            <a:endParaRPr lang="en-US" sz="1200"/>
          </a:p>
          <a:p>
            <a:pPr marL="0" indent="0">
              <a:buNone/>
            </a:pPr>
            <a:endParaRPr lang="en-US" sz="1200"/>
          </a:p>
          <a:p>
            <a:pPr marL="0" indent="0">
              <a:buNone/>
            </a:pPr>
            <a:endParaRPr lang="en-US" sz="1200"/>
          </a:p>
          <a:p>
            <a:pPr marL="0" indent="0">
              <a:buNone/>
            </a:pPr>
            <a:r>
              <a:rPr lang="en-US" sz="1200"/>
              <a:t>Enable PP bit to turn on port power, so USB is re-connected.</a:t>
            </a:r>
            <a:endParaRPr lang="en-US" sz="1200"/>
          </a:p>
        </p:txBody>
      </p:sp>
      <p:pic>
        <p:nvPicPr>
          <p:cNvPr id="7" name="Picture 6"/>
          <p:cNvPicPr>
            <a:picLocks noChangeAspect="1"/>
          </p:cNvPicPr>
          <p:nvPr/>
        </p:nvPicPr>
        <p:blipFill>
          <a:blip r:embed="rId1"/>
          <a:stretch>
            <a:fillRect/>
          </a:stretch>
        </p:blipFill>
        <p:spPr>
          <a:xfrm>
            <a:off x="5407660" y="1151255"/>
            <a:ext cx="6673215" cy="2736215"/>
          </a:xfrm>
          <a:prstGeom prst="rect">
            <a:avLst/>
          </a:prstGeom>
        </p:spPr>
      </p:pic>
      <p:pic>
        <p:nvPicPr>
          <p:cNvPr id="8" name="Picture 7"/>
          <p:cNvPicPr>
            <a:picLocks noChangeAspect="1"/>
          </p:cNvPicPr>
          <p:nvPr/>
        </p:nvPicPr>
        <p:blipFill>
          <a:blip r:embed="rId2"/>
          <a:stretch>
            <a:fillRect/>
          </a:stretch>
        </p:blipFill>
        <p:spPr>
          <a:xfrm>
            <a:off x="5379720" y="3862070"/>
            <a:ext cx="6748145" cy="2929255"/>
          </a:xfrm>
          <a:prstGeom prst="rect">
            <a:avLst/>
          </a:prstGeom>
        </p:spPr>
      </p:pic>
      <p:pic>
        <p:nvPicPr>
          <p:cNvPr id="9" name="Picture 8"/>
          <p:cNvPicPr>
            <a:picLocks noChangeAspect="1"/>
          </p:cNvPicPr>
          <p:nvPr/>
        </p:nvPicPr>
        <p:blipFill>
          <a:blip r:embed="rId3"/>
          <a:stretch>
            <a:fillRect/>
          </a:stretch>
        </p:blipFill>
        <p:spPr>
          <a:xfrm>
            <a:off x="661670" y="1741170"/>
            <a:ext cx="3780790" cy="628650"/>
          </a:xfrm>
          <a:prstGeom prst="rect">
            <a:avLst/>
          </a:prstGeom>
        </p:spPr>
      </p:pic>
      <p:pic>
        <p:nvPicPr>
          <p:cNvPr id="10" name="Picture 9"/>
          <p:cNvPicPr>
            <a:picLocks noChangeAspect="1"/>
          </p:cNvPicPr>
          <p:nvPr/>
        </p:nvPicPr>
        <p:blipFill>
          <a:blip r:embed="rId4"/>
          <a:stretch>
            <a:fillRect/>
          </a:stretch>
        </p:blipFill>
        <p:spPr>
          <a:xfrm>
            <a:off x="687070" y="2853690"/>
            <a:ext cx="3561715" cy="561975"/>
          </a:xfrm>
          <a:prstGeom prst="rect">
            <a:avLst/>
          </a:prstGeom>
        </p:spPr>
      </p:pic>
      <p:pic>
        <p:nvPicPr>
          <p:cNvPr id="11" name="Picture 10"/>
          <p:cNvPicPr>
            <a:picLocks noChangeAspect="1"/>
          </p:cNvPicPr>
          <p:nvPr/>
        </p:nvPicPr>
        <p:blipFill>
          <a:blip r:embed="rId5"/>
          <a:stretch>
            <a:fillRect/>
          </a:stretch>
        </p:blipFill>
        <p:spPr>
          <a:xfrm>
            <a:off x="688975" y="3945255"/>
            <a:ext cx="3571240" cy="742950"/>
          </a:xfrm>
          <a:prstGeom prst="rect">
            <a:avLst/>
          </a:prstGeom>
        </p:spPr>
      </p:pic>
      <p:pic>
        <p:nvPicPr>
          <p:cNvPr id="12" name="Picture 11"/>
          <p:cNvPicPr>
            <a:picLocks noChangeAspect="1"/>
          </p:cNvPicPr>
          <p:nvPr/>
        </p:nvPicPr>
        <p:blipFill>
          <a:blip r:embed="rId6"/>
          <a:stretch>
            <a:fillRect/>
          </a:stretch>
        </p:blipFill>
        <p:spPr>
          <a:xfrm>
            <a:off x="668655" y="5053965"/>
            <a:ext cx="5400040" cy="1743075"/>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MIPI-DSI 三种 Video Mode 理解</a:t>
            </a:r>
            <a:endParaRPr lang="en-US"/>
          </a:p>
        </p:txBody>
      </p:sp>
      <p:sp>
        <p:nvSpPr>
          <p:cNvPr id="3" name="Content Placeholder 2"/>
          <p:cNvSpPr>
            <a:spLocks noGrp="1"/>
          </p:cNvSpPr>
          <p:nvPr>
            <p:ph idx="1"/>
          </p:nvPr>
        </p:nvSpPr>
        <p:spPr>
          <a:xfrm>
            <a:off x="610235" y="1174750"/>
            <a:ext cx="8316595" cy="4953000"/>
          </a:xfrm>
        </p:spPr>
        <p:txBody>
          <a:bodyPr/>
          <a:p>
            <a:pPr marL="0" indent="0">
              <a:buNone/>
            </a:pPr>
            <a:r>
              <a:rPr lang="en-US" sz="1400"/>
              <a:t>D- PHY的物理层支持HS(High Speed)和LP(Low Power)两种工作模式</a:t>
            </a:r>
            <a:endParaRPr lang="en-US" sz="1400"/>
          </a:p>
          <a:p>
            <a:pPr marL="0" indent="0">
              <a:buNone/>
            </a:pPr>
            <a:endParaRPr lang="en-US" sz="1400"/>
          </a:p>
          <a:p>
            <a:pPr marL="0" indent="0">
              <a:buNone/>
            </a:pPr>
            <a:r>
              <a:rPr lang="en-US" sz="1400"/>
              <a:t>    HS模式：低压</a:t>
            </a:r>
            <a:r>
              <a:rPr lang="x-none" altLang="en-US" sz="1400"/>
              <a:t>差</a:t>
            </a:r>
            <a:r>
              <a:rPr lang="en-US" sz="1400"/>
              <a:t>分信号 功耗大 高速率（80M -1Gbps） 信号幅值（100mv-300mv）</a:t>
            </a:r>
            <a:endParaRPr lang="en-US" sz="1400"/>
          </a:p>
          <a:p>
            <a:pPr marL="0" indent="0">
              <a:buNone/>
            </a:pPr>
            <a:endParaRPr lang="en-US" sz="1400"/>
          </a:p>
          <a:p>
            <a:pPr marL="0" indent="0">
              <a:buNone/>
            </a:pPr>
            <a:r>
              <a:rPr lang="en-US" sz="1400"/>
              <a:t>    LP模式：单端信号 功耗小，速率低（&lt; 10Mbps) 信号幅值（0-1.2V）</a:t>
            </a:r>
            <a:endParaRPr lang="en-US" sz="1400"/>
          </a:p>
          <a:p>
            <a:pPr marL="0" indent="0">
              <a:buNone/>
            </a:pPr>
            <a:endParaRPr lang="en-US" sz="1400"/>
          </a:p>
          <a:p>
            <a:pPr marL="0" indent="0">
              <a:buNone/>
            </a:pPr>
            <a:r>
              <a:rPr lang="en-US" sz="1400"/>
              <a:t>在高速模式下，通道状态是差分的0或1，定义P比N高时定义为1，P比N低时定义为0，此时线上典型电压为差分200mv</a:t>
            </a:r>
            <a:endParaRPr lang="en-US" sz="1400"/>
          </a:p>
          <a:p>
            <a:pPr marL="0" indent="0">
              <a:buNone/>
            </a:pPr>
            <a:r>
              <a:rPr lang="en-US" sz="1400"/>
              <a:t>在LP模式下，只用lane0传输数据和时钟，双向数据传输。</a:t>
            </a:r>
            <a:endParaRPr lang="en-US" sz="1400"/>
          </a:p>
          <a:p>
            <a:pPr marL="0" indent="0">
              <a:buNone/>
            </a:pPr>
            <a:r>
              <a:rPr lang="en-US" sz="1400"/>
              <a:t>链路层的模式分为：Command模式和Video模式。</a:t>
            </a:r>
            <a:endParaRPr lang="en-US" sz="1400"/>
          </a:p>
          <a:p>
            <a:pPr marL="0" indent="0">
              <a:buNone/>
            </a:pPr>
            <a:endParaRPr lang="en-US" sz="1400"/>
          </a:p>
          <a:p>
            <a:pPr marL="0" indent="0">
              <a:buNone/>
            </a:pPr>
            <a:r>
              <a:rPr lang="en-US" sz="1400"/>
              <a:t>    链路层选择Command模式时，物理层可以为HS模式，也可以为LP模式；</a:t>
            </a:r>
            <a:endParaRPr lang="en-US" sz="1400"/>
          </a:p>
          <a:p>
            <a:pPr marL="0" indent="0">
              <a:buNone/>
            </a:pPr>
            <a:r>
              <a:rPr lang="en-US" sz="1400"/>
              <a:t>    链路层选择Video模式时，物理层只能选择HS模式。</a:t>
            </a:r>
            <a:endParaRPr lang="en-US" sz="1400"/>
          </a:p>
          <a:p>
            <a:pPr marL="0" indent="0">
              <a:buNone/>
            </a:pPr>
            <a:endParaRPr lang="en-US" sz="1400"/>
          </a:p>
          <a:p>
            <a:pPr marL="0" indent="0">
              <a:buNone/>
            </a:pPr>
            <a:endParaRPr lang="en-US" sz="1400"/>
          </a:p>
          <a:p>
            <a:pPr marL="0" indent="0">
              <a:buNone/>
            </a:pPr>
            <a:r>
              <a:rPr lang="en-US" sz="1400"/>
              <a:t>Video模式时，物理层只能选择HS模式，下面是video模式下传递一个些图片像素数据包（长包）。</a:t>
            </a:r>
            <a:endParaRPr lang="en-US" sz="1400"/>
          </a:p>
          <a:p>
            <a:pPr marL="0" indent="0">
              <a:buNone/>
            </a:pPr>
            <a:r>
              <a:rPr lang="en-US" sz="1400"/>
              <a:t>和command模式不同的是Data Type，这里的Data Type是3Eh,下面有一张Data Type的表。</a:t>
            </a:r>
            <a:endParaRPr lang="en-US" sz="1400"/>
          </a:p>
          <a:p>
            <a:pPr marL="0" indent="0">
              <a:buNone/>
            </a:pPr>
            <a:endParaRPr lang="en-US" sz="1400"/>
          </a:p>
        </p:txBody>
      </p:sp>
      <p:pic>
        <p:nvPicPr>
          <p:cNvPr id="4" name="Picture 3"/>
          <p:cNvPicPr>
            <a:picLocks noChangeAspect="1"/>
          </p:cNvPicPr>
          <p:nvPr/>
        </p:nvPicPr>
        <p:blipFill>
          <a:blip r:embed="rId1"/>
          <a:stretch>
            <a:fillRect/>
          </a:stretch>
        </p:blipFill>
        <p:spPr>
          <a:xfrm>
            <a:off x="8793480" y="1249045"/>
            <a:ext cx="3037840" cy="34220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360" y="263525"/>
            <a:ext cx="10632440" cy="598170"/>
          </a:xfrm>
        </p:spPr>
        <p:txBody>
          <a:bodyPr>
            <a:normAutofit fontScale="90000"/>
          </a:bodyPr>
          <a:lstStyle/>
          <a:p>
            <a:r>
              <a:rPr lang="en-US" altLang="zh-CN" dirty="0" err="1"/>
              <a:t>depot_tools</a:t>
            </a:r>
            <a:endParaRPr lang="en-US" altLang="zh-CN" dirty="0"/>
          </a:p>
        </p:txBody>
      </p:sp>
      <p:sp>
        <p:nvSpPr>
          <p:cNvPr id="3" name="内容占位符 2"/>
          <p:cNvSpPr>
            <a:spLocks noGrp="1"/>
          </p:cNvSpPr>
          <p:nvPr>
            <p:ph idx="1"/>
          </p:nvPr>
        </p:nvSpPr>
        <p:spPr>
          <a:xfrm>
            <a:off x="838200" y="980440"/>
            <a:ext cx="10515600" cy="5674995"/>
          </a:xfrm>
        </p:spPr>
        <p:txBody>
          <a:bodyPr>
            <a:normAutofit fontScale="37500" lnSpcReduction="20000"/>
          </a:bodyPr>
          <a:lstStyle/>
          <a:p>
            <a:pPr>
              <a:lnSpc>
                <a:spcPct val="170000"/>
              </a:lnSpc>
            </a:pPr>
            <a:r>
              <a:rPr lang="zh-CN" altLang="en-US" dirty="0"/>
              <a:t>Chromium uses a package of scripts, the depot_tools, to manage interaction with the Chromium source code repository and the Chromium development process. It contains the following utilities:</a:t>
            </a:r>
            <a:endParaRPr lang="zh-CN" altLang="en-US" dirty="0"/>
          </a:p>
          <a:p>
            <a:pPr lvl="1">
              <a:lnSpc>
                <a:spcPct val="170000"/>
              </a:lnSpc>
            </a:pPr>
            <a:r>
              <a:rPr lang="zh-CN" altLang="en-US" dirty="0"/>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dirty="0"/>
          </a:p>
          <a:p>
            <a:pPr lvl="1">
              <a:lnSpc>
                <a:spcPct val="170000"/>
              </a:lnSpc>
            </a:pPr>
            <a:r>
              <a:rPr lang="zh-CN" altLang="en-US" dirty="0"/>
              <a:t>gcl: Rietveld code review tool for subversion. The gcl tool runs presubmit scripts.</a:t>
            </a:r>
            <a:endParaRPr lang="zh-CN" altLang="en-US" dirty="0"/>
          </a:p>
          <a:p>
            <a:pPr lvl="1">
              <a:lnSpc>
                <a:spcPct val="170000"/>
              </a:lnSpc>
            </a:pPr>
            <a:r>
              <a:rPr lang="zh-CN" altLang="en-US" dirty="0"/>
              <a:t>git-cl: Rietveld code review tool for git. The git-cl tool runs presubmit scripts.</a:t>
            </a:r>
            <a:endParaRPr lang="zh-CN" altLang="en-US" dirty="0"/>
          </a:p>
          <a:p>
            <a:pPr lvl="1">
              <a:lnSpc>
                <a:spcPct val="170000"/>
              </a:lnSpc>
            </a:pPr>
            <a:r>
              <a:rPr lang="zh-CN" altLang="en-US" dirty="0"/>
              <a:t>hammer: (Obsolete) Wrapper script for building Chromium with the SCons software construction tool.</a:t>
            </a:r>
            <a:endParaRPr lang="zh-CN" altLang="en-US" dirty="0"/>
          </a:p>
          <a:p>
            <a:pPr lvl="1">
              <a:lnSpc>
                <a:spcPct val="170000"/>
              </a:lnSpc>
            </a:pPr>
            <a:r>
              <a:rPr lang="zh-CN" altLang="en-US" dirty="0"/>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dirty="0"/>
          </a:p>
          <a:p>
            <a:pPr lvl="1">
              <a:lnSpc>
                <a:spcPct val="170000"/>
              </a:lnSpc>
            </a:pPr>
            <a:r>
              <a:rPr lang="zh-CN" altLang="en-US" dirty="0"/>
              <a:t>drover: Quickly revert svn commits.</a:t>
            </a:r>
            <a:endParaRPr lang="zh-CN" altLang="en-US" dirty="0"/>
          </a:p>
          <a:p>
            <a:pPr lvl="1">
              <a:lnSpc>
                <a:spcPct val="170000"/>
              </a:lnSpc>
            </a:pPr>
            <a:r>
              <a:rPr lang="zh-CN" altLang="en-US" dirty="0"/>
              <a:t>cpplint.py: Checks for C++ style compliance.</a:t>
            </a:r>
            <a:endParaRPr lang="zh-CN" altLang="en-US" dirty="0"/>
          </a:p>
          <a:p>
            <a:pPr lvl="1">
              <a:lnSpc>
                <a:spcPct val="170000"/>
              </a:lnSpc>
            </a:pPr>
            <a:r>
              <a:rPr lang="zh-CN" altLang="en-US" dirty="0"/>
              <a:t>presubmit_support.py: Runs PRESUBMIT.py presubmit checks.</a:t>
            </a:r>
            <a:endParaRPr lang="zh-CN" altLang="en-US" dirty="0"/>
          </a:p>
          <a:p>
            <a:pPr lvl="1">
              <a:lnSpc>
                <a:spcPct val="170000"/>
              </a:lnSpc>
            </a:pPr>
            <a:r>
              <a:rPr lang="zh-CN" altLang="en-US" dirty="0"/>
              <a:t>repo: The repo tool.</a:t>
            </a:r>
            <a:endParaRPr lang="zh-CN" altLang="en-US" dirty="0"/>
          </a:p>
          <a:p>
            <a:pPr lvl="1">
              <a:lnSpc>
                <a:spcPct val="170000"/>
              </a:lnSpc>
            </a:pPr>
            <a:r>
              <a:rPr lang="zh-CN" altLang="en-US" dirty="0"/>
              <a:t>trychange.py: Try server tool. It is wrapped by gcl try and git-try.</a:t>
            </a:r>
            <a:endParaRPr lang="zh-CN" altLang="en-US" dirty="0"/>
          </a:p>
          <a:p>
            <a:pPr lvl="1">
              <a:lnSpc>
                <a:spcPct val="170000"/>
              </a:lnSpc>
            </a:pPr>
            <a:r>
              <a:rPr lang="zh-CN" altLang="en-US" dirty="0"/>
              <a:t>git-try: Try change tool for git users</a:t>
            </a:r>
            <a:endParaRPr lang="zh-CN" altLang="en-US" dirty="0"/>
          </a:p>
          <a:p>
            <a:pPr lvl="1">
              <a:lnSpc>
                <a:spcPct val="170000"/>
              </a:lnSpc>
            </a:pPr>
            <a:r>
              <a:rPr lang="zh-CN" altLang="en-US" dirty="0"/>
              <a:t>wtf: Displays the active git branches in a chromium os checkout.</a:t>
            </a:r>
            <a:endParaRPr lang="zh-CN" altLang="en-US" dirty="0"/>
          </a:p>
          <a:p>
            <a:pPr lvl="1">
              <a:lnSpc>
                <a:spcPct val="170000"/>
              </a:lnSpc>
            </a:pPr>
            <a:r>
              <a:rPr lang="zh-CN" altLang="en-US" dirty="0"/>
              <a:t>weekly: Displays the log of checkins for a particular developer since a particular date for git checkouts.</a:t>
            </a:r>
            <a:endParaRPr lang="zh-CN" altLang="en-US" dirty="0"/>
          </a:p>
          <a:p>
            <a:pPr lvl="1">
              <a:lnSpc>
                <a:spcPct val="170000"/>
              </a:lnSpc>
            </a:pPr>
            <a:r>
              <a:rPr lang="zh-CN" altLang="en-US" dirty="0"/>
              <a:t>git-gs: Wrapper for git grep with relevant source types.</a:t>
            </a:r>
            <a:endParaRPr lang="zh-CN" altLang="en-US" dirty="0"/>
          </a:p>
          <a:p>
            <a:pPr lvl="1">
              <a:lnSpc>
                <a:spcPct val="170000"/>
              </a:lnSpc>
            </a:pPr>
            <a:r>
              <a:rPr lang="zh-CN" altLang="en-US" dirty="0"/>
              <a:t>zsh-goodies: Completion for zsh users.</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(1/2)</a:t>
            </a:r>
            <a:endParaRPr lang="x-none" altLang="en-US"/>
          </a:p>
        </p:txBody>
      </p:sp>
      <p:sp>
        <p:nvSpPr>
          <p:cNvPr id="3" name="内容占位符 2"/>
          <p:cNvSpPr>
            <a:spLocks noGrp="1"/>
          </p:cNvSpPr>
          <p:nvPr>
            <p:ph idx="1"/>
          </p:nvPr>
        </p:nvSpPr>
        <p:spPr>
          <a:xfrm>
            <a:off x="841375" y="912495"/>
            <a:ext cx="8758555" cy="5845810"/>
          </a:xfrm>
        </p:spPr>
        <p:txBody>
          <a:bodyPr>
            <a:normAutofit fontScale="35000" lnSpcReduction="20000"/>
          </a:bodyPr>
          <a:lstStyle/>
          <a:p>
            <a:pPr>
              <a:lnSpc>
                <a:spcPct val="170000"/>
              </a:lnSpc>
            </a:pPr>
            <a:r>
              <a:rPr lang="x-none" altLang="zh-CN" dirty="0"/>
              <a:t>C</a:t>
            </a:r>
            <a:r>
              <a:rPr lang="zh-CN" altLang="en-US" dirty="0"/>
              <a:t>hromium的编译过程中用到了GYP，GN和Ninja这三个构建工具，GYP是一个在不同平台构建项目的工具，GN是GYP的升级版，Ninja是一个小型追求速度的构建系统。</a:t>
            </a:r>
            <a:endParaRPr lang="zh-CN" altLang="en-US" dirty="0"/>
          </a:p>
          <a:p>
            <a:pPr>
              <a:lnSpc>
                <a:spcPct val="170000"/>
              </a:lnSpc>
            </a:pPr>
            <a:r>
              <a:rPr lang="x-none" altLang="zh-CN" dirty="0"/>
              <a:t>GYP (Generate Your Projects): 目的是为了支持更大的项目编译在不同的平台，比如Mac，Windows，Linux，它可以生成Xcode工程，Visual Studio工程，Ninja编译文件和Mackefiles。</a:t>
            </a:r>
            <a:endParaRPr lang="x-none" altLang="zh-CN" dirty="0"/>
          </a:p>
          <a:p>
            <a:pPr lvl="1">
              <a:lnSpc>
                <a:spcPct val="170000"/>
              </a:lnSpc>
            </a:pPr>
            <a:r>
              <a:rPr lang="x-none" altLang="zh-CN" sz="2400" dirty="0"/>
              <a:t>GYP结构: GYP的输入是.gyp和.gypi文件，.gypi文件是用于.gyp文件include使用的。.gyp文件就是符合特定格式的json文件。</a:t>
            </a:r>
            <a:endParaRPr lang="x-none" altLang="zh-CN" sz="2400" dirty="0"/>
          </a:p>
          <a:p>
            <a:pPr>
              <a:lnSpc>
                <a:spcPct val="170000"/>
              </a:lnSpc>
            </a:pPr>
            <a:r>
              <a:rPr lang="x-none" altLang="zh-CN" dirty="0"/>
              <a:t>GN (Generate Ninja): 是Chromium Project用来取代GYP的新工具，由于GN是用C++编写，比起用 python写的GYP快了很多，GN新的DSL的语法也被认为是比较好写以及维护的。</a:t>
            </a:r>
            <a:endParaRPr lang="x-none" altLang="zh-CN" dirty="0"/>
          </a:p>
          <a:p>
            <a:pPr lvl="1">
              <a:lnSpc>
                <a:spcPct val="170000"/>
              </a:lnSpc>
            </a:pPr>
            <a:r>
              <a:rPr lang="x-none" altLang="zh-CN" sz="2400" dirty="0"/>
              <a:t>GN的使用: 在source project的根目录新增一个建立BUILD.gn，.gn所在的目录会被GN工具认定是project的source root，.gn的基本内容就是用buildconfig来指定build config的位置，其中//build/BUILDCONFIG.gn用来指定相对于source root的路径。</a:t>
            </a:r>
            <a:endParaRPr lang="x-none" altLang="zh-CN" sz="2400" dirty="0"/>
          </a:p>
          <a:p>
            <a:pPr lvl="2">
              <a:lnSpc>
                <a:spcPct val="170000"/>
              </a:lnSpc>
            </a:pPr>
            <a:r>
              <a:rPr lang="x-none" altLang="zh-CN" sz="2000" dirty="0"/>
              <a:t>buildconfig = "//build/BUILDCONFIG.gn"</a:t>
            </a:r>
            <a:endParaRPr lang="x-none" altLang="zh-CN" sz="2000" dirty="0"/>
          </a:p>
          <a:p>
            <a:pPr lvl="2">
              <a:lnSpc>
                <a:spcPct val="170000"/>
              </a:lnSpc>
            </a:pPr>
            <a:r>
              <a:rPr lang="x-none" altLang="zh-CN" sz="2000" dirty="0"/>
              <a:t>executable("hello") {</a:t>
            </a:r>
            <a:endParaRPr lang="x-none" altLang="zh-CN" sz="2000" dirty="0"/>
          </a:p>
          <a:p>
            <a:pPr lvl="2">
              <a:lnSpc>
                <a:spcPct val="170000"/>
              </a:lnSpc>
            </a:pPr>
            <a:r>
              <a:rPr lang="x-none" altLang="zh-CN" sz="2000" dirty="0"/>
              <a:t>  sources = [</a:t>
            </a:r>
            <a:endParaRPr lang="x-none" altLang="zh-CN" sz="2000" dirty="0"/>
          </a:p>
          <a:p>
            <a:pPr lvl="2">
              <a:lnSpc>
                <a:spcPct val="170000"/>
              </a:lnSpc>
            </a:pPr>
            <a:r>
              <a:rPr lang="x-none" altLang="zh-CN" sz="2000" dirty="0"/>
              <a:t>    "main.cpp",</a:t>
            </a:r>
            <a:endParaRPr lang="x-none" altLang="zh-CN" sz="2000" dirty="0"/>
          </a:p>
          <a:p>
            <a:pPr lvl="2">
              <a:lnSpc>
                <a:spcPct val="170000"/>
              </a:lnSpc>
            </a:pPr>
            <a:r>
              <a:rPr lang="x-none" altLang="zh-CN" sz="2000" dirty="0"/>
              <a:t>  ]</a:t>
            </a:r>
            <a:endParaRPr lang="x-none" altLang="zh-CN" sz="2000" dirty="0"/>
          </a:p>
          <a:p>
            <a:pPr lvl="2">
              <a:lnSpc>
                <a:spcPct val="170000"/>
              </a:lnSpc>
            </a:pPr>
            <a:r>
              <a:rPr lang="x-none" altLang="zh-CN" sz="2000" dirty="0"/>
              <a:t>}</a:t>
            </a:r>
            <a:endParaRPr lang="x-none" altLang="zh-CN" sz="2000" dirty="0"/>
          </a:p>
          <a:p>
            <a:pPr lvl="1">
              <a:lnSpc>
                <a:spcPct val="170000"/>
              </a:lnSpc>
            </a:pPr>
            <a:r>
              <a:rPr lang="x-none" altLang="zh-CN" sz="2400" dirty="0"/>
              <a:t>建立build/BUILDCONFIG.gn. 根据前面的设定，需要在build/下再新增一个BUILDCONFIG.gn，</a:t>
            </a:r>
            <a:endParaRPr lang="x-none" altLang="zh-CN" sz="2400" dirty="0"/>
          </a:p>
          <a:p>
            <a:pPr lvl="2">
              <a:lnSpc>
                <a:spcPct val="170000"/>
              </a:lnSpc>
            </a:pPr>
            <a:r>
              <a:rPr lang="x-none" altLang="zh-CN" sz="2000" dirty="0"/>
              <a:t>set_default_toolchain("//build/toolchains:gcc")</a:t>
            </a:r>
            <a:endParaRPr lang="x-none" altLang="zh-CN" sz="2000" dirty="0"/>
          </a:p>
          <a:p>
            <a:pPr lvl="2">
              <a:lnSpc>
                <a:spcPct val="170000"/>
              </a:lnSpc>
            </a:pPr>
            <a:r>
              <a:rPr lang="x-none" altLang="zh-CN" sz="2000" dirty="0"/>
              <a:t>cflags_cc = [ "-std=c++11" ]</a:t>
            </a:r>
            <a:endParaRPr lang="x-none" altLang="zh-CN" sz="2000" dirty="0"/>
          </a:p>
          <a:p>
            <a:pPr lvl="1">
              <a:lnSpc>
                <a:spcPct val="170000"/>
              </a:lnSpc>
            </a:pPr>
            <a:r>
              <a:rPr lang="x-none" altLang="zh-CN" sz="2400" dirty="0"/>
              <a:t>建立build/toolchains/BUILD.gn, 因为GN没有内建的toolchain规则，toolchain里的各种tool例如 cc,cxx,link等必须自己指定.</a:t>
            </a:r>
            <a:endParaRPr lang="x-none" altLang="zh-CN" sz="2400" dirty="0"/>
          </a:p>
          <a:p>
            <a:pPr lvl="1">
              <a:lnSpc>
                <a:spcPct val="170000"/>
              </a:lnSpc>
            </a:pPr>
            <a:r>
              <a:rPr lang="zh-CN" altLang="en-US" dirty="0"/>
              <a:t>编译</a:t>
            </a:r>
            <a:r>
              <a:rPr lang="x-none" altLang="zh-CN" dirty="0"/>
              <a:t>: 先用gn gen指定在out/目录里面生成ninja。</a:t>
            </a:r>
            <a:endParaRPr lang="x-none" altLang="zh-CN" dirty="0"/>
          </a:p>
          <a:p>
            <a:pPr lvl="2">
              <a:lnSpc>
                <a:spcPct val="170000"/>
              </a:lnSpc>
            </a:pPr>
            <a:r>
              <a:rPr lang="x-none" altLang="zh-CN" dirty="0"/>
              <a:t>gn gen out</a:t>
            </a:r>
            <a:endParaRPr lang="x-none" altLang="zh-CN" dirty="0"/>
          </a:p>
          <a:p>
            <a:pPr lvl="2">
              <a:lnSpc>
                <a:spcPct val="170000"/>
              </a:lnSpc>
            </a:pPr>
            <a:r>
              <a:rPr lang="x-none" altLang="zh-CN" dirty="0"/>
              <a:t>ninja -C out</a:t>
            </a:r>
            <a:endParaRPr lang="x-none" altLang="zh-CN" dirty="0"/>
          </a:p>
          <a:p>
            <a:pPr lvl="2">
              <a:lnSpc>
                <a:spcPct val="170000"/>
              </a:lnSpc>
            </a:pPr>
            <a:r>
              <a:rPr lang="x-none" altLang="zh-CN" dirty="0"/>
              <a:t>以后所有修改gn设定的话，也不用重新执行gn，ninja会自动更新设置.</a:t>
            </a:r>
            <a:endParaRPr lang="x-none" altLang="zh-CN" dirty="0"/>
          </a:p>
        </p:txBody>
      </p:sp>
      <p:sp>
        <p:nvSpPr>
          <p:cNvPr id="5" name="Text Box 4"/>
          <p:cNvSpPr txBox="1"/>
          <p:nvPr/>
        </p:nvSpPr>
        <p:spPr>
          <a:xfrm>
            <a:off x="9785985" y="868045"/>
            <a:ext cx="2289175" cy="2879090"/>
          </a:xfrm>
          <a:prstGeom prst="rect">
            <a:avLst/>
          </a:prstGeom>
          <a:noFill/>
        </p:spPr>
        <p:txBody>
          <a:bodyPr wrap="square" rtlCol="0" anchor="t">
            <a:spAutoFit/>
          </a:bodyPr>
          <a:lstStyle/>
          <a:p>
            <a:r>
              <a:rPr lang="x-none" altLang="en-US" sz="1400"/>
              <a:t>GYP Example:</a:t>
            </a:r>
            <a:endParaRPr lang="x-none" altLang="en-US" sz="1400"/>
          </a:p>
          <a:p>
            <a:r>
              <a:rPr lang="en-US" sz="1400"/>
              <a:t>{</a:t>
            </a:r>
            <a:endParaRPr lang="en-US" sz="1400"/>
          </a:p>
          <a:p>
            <a:r>
              <a:rPr lang="en-US" sz="1400"/>
              <a:t>    'targets': [</a:t>
            </a:r>
            <a:endParaRPr lang="en-US" sz="1400"/>
          </a:p>
          <a:p>
            <a:r>
              <a:rPr lang="en-US" sz="1400"/>
              <a:t>      {</a:t>
            </a:r>
            <a:endParaRPr lang="en-US" sz="1400"/>
          </a:p>
          <a:p>
            <a:r>
              <a:rPr lang="en-US" sz="1400"/>
              <a:t>        'target_name': 'foo',</a:t>
            </a:r>
            <a:endParaRPr lang="en-US" sz="1400"/>
          </a:p>
          <a:p>
            <a:r>
              <a:rPr lang="en-US" sz="1400"/>
              <a:t>        'type': 'executable',</a:t>
            </a:r>
            <a:endParaRPr lang="en-US" sz="1400"/>
          </a:p>
          <a:p>
            <a:r>
              <a:rPr lang="en-US" sz="1400"/>
              <a:t>        'sources': [</a:t>
            </a:r>
            <a:endParaRPr lang="en-US" sz="1400"/>
          </a:p>
          <a:p>
            <a:r>
              <a:rPr lang="en-US" sz="1400"/>
              <a:t>          'independent.cc',</a:t>
            </a:r>
            <a:endParaRPr lang="en-US" sz="1400"/>
          </a:p>
          <a:p>
            <a:r>
              <a:rPr lang="en-US" sz="1400"/>
              <a:t>          'specific_win.cc',</a:t>
            </a:r>
            <a:endParaRPr lang="en-US" sz="1400"/>
          </a:p>
          <a:p>
            <a:r>
              <a:rPr lang="en-US" sz="1400"/>
              <a:t>        ],</a:t>
            </a:r>
            <a:endParaRPr lang="en-US" sz="1400"/>
          </a:p>
          <a:p>
            <a:r>
              <a:rPr lang="en-US" sz="1400"/>
              <a:t>      },</a:t>
            </a:r>
            <a:endParaRPr lang="en-US" sz="1400"/>
          </a:p>
          <a:p>
            <a:r>
              <a:rPr lang="en-US" sz="1400"/>
              <a:t>    ],</a:t>
            </a:r>
            <a:endParaRPr lang="en-US" sz="1400"/>
          </a:p>
          <a:p>
            <a:r>
              <a:rPr lang="en-US" sz="1400"/>
              <a:t>  },</a:t>
            </a:r>
            <a:endParaRPr lang="en-US"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100"/>
            <a:ext cx="10515600" cy="615950"/>
          </a:xfrm>
        </p:spPr>
        <p:txBody>
          <a:bodyPr>
            <a:normAutofit fontScale="90000"/>
          </a:bodyPr>
          <a:lstStyle/>
          <a:p>
            <a:r>
              <a:rPr lang="x-none" altLang="en-US"/>
              <a:t>GYP, GN and </a:t>
            </a:r>
            <a:r>
              <a:rPr lang="en-US" altLang="zh-CN"/>
              <a:t>Ninja </a:t>
            </a:r>
            <a:r>
              <a:rPr lang="x-none" altLang="en-US"/>
              <a:t>(2/2)</a:t>
            </a:r>
            <a:endParaRPr lang="x-none" altLang="en-US"/>
          </a:p>
        </p:txBody>
      </p:sp>
      <p:sp>
        <p:nvSpPr>
          <p:cNvPr id="3" name="内容占位符 2"/>
          <p:cNvSpPr>
            <a:spLocks noGrp="1"/>
          </p:cNvSpPr>
          <p:nvPr>
            <p:ph idx="1"/>
          </p:nvPr>
        </p:nvSpPr>
        <p:spPr>
          <a:xfrm>
            <a:off x="842010" y="912495"/>
            <a:ext cx="7013575" cy="5845810"/>
          </a:xfrm>
        </p:spPr>
        <p:txBody>
          <a:bodyPr>
            <a:normAutofit fontScale="67500" lnSpcReduction="20000"/>
          </a:bodyPr>
          <a:lstStyle/>
          <a:p>
            <a:pPr indent="0" eaLnBrk="1" latinLnBrk="0" hangingPunct="1">
              <a:lnSpc>
                <a:spcPct val="150000"/>
              </a:lnSpc>
              <a:spcBef>
                <a:spcPts val="0"/>
              </a:spcBef>
            </a:pPr>
            <a:r>
              <a:rPr dirty="0"/>
              <a:t>Ninja是一个追求速度的构建系统，相比别的构建系统，Ninja的特点是快和简洁，仅保留最少的特性来提高编译速度。Ninja使用build.ninja文件来定义构建规则，和Makefile里的元编程不同，build.ninja几乎是完全静态的，动态生成依赖其他工具，如gyp或者CMake。</a:t>
            </a:r>
            <a:endParaRPr dirty="0"/>
          </a:p>
          <a:p>
            <a:pPr indent="0" eaLnBrk="1" latinLnBrk="0" hangingPunct="1">
              <a:lnSpc>
                <a:spcPct val="150000"/>
              </a:lnSpc>
              <a:spcBef>
                <a:spcPts val="0"/>
              </a:spcBef>
            </a:pPr>
            <a:r>
              <a:rPr dirty="0" err="1"/>
              <a:t>build.ninja</a:t>
            </a:r>
            <a:endParaRPr dirty="0"/>
          </a:p>
          <a:p>
            <a:pPr lvl="1" indent="0" eaLnBrk="1" latinLnBrk="0" hangingPunct="1">
              <a:lnSpc>
                <a:spcPct val="150000"/>
              </a:lnSpc>
              <a:spcBef>
                <a:spcPts val="0"/>
              </a:spcBef>
            </a:pPr>
            <a:r>
              <a:rPr dirty="0"/>
              <a:t>build.ninja相当于ninja的makefile，一个简单的build.ninja文件如下，分为rule和dependency两部分。</a:t>
            </a:r>
            <a:endParaRPr dirty="0"/>
          </a:p>
          <a:p>
            <a:pPr lvl="0" indent="0" eaLnBrk="1" latinLnBrk="0" hangingPunct="1">
              <a:lnSpc>
                <a:spcPct val="150000"/>
              </a:lnSpc>
              <a:spcBef>
                <a:spcPts val="0"/>
              </a:spcBef>
            </a:pPr>
            <a:r>
              <a:rPr dirty="0" err="1"/>
              <a:t>ninja命令的使用如下</a:t>
            </a:r>
            <a:r>
              <a:rPr dirty="0"/>
              <a:t>：</a:t>
            </a:r>
            <a:endParaRPr dirty="0"/>
          </a:p>
          <a:p>
            <a:pPr lvl="1" indent="0" eaLnBrk="1" latinLnBrk="0" hangingPunct="1">
              <a:lnSpc>
                <a:spcPct val="150000"/>
              </a:lnSpc>
              <a:spcBef>
                <a:spcPts val="0"/>
              </a:spcBef>
            </a:pPr>
            <a:r>
              <a:rPr lang="x-none" dirty="0"/>
              <a:t>Compile: ninja</a:t>
            </a:r>
            <a:endParaRPr lang="x-none" dirty="0"/>
          </a:p>
          <a:p>
            <a:pPr lvl="1" indent="0" eaLnBrk="1" latinLnBrk="0" hangingPunct="1">
              <a:lnSpc>
                <a:spcPct val="150000"/>
              </a:lnSpc>
              <a:spcBef>
                <a:spcPts val="0"/>
              </a:spcBef>
            </a:pPr>
            <a:r>
              <a:rPr lang="x-none" dirty="0"/>
              <a:t>Help: ninja -h</a:t>
            </a:r>
            <a:endParaRPr lang="x-none" dirty="0"/>
          </a:p>
        </p:txBody>
      </p:sp>
      <p:sp>
        <p:nvSpPr>
          <p:cNvPr id="5" name="Text Box 4"/>
          <p:cNvSpPr txBox="1"/>
          <p:nvPr/>
        </p:nvSpPr>
        <p:spPr>
          <a:xfrm>
            <a:off x="8161020" y="986790"/>
            <a:ext cx="3764280" cy="3305810"/>
          </a:xfrm>
          <a:prstGeom prst="rect">
            <a:avLst/>
          </a:prstGeom>
          <a:noFill/>
        </p:spPr>
        <p:txBody>
          <a:bodyPr wrap="square" rtlCol="0" anchor="t">
            <a:spAutoFit/>
          </a:bodyPr>
          <a:lstStyle/>
          <a:p>
            <a:r>
              <a:rPr lang="x-none" altLang="en-US" sz="1400"/>
              <a:t># Example build.ninja</a:t>
            </a:r>
            <a:endParaRPr lang="x-none" altLang="en-US" sz="1400"/>
          </a:p>
          <a:p>
            <a:r>
              <a:rPr lang="x-none" altLang="en-US" sz="1400"/>
              <a:t>cc=gcc</a:t>
            </a:r>
            <a:endParaRPr lang="x-none" altLang="en-US" sz="1400"/>
          </a:p>
          <a:p>
            <a:r>
              <a:rPr lang="x-none" altLang="en-US" sz="1400"/>
              <a:t>cflags= -g -c</a:t>
            </a:r>
            <a:endParaRPr lang="x-none" altLang="en-US" sz="1400"/>
          </a:p>
          <a:p>
            <a:r>
              <a:rPr lang="x-none" altLang="en-US" sz="1400"/>
              <a:t>rule cc</a:t>
            </a:r>
            <a:endParaRPr lang="x-none" altLang="en-US" sz="1400"/>
          </a:p>
          <a:p>
            <a:r>
              <a:rPr lang="x-none" altLang="en-US" sz="1400"/>
              <a:t>     command = $cc $cflags $in -o $out</a:t>
            </a:r>
            <a:endParaRPr lang="x-none" altLang="en-US" sz="1400"/>
          </a:p>
          <a:p>
            <a:r>
              <a:rPr lang="x-none" altLang="en-US" sz="1400"/>
              <a:t>rule link</a:t>
            </a:r>
            <a:endParaRPr lang="x-none" altLang="en-US" sz="1400"/>
          </a:p>
          <a:p>
            <a:r>
              <a:rPr lang="x-none" altLang="en-US" sz="1400"/>
              <a:t>     command = $cc $in -o $out</a:t>
            </a:r>
            <a:endParaRPr lang="x-none" altLang="en-US" sz="1400"/>
          </a:p>
          <a:p>
            <a:r>
              <a:rPr lang="x-none" altLang="en-US" sz="1400"/>
              <a:t>rule cleanup</a:t>
            </a:r>
            <a:endParaRPr lang="x-none" altLang="en-US" sz="1400"/>
          </a:p>
          <a:p>
            <a:r>
              <a:rPr lang="x-none" altLang="en-US" sz="1400"/>
              <a:t>     command = rm -rf *.exe *.o</a:t>
            </a:r>
            <a:endParaRPr lang="x-none" altLang="en-US" sz="1400"/>
          </a:p>
          <a:p>
            <a:r>
              <a:rPr lang="x-none" altLang="en-US" sz="1400"/>
              <a:t>#part dependency</a:t>
            </a:r>
            <a:endParaRPr lang="x-none" altLang="en-US" sz="1400"/>
          </a:p>
          <a:p>
            <a:r>
              <a:rPr lang="x-none" altLang="en-US" sz="1400"/>
              <a:t>build func.o           : cc func.c</a:t>
            </a:r>
            <a:endParaRPr lang="x-none" altLang="en-US" sz="1400"/>
          </a:p>
          <a:p>
            <a:r>
              <a:rPr lang="x-none" altLang="en-US" sz="1400"/>
              <a:t>build main.o           : cc main.c</a:t>
            </a:r>
            <a:endParaRPr lang="x-none" altLang="en-US" sz="1400"/>
          </a:p>
          <a:p>
            <a:r>
              <a:rPr lang="x-none" altLang="en-US" sz="1400"/>
              <a:t>build app.exe            : link main.o func.o</a:t>
            </a:r>
            <a:endParaRPr lang="x-none" altLang="en-US" sz="1400"/>
          </a:p>
          <a:p>
            <a:r>
              <a:rPr lang="x-none" altLang="en-US" sz="1400"/>
              <a:t>build all:  phony || app.exe</a:t>
            </a:r>
            <a:endParaRPr lang="x-none" altLang="en-US" sz="1400"/>
          </a:p>
          <a:p>
            <a:r>
              <a:rPr lang="x-none" altLang="en-US" sz="1400"/>
              <a:t>build clean: cleanup</a:t>
            </a:r>
            <a:endParaRPr lang="x-none" altLang="en-US"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4625"/>
            <a:ext cx="10515600" cy="582295"/>
          </a:xfrm>
        </p:spPr>
        <p:txBody>
          <a:bodyPr>
            <a:normAutofit fontScale="90000"/>
          </a:bodyPr>
          <a:lstStyle/>
          <a:p>
            <a:r>
              <a:rPr lang="en-US" altLang="zh-CN"/>
              <a:t>cros_workon</a:t>
            </a:r>
            <a:endParaRPr lang="en-US" altLang="zh-CN"/>
          </a:p>
        </p:txBody>
      </p:sp>
      <p:sp>
        <p:nvSpPr>
          <p:cNvPr id="3" name="内容占位符 2"/>
          <p:cNvSpPr>
            <a:spLocks noGrp="1"/>
          </p:cNvSpPr>
          <p:nvPr>
            <p:ph idx="1"/>
          </p:nvPr>
        </p:nvSpPr>
        <p:spPr>
          <a:xfrm>
            <a:off x="838200" y="948055"/>
            <a:ext cx="10515600" cy="5779770"/>
          </a:xfrm>
        </p:spPr>
        <p:txBody>
          <a:bodyPr>
            <a:normAutofit fontScale="50000"/>
          </a:bodyPr>
          <a:lstStyle/>
          <a:p>
            <a:pPr indent="0" eaLnBrk="1" fontAlgn="auto" latinLnBrk="0" hangingPunct="1">
              <a:lnSpc>
                <a:spcPct val="150000"/>
              </a:lnSpc>
              <a:spcBef>
                <a:spcPts val="0"/>
              </a:spcBef>
            </a:pPr>
            <a:r>
              <a:rPr lang="zh-CN" altLang="en-US"/>
              <a:t>cros_workon is a </a:t>
            </a:r>
            <a:r>
              <a:rPr lang="en-US" altLang="zh-CN"/>
              <a:t>bash script that is used to select which portage packages you intent to work on.</a:t>
            </a:r>
            <a:endParaRPr lang="en-US" altLang="zh-CN"/>
          </a:p>
          <a:p>
            <a:pPr indent="0" eaLnBrk="1" fontAlgn="auto" latinLnBrk="0" hangingPunct="1">
              <a:lnSpc>
                <a:spcPct val="150000"/>
              </a:lnSpc>
              <a:spcBef>
                <a:spcPts val="0"/>
              </a:spcBef>
            </a:pPr>
            <a:r>
              <a:rPr lang="en-US" altLang="zh-CN"/>
              <a:t>The “cros_workon start” command will:</a:t>
            </a:r>
            <a:endParaRPr lang="en-US" altLang="zh-CN"/>
          </a:p>
          <a:p>
            <a:pPr lvl="1" indent="0" eaLnBrk="1" fontAlgn="auto" latinLnBrk="0" hangingPunct="1">
              <a:lnSpc>
                <a:spcPct val="150000"/>
              </a:lnSpc>
              <a:spcBef>
                <a:spcPts val="0"/>
              </a:spcBef>
            </a:pPr>
            <a:r>
              <a:rPr lang="en-US" altLang="zh-CN" sz="2400"/>
              <a:t>Use the -9999 ebuild for a package;</a:t>
            </a:r>
            <a:endParaRPr lang="en-US" altLang="zh-CN" sz="2400"/>
          </a:p>
          <a:p>
            <a:pPr lvl="1" indent="0" eaLnBrk="1" fontAlgn="auto" latinLnBrk="0" hangingPunct="1">
              <a:lnSpc>
                <a:spcPct val="150000"/>
              </a:lnSpc>
              <a:spcBef>
                <a:spcPts val="0"/>
              </a:spcBef>
            </a:pPr>
            <a:r>
              <a:rPr lang="en-US" altLang="zh-CN" sz="2400"/>
              <a:t>Build from local sources.</a:t>
            </a:r>
            <a:endParaRPr lang="en-US" altLang="zh-CN" sz="2400"/>
          </a:p>
          <a:p>
            <a:pPr lvl="0" indent="0" eaLnBrk="1" fontAlgn="auto" latinLnBrk="0" hangingPunct="1">
              <a:lnSpc>
                <a:spcPct val="150000"/>
              </a:lnSpc>
              <a:spcBef>
                <a:spcPts val="0"/>
              </a:spcBef>
            </a:pPr>
            <a:r>
              <a:rPr lang="en-US" altLang="zh-CN" sz="2800"/>
              <a:t>The “cros_workon stop” command will:</a:t>
            </a:r>
            <a:endParaRPr lang="en-US" altLang="zh-CN" sz="2800"/>
          </a:p>
          <a:p>
            <a:pPr lvl="1" indent="0" eaLnBrk="1" fontAlgn="auto" latinLnBrk="0" hangingPunct="1">
              <a:lnSpc>
                <a:spcPct val="150000"/>
              </a:lnSpc>
              <a:spcBef>
                <a:spcPts val="0"/>
              </a:spcBef>
            </a:pPr>
            <a:r>
              <a:rPr lang="en-US" altLang="zh-CN" sz="2400"/>
              <a:t>Revert to the latest stable ebuild;</a:t>
            </a:r>
            <a:endParaRPr lang="en-US" altLang="zh-CN" sz="2400"/>
          </a:p>
          <a:p>
            <a:pPr lvl="1" indent="0" eaLnBrk="1" fontAlgn="auto" latinLnBrk="0" hangingPunct="1">
              <a:lnSpc>
                <a:spcPct val="150000"/>
              </a:lnSpc>
              <a:spcBef>
                <a:spcPts val="0"/>
              </a:spcBef>
            </a:pPr>
            <a:r>
              <a:rPr lang="en-US" altLang="zh-CN" sz="2400"/>
              <a:t>Use prebuilt binaries when possible.</a:t>
            </a:r>
            <a:endParaRPr lang="en-US" altLang="zh-CN" sz="2400"/>
          </a:p>
          <a:p>
            <a:pPr lvl="0" indent="0" eaLnBrk="1" fontAlgn="auto" latinLnBrk="0" hangingPunct="1">
              <a:lnSpc>
                <a:spcPct val="150000"/>
              </a:lnSpc>
              <a:spcBef>
                <a:spcPts val="0"/>
              </a:spcBef>
            </a:pPr>
            <a:r>
              <a:rPr lang="en-US" altLang="zh-CN"/>
              <a:t>“cros_workon info, list and list-all” commands are useful.</a:t>
            </a:r>
            <a:endParaRPr lang="zh-CN" altLang="en-US"/>
          </a:p>
          <a:p>
            <a:pPr indent="0" eaLnBrk="1" fontAlgn="auto" latinLnBrk="0" hangingPunct="1">
              <a:lnSpc>
                <a:spcPct val="150000"/>
              </a:lnSpc>
              <a:spcBef>
                <a:spcPts val="0"/>
              </a:spcBef>
            </a:pPr>
            <a:r>
              <a:rPr lang="en-US" altLang="zh-CN"/>
              <a:t>When using cros_workon, two new commands are used instead:</a:t>
            </a:r>
            <a:endParaRPr lang="en-US" altLang="zh-CN"/>
          </a:p>
          <a:p>
            <a:pPr lvl="1" indent="0" eaLnBrk="1" fontAlgn="auto" latinLnBrk="0" hangingPunct="1">
              <a:lnSpc>
                <a:spcPct val="150000"/>
              </a:lnSpc>
              <a:spcBef>
                <a:spcPts val="0"/>
              </a:spcBef>
            </a:pPr>
            <a:r>
              <a:rPr lang="en-US" altLang="zh-CN"/>
              <a:t>repo: Usually run outside the chroot.</a:t>
            </a:r>
            <a:endParaRPr lang="en-US" altLang="zh-CN"/>
          </a:p>
          <a:p>
            <a:pPr lvl="2" indent="0" eaLnBrk="1" fontAlgn="auto" latinLnBrk="0" hangingPunct="1">
              <a:lnSpc>
                <a:spcPct val="150000"/>
              </a:lnSpc>
              <a:spcBef>
                <a:spcPts val="0"/>
              </a:spcBef>
            </a:pPr>
            <a:r>
              <a:rPr lang="en-US" altLang="zh-CN"/>
              <a:t>It's used to check out and sync your repositories and manage the tracking branches for git.</a:t>
            </a:r>
            <a:endParaRPr lang="en-US" altLang="zh-CN"/>
          </a:p>
          <a:p>
            <a:pPr lvl="1" indent="0" eaLnBrk="1" fontAlgn="auto" latinLnBrk="0" hangingPunct="1">
              <a:lnSpc>
                <a:spcPct val="150000"/>
              </a:lnSpc>
              <a:spcBef>
                <a:spcPts val="0"/>
              </a:spcBef>
            </a:pPr>
            <a:r>
              <a:rPr lang="en-US" altLang="zh-CN"/>
              <a:t>src/scrips/cros_workon: Always run inside the chroot.</a:t>
            </a:r>
            <a:endParaRPr lang="en-US" altLang="zh-CN"/>
          </a:p>
          <a:p>
            <a:pPr lvl="2" indent="0" eaLnBrk="1" fontAlgn="auto" latinLnBrk="0" hangingPunct="1">
              <a:lnSpc>
                <a:spcPct val="150000"/>
              </a:lnSpc>
              <a:spcBef>
                <a:spcPts val="0"/>
              </a:spcBef>
            </a:pPr>
            <a:r>
              <a:rPr lang="en-US" altLang="zh-CN"/>
              <a:t>It's used to unmask a package ebuild so that</a:t>
            </a:r>
            <a:endParaRPr lang="en-US" altLang="zh-CN"/>
          </a:p>
          <a:p>
            <a:pPr lvl="2" indent="0" eaLnBrk="1" fontAlgn="auto" latinLnBrk="0" hangingPunct="1">
              <a:lnSpc>
                <a:spcPct val="150000"/>
              </a:lnSpc>
              <a:spcBef>
                <a:spcPts val="0"/>
              </a:spcBef>
            </a:pPr>
            <a:r>
              <a:rPr lang="en-US" altLang="zh-CN"/>
              <a:t>1) repo will be prepared to sync a local copy of the source, and</a:t>
            </a:r>
            <a:endParaRPr lang="en-US" altLang="zh-CN"/>
          </a:p>
          <a:p>
            <a:pPr lvl="2" indent="0" eaLnBrk="1" fontAlgn="auto" latinLnBrk="0" hangingPunct="1">
              <a:lnSpc>
                <a:spcPct val="150000"/>
              </a:lnSpc>
              <a:spcBef>
                <a:spcPts val="0"/>
              </a:spcBef>
            </a:pPr>
            <a:r>
              <a:rPr lang="en-US" altLang="zh-CN"/>
              <a:t>2) build_packages will use the local source instead of the stable version.</a:t>
            </a:r>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325"/>
            <a:ext cx="10515600" cy="746760"/>
          </a:xfrm>
        </p:spPr>
        <p:txBody>
          <a:bodyPr>
            <a:normAutofit fontScale="90000"/>
          </a:bodyPr>
          <a:lstStyle/>
          <a:p>
            <a:r>
              <a:rPr lang="en-US" altLang="zh-CN" sz="3600"/>
              <a:t>What is a cros_workon package, and non cros_workon packages?</a:t>
            </a:r>
            <a:endParaRPr lang="en-US" altLang="zh-CN" sz="3600"/>
          </a:p>
        </p:txBody>
      </p:sp>
      <p:sp>
        <p:nvSpPr>
          <p:cNvPr id="3" name="内容占位符 2"/>
          <p:cNvSpPr>
            <a:spLocks noGrp="1"/>
          </p:cNvSpPr>
          <p:nvPr>
            <p:ph idx="1"/>
          </p:nvPr>
        </p:nvSpPr>
        <p:spPr>
          <a:xfrm>
            <a:off x="838200" y="1298575"/>
            <a:ext cx="10515600" cy="5430520"/>
          </a:xfrm>
        </p:spPr>
        <p:txBody>
          <a:bodyPr>
            <a:normAutofit fontScale="60000"/>
          </a:bodyPr>
          <a:lstStyle/>
          <a:p>
            <a:pPr indent="0" eaLnBrk="1" fontAlgn="auto" latinLnBrk="0" hangingPunct="1">
              <a:lnSpc>
                <a:spcPct val="150000"/>
              </a:lnSpc>
              <a:spcBef>
                <a:spcPts val="0"/>
              </a:spcBef>
            </a:pPr>
            <a:r>
              <a:rPr lang="en-US" altLang="zh-CN"/>
              <a:t>cros_workon package</a:t>
            </a:r>
            <a:endParaRPr lang="en-US" altLang="zh-CN"/>
          </a:p>
          <a:p>
            <a:pPr lvl="1" indent="0" eaLnBrk="1" fontAlgn="auto" latinLnBrk="0" hangingPunct="1">
              <a:lnSpc>
                <a:spcPct val="150000"/>
              </a:lnSpc>
              <a:spcBef>
                <a:spcPts val="0"/>
              </a:spcBef>
            </a:pPr>
            <a:r>
              <a:rPr lang="en-US" altLang="zh-CN"/>
              <a:t>If an ebuild inherits cros_workon it is a cros_workon package.</a:t>
            </a:r>
            <a:endParaRPr lang="en-US" altLang="zh-CN"/>
          </a:p>
          <a:p>
            <a:pPr lvl="1" indent="0" eaLnBrk="1" fontAlgn="auto" latinLnBrk="0" hangingPunct="1">
              <a:lnSpc>
                <a:spcPct val="150000"/>
              </a:lnSpc>
              <a:spcBef>
                <a:spcPts val="0"/>
              </a:spcBef>
            </a:pPr>
            <a:r>
              <a:rPr lang="en-US" altLang="zh-CN"/>
              <a:t>If you need to modify a cros_workon ebuild you must modify the -9999 version of the ebuild.</a:t>
            </a:r>
            <a:endParaRPr lang="en-US" altLang="zh-CN"/>
          </a:p>
          <a:p>
            <a:pPr lvl="2" indent="0" eaLnBrk="1" fontAlgn="auto" latinLnBrk="0" hangingPunct="1">
              <a:lnSpc>
                <a:spcPct val="150000"/>
              </a:lnSpc>
              <a:spcBef>
                <a:spcPts val="0"/>
              </a:spcBef>
            </a:pPr>
            <a:r>
              <a:rPr lang="en-US" altLang="zh-CN"/>
              <a:t>When the change is submitted the builders will automatically up-rev the current stable ebuild and replace it with the contents of the -9999 ebuild.</a:t>
            </a:r>
            <a:endParaRPr lang="en-US" altLang="zh-CN"/>
          </a:p>
          <a:p>
            <a:pPr lvl="0" indent="0" eaLnBrk="1" fontAlgn="auto" latinLnBrk="0" hangingPunct="1">
              <a:lnSpc>
                <a:spcPct val="150000"/>
              </a:lnSpc>
              <a:spcBef>
                <a:spcPts val="0"/>
              </a:spcBef>
            </a:pPr>
            <a:r>
              <a:rPr lang="en-US" altLang="zh-CN"/>
              <a:t>Non cros_workon packages</a:t>
            </a:r>
            <a:endParaRPr lang="en-US" altLang="zh-CN"/>
          </a:p>
          <a:p>
            <a:pPr lvl="1" indent="0" eaLnBrk="1" fontAlgn="auto" latinLnBrk="0" hangingPunct="1">
              <a:lnSpc>
                <a:spcPct val="150000"/>
              </a:lnSpc>
              <a:spcBef>
                <a:spcPts val="0"/>
              </a:spcBef>
            </a:pPr>
            <a:r>
              <a:rPr lang="en-US" altLang="zh-CN"/>
              <a:t>The package's ebuild file DOES NOT contain “inherit cros_workon” statement</a:t>
            </a:r>
            <a:endParaRPr lang="en-US" altLang="zh-CN"/>
          </a:p>
          <a:p>
            <a:pPr lvl="1" indent="0" eaLnBrk="1" fontAlgn="auto" latinLnBrk="0" hangingPunct="1">
              <a:lnSpc>
                <a:spcPct val="150000"/>
              </a:lnSpc>
              <a:spcBef>
                <a:spcPts val="0"/>
              </a:spcBef>
            </a:pPr>
            <a:r>
              <a:rPr lang="en-US" altLang="zh-CN"/>
              <a:t>If so, “cros_workon” commands DO NOT work on this package.</a:t>
            </a:r>
            <a:endParaRPr lang="en-US" altLang="zh-CN"/>
          </a:p>
          <a:p>
            <a:pPr lvl="1" indent="0" eaLnBrk="1" fontAlgn="auto" latinLnBrk="0" hangingPunct="1">
              <a:lnSpc>
                <a:spcPct val="150000"/>
              </a:lnSpc>
              <a:spcBef>
                <a:spcPts val="0"/>
              </a:spcBef>
            </a:pPr>
            <a:r>
              <a:rPr lang="en-US" altLang="zh-CN"/>
              <a:t>If you need to change an ebuild for a non cros_workon package then when submitting the change you will need to manually up-rev the ebuild.</a:t>
            </a:r>
            <a:endParaRPr lang="en-US" altLang="zh-CN"/>
          </a:p>
          <a:p>
            <a:pPr lvl="2" indent="0" eaLnBrk="1" fontAlgn="auto" latinLnBrk="0" hangingPunct="1">
              <a:lnSpc>
                <a:spcPct val="150000"/>
              </a:lnSpc>
              <a:spcBef>
                <a:spcPts val="0"/>
              </a:spcBef>
            </a:pPr>
            <a:r>
              <a:rPr lang="en-US" altLang="zh-CN" sz="2000"/>
              <a:t>For example, git mv arbitrary-0.0.1-r3 arbitrary-0.0.1-r4</a:t>
            </a:r>
            <a:endParaRPr lang="en-US" altLang="zh-CN" sz="2000"/>
          </a:p>
          <a:p>
            <a:pPr lvl="0" indent="0" eaLnBrk="1" fontAlgn="auto" latinLnBrk="0" hangingPunct="1">
              <a:lnSpc>
                <a:spcPct val="150000"/>
              </a:lnSpc>
              <a:spcBef>
                <a:spcPts val="0"/>
              </a:spcBef>
            </a:pPr>
            <a:r>
              <a:rPr lang="en-US" altLang="zh-CN"/>
              <a:t>Pre-built</a:t>
            </a:r>
            <a:endParaRPr lang="en-US" altLang="zh-CN"/>
          </a:p>
          <a:p>
            <a:pPr lvl="1" indent="0" eaLnBrk="1" fontAlgn="auto" latinLnBrk="0" hangingPunct="1">
              <a:lnSpc>
                <a:spcPct val="150000"/>
              </a:lnSpc>
              <a:spcBef>
                <a:spcPts val="0"/>
              </a:spcBef>
            </a:pPr>
            <a:r>
              <a:rPr lang="en-US" altLang="zh-CN"/>
              <a:t>The locations of the pre-builts is kept in : chromeos-partner-overlay/chromeos/binhost/target</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Chromium OS Information</a:t>
            </a:r>
            <a:endParaRPr lang="en-US" dirty="0"/>
          </a:p>
        </p:txBody>
      </p:sp>
      <p:sp>
        <p:nvSpPr>
          <p:cNvPr id="3" name="Content Placeholder 2"/>
          <p:cNvSpPr>
            <a:spLocks noGrp="1"/>
          </p:cNvSpPr>
          <p:nvPr>
            <p:ph idx="1"/>
          </p:nvPr>
        </p:nvSpPr>
        <p:spPr/>
        <p:txBody>
          <a:bodyPr>
            <a:normAutofit fontScale="40000"/>
          </a:bodyPr>
          <a:lstStyle/>
          <a:p>
            <a:pPr fontAlgn="auto">
              <a:lnSpc>
                <a:spcPct val="150000"/>
              </a:lnSpc>
            </a:pPr>
            <a:r>
              <a:rPr lang="en-US" dirty="0"/>
              <a:t>Quick Start guide - http://www.chromium.org/chromium-os/quick-start-guide</a:t>
            </a:r>
            <a:endParaRPr lang="en-US" dirty="0"/>
          </a:p>
          <a:p>
            <a:pPr fontAlgn="auto">
              <a:lnSpc>
                <a:spcPct val="150000"/>
              </a:lnSpc>
            </a:pPr>
            <a:r>
              <a:rPr lang="en-US" dirty="0"/>
              <a:t>Chromium OS developer guide - http://www.chromium.org/chromium-os/developer-guide</a:t>
            </a:r>
            <a:endParaRPr lang="en-US" dirty="0"/>
          </a:p>
          <a:p>
            <a:pPr fontAlgn="auto">
              <a:lnSpc>
                <a:spcPct val="150000"/>
              </a:lnSpc>
            </a:pPr>
            <a:r>
              <a:rPr lang="en-US" dirty="0"/>
              <a:t>Chromium OS </a:t>
            </a:r>
            <a:r>
              <a:rPr lang="en-US" b="1" dirty="0"/>
              <a:t>device page </a:t>
            </a:r>
            <a:r>
              <a:rPr lang="en-US" dirty="0"/>
              <a:t>to access all other device information - http://www.chromium.org/chromium-os/developer-information-for-chrome-os-devices</a:t>
            </a:r>
            <a:endParaRPr lang="en-US" dirty="0"/>
          </a:p>
          <a:p>
            <a:pPr fontAlgn="auto">
              <a:lnSpc>
                <a:spcPct val="150000"/>
              </a:lnSpc>
            </a:pPr>
            <a:r>
              <a:rPr lang="en-US" dirty="0"/>
              <a:t>Chromium OS </a:t>
            </a:r>
            <a:r>
              <a:rPr lang="en-US" b="1" dirty="0"/>
              <a:t>Board Porting Guide</a:t>
            </a:r>
            <a:r>
              <a:rPr lang="x-none" altLang="en-US" dirty="0"/>
              <a:t>: </a:t>
            </a:r>
            <a:r>
              <a:rPr lang="en-US" dirty="0"/>
              <a:t>https://www.chromium.org/chromium-os/how-tos-and-troubleshooting/chromiumos-board-porting-guide</a:t>
            </a:r>
            <a:endParaRPr lang="en-US" dirty="0"/>
          </a:p>
          <a:p>
            <a:pPr fontAlgn="auto">
              <a:lnSpc>
                <a:spcPct val="150000"/>
              </a:lnSpc>
            </a:pPr>
            <a:r>
              <a:rPr lang="en-US" dirty="0"/>
              <a:t>List of </a:t>
            </a:r>
            <a:r>
              <a:rPr lang="en-US" b="1" dirty="0"/>
              <a:t>branches of Chromium OS </a:t>
            </a:r>
            <a:r>
              <a:rPr lang="en-US" dirty="0"/>
              <a:t>- https://chromium.googlesource.com/chromiumos/manifest.git/+refs </a:t>
            </a:r>
            <a:endParaRPr lang="en-US" dirty="0"/>
          </a:p>
          <a:p>
            <a:pPr fontAlgn="auto">
              <a:lnSpc>
                <a:spcPct val="150000"/>
              </a:lnSpc>
            </a:pPr>
            <a:r>
              <a:rPr lang="x-none"/>
              <a:t>Add kernel driver:</a:t>
            </a:r>
            <a:endParaRPr lang="x-none"/>
          </a:p>
          <a:p>
            <a:pPr lvl="1" fontAlgn="auto">
              <a:lnSpc>
                <a:spcPct val="150000"/>
              </a:lnSpc>
            </a:pPr>
            <a:r>
              <a:rPr lang="x-none" sz="2400"/>
              <a:t>Locate used kernel via "cros_workon --board xxx --list all" to locate used kernel, then enable driver in kernel config, then "cros_workon start ..."</a:t>
            </a:r>
            <a:endParaRPr lang="x-none" sz="2400"/>
          </a:p>
          <a:p>
            <a:pPr fontAlgn="auto">
              <a:lnSpc>
                <a:spcPct val="150000"/>
              </a:lnSpc>
            </a:pPr>
            <a:r>
              <a:rPr lang="x-none"/>
              <a:t>Add userspace packages:</a:t>
            </a:r>
            <a:endParaRPr lang="x-none"/>
          </a:p>
          <a:p>
            <a:pPr lvl="1" fontAlgn="auto">
              <a:lnSpc>
                <a:spcPct val="150000"/>
              </a:lnSpc>
            </a:pPr>
            <a:r>
              <a:rPr lang="x-none"/>
              <a:t>Suggested reading: Gentoo Development Guide - Ebuild Writing (https://devmanual.gentoo.org/ebuild-writing/)</a:t>
            </a:r>
            <a:endParaRPr lang="x-none"/>
          </a:p>
          <a:p>
            <a:pPr lvl="1" fontAlgn="auto">
              <a:lnSpc>
                <a:spcPct val="150000"/>
              </a:lnSpc>
            </a:pPr>
            <a:r>
              <a:rPr lang="x-none"/>
              <a:t>Suggested reading: Chromium OS Portage Build FAQ (http://www.chromium.org/chromium-os/how-tos-and-troubleshooting/portage-build-faq)</a:t>
            </a:r>
            <a:endParaRPr lang="x-non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675"/>
            <a:ext cx="10515600" cy="412750"/>
          </a:xfrm>
        </p:spPr>
        <p:txBody>
          <a:bodyPr>
            <a:normAutofit fontScale="90000"/>
          </a:bodyPr>
          <a:lstStyle/>
          <a:p>
            <a:r>
              <a:rPr lang="en-US" altLang="zh-CN"/>
              <a:t>Build Chromium OS</a:t>
            </a:r>
            <a:endParaRPr lang="en-US" altLang="zh-CN"/>
          </a:p>
        </p:txBody>
      </p:sp>
      <p:sp>
        <p:nvSpPr>
          <p:cNvPr id="3" name="内容占位符 2"/>
          <p:cNvSpPr>
            <a:spLocks noGrp="1"/>
          </p:cNvSpPr>
          <p:nvPr>
            <p:ph idx="1"/>
          </p:nvPr>
        </p:nvSpPr>
        <p:spPr>
          <a:xfrm>
            <a:off x="838200" y="783590"/>
            <a:ext cx="10515600" cy="5988685"/>
          </a:xfrm>
        </p:spPr>
        <p:txBody>
          <a:bodyPr>
            <a:normAutofit fontScale="37500" lnSpcReduction="20000"/>
          </a:bodyPr>
          <a:lstStyle/>
          <a:p>
            <a:pPr eaLnBrk="1" fontAlgn="auto" latinLnBrk="0" hangingPunct="1">
              <a:lnSpc>
                <a:spcPct val="150000"/>
              </a:lnSpc>
              <a:spcBef>
                <a:spcPts val="0"/>
              </a:spcBef>
            </a:pPr>
            <a:r>
              <a:rPr lang="x-none" altLang="en-US"/>
              <a:t>mkdir -p ~/workspace/chromiumos; cd ~/workspace/chromiumos</a:t>
            </a:r>
            <a:endParaRPr lang="x-none" altLang="en-US"/>
          </a:p>
          <a:p>
            <a:pPr eaLnBrk="1" fontAlgn="auto" latinLnBrk="0" hangingPunct="1">
              <a:lnSpc>
                <a:spcPct val="150000"/>
              </a:lnSpc>
              <a:spcBef>
                <a:spcPts val="0"/>
              </a:spcBef>
            </a:pPr>
            <a:r>
              <a:rPr lang="en-US" altLang="zh-CN"/>
              <a:t>$repo init -u http://git.chromium.org/git/manifest -m minilayout.xml</a:t>
            </a:r>
            <a:endParaRPr lang="en-US" altLang="zh-CN"/>
          </a:p>
          <a:p>
            <a:pPr eaLnBrk="1" fontAlgn="auto" latinLnBrk="0" hangingPunct="1">
              <a:lnSpc>
                <a:spcPct val="150000"/>
              </a:lnSpc>
              <a:spcBef>
                <a:spcPts val="0"/>
              </a:spcBef>
            </a:pPr>
            <a:r>
              <a:rPr lang="en-US" altLang="zh-CN"/>
              <a:t>$repo sync</a:t>
            </a:r>
            <a:endParaRPr lang="en-US" altLang="zh-CN"/>
          </a:p>
          <a:p>
            <a:pPr eaLnBrk="1" fontAlgn="auto" latinLnBrk="0" hangingPunct="1">
              <a:lnSpc>
                <a:spcPct val="150000"/>
              </a:lnSpc>
              <a:spcBef>
                <a:spcPts val="0"/>
              </a:spcBef>
            </a:pPr>
            <a:r>
              <a:rPr lang="en-US" altLang="zh-CN"/>
              <a:t>$cd src/scripts</a:t>
            </a:r>
            <a:endParaRPr lang="en-US" altLang="zh-CN"/>
          </a:p>
          <a:p>
            <a:pPr eaLnBrk="1" fontAlgn="auto" latinLnBrk="0" hangingPunct="1">
              <a:lnSpc>
                <a:spcPct val="150000"/>
              </a:lnSpc>
              <a:spcBef>
                <a:spcPts val="0"/>
              </a:spcBef>
            </a:pPr>
            <a:r>
              <a:rPr lang="en-US" altLang="zh-CN"/>
              <a:t>$./make_chroot</a:t>
            </a:r>
            <a:endParaRPr lang="en-US" altLang="zh-CN"/>
          </a:p>
          <a:p>
            <a:pPr lvl="1" eaLnBrk="1" fontAlgn="auto" latinLnBrk="0" hangingPunct="1">
              <a:lnSpc>
                <a:spcPct val="150000"/>
              </a:lnSpc>
              <a:spcBef>
                <a:spcPts val="0"/>
              </a:spcBef>
            </a:pPr>
            <a:r>
              <a:rPr lang="en-US" altLang="zh-CN"/>
              <a:t>To simplify dependencies, development is done inside a chroot. chroot 處於 ${HOME}/chromiumos/chroot。其中可以找到像 /usr/bin 和 /etc 這樣的系統目錄。這些對 chroot 是本地目錄，與您機器上的系統目錄相獨立。</a:t>
            </a:r>
            <a:endParaRPr lang="en-US" altLang="zh-CN"/>
          </a:p>
          <a:p>
            <a:pPr lvl="0" eaLnBrk="1" fontAlgn="auto" latinLnBrk="0" hangingPunct="1">
              <a:lnSpc>
                <a:spcPct val="150000"/>
              </a:lnSpc>
              <a:spcBef>
                <a:spcPts val="0"/>
              </a:spcBef>
            </a:pPr>
            <a:r>
              <a:rPr lang="en-US" altLang="zh-CN" sz="2800"/>
              <a:t>$./enter_chroot.sh</a:t>
            </a:r>
            <a:endParaRPr lang="en-US" altLang="zh-CN" sz="2800"/>
          </a:p>
          <a:p>
            <a:pPr lvl="1" eaLnBrk="1" fontAlgn="auto" latinLnBrk="0" hangingPunct="1">
              <a:lnSpc>
                <a:spcPct val="150000"/>
              </a:lnSpc>
              <a:spcBef>
                <a:spcPts val="0"/>
              </a:spcBef>
            </a:pPr>
            <a:r>
              <a:rPr lang="en-US" altLang="zh-CN"/>
              <a:t>To enter the chroot in order to do development</a:t>
            </a:r>
            <a:r>
              <a:rPr lang="en-US" altLang="zh-CN" sz="2400"/>
              <a:t>.</a:t>
            </a:r>
            <a:endParaRPr lang="en-US" altLang="zh-CN" sz="2400"/>
          </a:p>
          <a:p>
            <a:pPr lvl="0" eaLnBrk="1" fontAlgn="auto" latinLnBrk="0" hangingPunct="1">
              <a:lnSpc>
                <a:spcPct val="150000"/>
              </a:lnSpc>
              <a:spcBef>
                <a:spcPts val="0"/>
              </a:spcBef>
            </a:pPr>
            <a:r>
              <a:rPr lang="en-US" altLang="zh-CN" sz="2800"/>
              <a:t>Or ./enter_chroot.sh --chrome_root=$(PATH/TO/CHROMIUM-BROWSER/SRC)</a:t>
            </a:r>
            <a:endParaRPr lang="en-US" altLang="zh-CN" sz="2800"/>
          </a:p>
          <a:p>
            <a:pPr lvl="0" eaLnBrk="1" fontAlgn="auto" latinLnBrk="0" hangingPunct="1">
              <a:lnSpc>
                <a:spcPct val="150000"/>
              </a:lnSpc>
              <a:spcBef>
                <a:spcPts val="0"/>
              </a:spcBef>
            </a:pPr>
            <a:r>
              <a:rPr lang="x-none" altLang="en-US" sz="2800"/>
              <a:t>Or cros_sdk [--enter]	# If existed chroot image file, it will mount chroot image, and enter it. 進入 chroot 時，會在 chroot 中裝載“~/trunk”目錄，它指向的就是 Chromium OS 主目錄 ${HOME}/chromiumos。</a:t>
            </a:r>
            <a:endParaRPr lang="x-none" altLang="en-US" sz="2800"/>
          </a:p>
          <a:p>
            <a:pPr lvl="0" eaLnBrk="1" fontAlgn="auto" latinLnBrk="0" hangingPunct="1">
              <a:lnSpc>
                <a:spcPct val="150000"/>
              </a:lnSpc>
              <a:spcBef>
                <a:spcPts val="0"/>
              </a:spcBef>
            </a:pPr>
            <a:r>
              <a:rPr lang="x-none" altLang="en-US" sz="2800"/>
              <a:t>(cr)</a:t>
            </a:r>
            <a:r>
              <a:rPr lang="en-US" altLang="zh-CN" sz="2800"/>
              <a:t>$ ./setup_board --board=x86-generic –default --job 4 </a:t>
            </a:r>
            <a:r>
              <a:rPr lang="x-none" altLang="en-US" sz="2800"/>
              <a:t>[</a:t>
            </a:r>
            <a:r>
              <a:rPr lang="x-none" altLang="en-US" sz="2800" b="1"/>
              <a:t>--accept_licenses=Google-TOS</a:t>
            </a:r>
            <a:r>
              <a:rPr lang="x-none" altLang="en-US" sz="2800"/>
              <a:t>]</a:t>
            </a:r>
            <a:endParaRPr lang="x-none" altLang="en-US" sz="2800"/>
          </a:p>
          <a:p>
            <a:pPr lvl="1" eaLnBrk="1" fontAlgn="auto" latinLnBrk="0" hangingPunct="1">
              <a:lnSpc>
                <a:spcPct val="150000"/>
              </a:lnSpc>
              <a:spcBef>
                <a:spcPts val="0"/>
              </a:spcBef>
            </a:pPr>
            <a:r>
              <a:rPr lang="en-US" altLang="zh-CN" sz="2400"/>
              <a:t>Run setup_board in order to install the toolchain (gcc/glibc) for the target you wish to work on. setup_board also creates the initial SYSROOT the target</a:t>
            </a:r>
            <a:r>
              <a:rPr lang="x-none" altLang="en-US" sz="2400"/>
              <a:t>, 這將使用 /build/${BOARD} 的默認 sysroot 配置目標 board。</a:t>
            </a:r>
            <a:endParaRPr lang="x-none" altLang="en-US" sz="2400"/>
          </a:p>
          <a:p>
            <a:pPr lvl="0" eaLnBrk="1" fontAlgn="auto" latinLnBrk="0" hangingPunct="1">
              <a:lnSpc>
                <a:spcPct val="150000"/>
              </a:lnSpc>
              <a:spcBef>
                <a:spcPts val="0"/>
              </a:spcBef>
            </a:pPr>
            <a:r>
              <a:rPr lang="x-none" altLang="en-US">
                <a:sym typeface="+mn-ea"/>
              </a:rPr>
              <a:t>(cr)</a:t>
            </a:r>
            <a:r>
              <a:rPr lang="en-US" altLang="zh-CN" sz="2800"/>
              <a:t>$./enable_localaccount.sh USERNAME</a:t>
            </a:r>
            <a:endParaRPr lang="en-US" altLang="zh-CN" sz="2800"/>
          </a:p>
          <a:p>
            <a:pPr lvl="1" eaLnBrk="1" fontAlgn="auto" latinLnBrk="0" hangingPunct="1">
              <a:lnSpc>
                <a:spcPct val="150000"/>
              </a:lnSpc>
              <a:spcBef>
                <a:spcPts val="0"/>
              </a:spcBef>
            </a:pPr>
            <a:r>
              <a:rPr lang="en-US" altLang="zh-CN" sz="2400"/>
              <a:t>The local user account allows login with no password even if you can not connect to the Internet.</a:t>
            </a:r>
            <a:endParaRPr lang="en-US" altLang="zh-CN" sz="2400"/>
          </a:p>
          <a:p>
            <a:pPr lvl="0" eaLnBrk="1" fontAlgn="auto" latinLnBrk="0" hangingPunct="1">
              <a:lnSpc>
                <a:spcPct val="150000"/>
              </a:lnSpc>
              <a:spcBef>
                <a:spcPts val="0"/>
              </a:spcBef>
            </a:pPr>
            <a:r>
              <a:rPr lang="x-none" altLang="en-US">
                <a:sym typeface="+mn-ea"/>
              </a:rPr>
              <a:t>(cr)</a:t>
            </a:r>
            <a:r>
              <a:rPr lang="en-US" altLang="zh-CN" sz="2800"/>
              <a:t>$./set_shared_user_password.sh</a:t>
            </a:r>
            <a:endParaRPr lang="en-US" altLang="zh-CN" sz="2800"/>
          </a:p>
          <a:p>
            <a:pPr lvl="1" eaLnBrk="1" fontAlgn="auto" latinLnBrk="0" hangingPunct="1">
              <a:lnSpc>
                <a:spcPct val="150000"/>
              </a:lnSpc>
              <a:spcBef>
                <a:spcPts val="0"/>
              </a:spcBef>
            </a:pPr>
            <a:r>
              <a:rPr lang="en-US" altLang="zh-CN" sz="2400"/>
              <a:t>Need to set up the password for the shared </a:t>
            </a:r>
            <a:r>
              <a:rPr lang="x-none" altLang="en-US" sz="2400"/>
              <a:t>"</a:t>
            </a:r>
            <a:r>
              <a:rPr lang="x-none" altLang="en-US" sz="2400" b="1"/>
              <a:t>chronos</a:t>
            </a:r>
            <a:r>
              <a:rPr lang="x-none" altLang="en-US" sz="2400"/>
              <a:t>" </a:t>
            </a:r>
            <a:r>
              <a:rPr lang="en-US" altLang="zh-CN" sz="2400"/>
              <a:t>user</a:t>
            </a:r>
            <a:r>
              <a:rPr lang="x-none" altLang="en-US" sz="2400"/>
              <a:t>, default password: </a:t>
            </a:r>
            <a:r>
              <a:rPr lang="x-none" altLang="en-US" sz="2400" b="1"/>
              <a:t>test0000</a:t>
            </a:r>
            <a:r>
              <a:rPr lang="en-US" altLang="zh-CN" sz="2400"/>
              <a:t>. The encrypted password will be stored in ./shared_user_password.txt.</a:t>
            </a:r>
            <a:endParaRPr lang="en-US" altLang="zh-CN" sz="2400"/>
          </a:p>
          <a:p>
            <a:pPr lvl="0" eaLnBrk="1" fontAlgn="auto" latinLnBrk="0" hangingPunct="1">
              <a:lnSpc>
                <a:spcPct val="150000"/>
              </a:lnSpc>
              <a:spcBef>
                <a:spcPts val="0"/>
              </a:spcBef>
            </a:pPr>
            <a:r>
              <a:rPr lang="x-none" altLang="en-US">
                <a:sym typeface="+mn-ea"/>
              </a:rPr>
              <a:t>(cr)</a:t>
            </a:r>
            <a:r>
              <a:rPr lang="en-US" altLang="zh-CN"/>
              <a:t>$ ./build_packages --board="x86-generic" --jobs=4</a:t>
            </a:r>
            <a:endParaRPr lang="en-US" altLang="zh-CN"/>
          </a:p>
          <a:p>
            <a:pPr lvl="1" eaLnBrk="1" fontAlgn="auto" latinLnBrk="0" hangingPunct="1">
              <a:lnSpc>
                <a:spcPct val="150000"/>
              </a:lnSpc>
              <a:spcBef>
                <a:spcPts val="0"/>
              </a:spcBef>
            </a:pPr>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eaLnBrk="1" fontAlgn="auto" latinLnBrk="0" hangingPunct="1">
              <a:lnSpc>
                <a:spcPct val="150000"/>
              </a:lnSpc>
              <a:spcBef>
                <a:spcPts val="0"/>
              </a:spcBef>
            </a:pPr>
            <a:r>
              <a:rPr lang="x-none" altLang="en-US">
                <a:sym typeface="+mn-ea"/>
              </a:rPr>
              <a:t>(cr)</a:t>
            </a:r>
            <a:r>
              <a:rPr lang="en-US" altLang="zh-CN"/>
              <a:t>$ ./build_image --noenable_rootfs_verification</a:t>
            </a:r>
            <a:endParaRPr lang="en-US" altLang="zh-CN"/>
          </a:p>
          <a:p>
            <a:pPr lvl="0" eaLnBrk="1" fontAlgn="auto" latinLnBrk="0" hangingPunct="1">
              <a:lnSpc>
                <a:spcPct val="150000"/>
              </a:lnSpc>
              <a:spcBef>
                <a:spcPts val="0"/>
              </a:spcBef>
            </a:pPr>
            <a:r>
              <a:rPr lang="x-none" altLang="en-US"/>
              <a:t>Or : USE='chrome_media' ./build_packages --board=amd64-generic --withautotest &amp;&amp; USE='chrome_media' ./build_image --board=amd64-generic --boot_args "sched_debug ignore_loglevel debug verbose  i915.preliminary_hw_support=1 console=ttyS2,115200n8" --noenable_rootfs_verification base dev test</a:t>
            </a:r>
            <a:endParaRPr lang="x-none"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450"/>
            <a:ext cx="10515600" cy="381635"/>
          </a:xfrm>
        </p:spPr>
        <p:txBody>
          <a:bodyPr>
            <a:normAutofit fontScale="90000"/>
          </a:bodyPr>
          <a:lstStyle/>
          <a:p>
            <a:r>
              <a:rPr lang="en-US" altLang="zh-CN"/>
              <a:t>Examples of Use Cases</a:t>
            </a:r>
            <a:endParaRPr lang="en-US" altLang="zh-CN"/>
          </a:p>
        </p:txBody>
      </p:sp>
      <p:sp>
        <p:nvSpPr>
          <p:cNvPr id="3" name="内容占位符 2"/>
          <p:cNvSpPr>
            <a:spLocks noGrp="1"/>
          </p:cNvSpPr>
          <p:nvPr>
            <p:ph idx="1"/>
          </p:nvPr>
        </p:nvSpPr>
        <p:spPr>
          <a:xfrm>
            <a:off x="838200" y="692150"/>
            <a:ext cx="10515600" cy="6132830"/>
          </a:xfrm>
        </p:spPr>
        <p:txBody>
          <a:bodyPr>
            <a:normAutofit fontScale="32500" lnSpcReduction="20000"/>
          </a:bodyPr>
          <a:lstStyle/>
          <a:p>
            <a:pPr fontAlgn="auto">
              <a:lnSpc>
                <a:spcPct val="150000"/>
              </a:lnSpc>
            </a:pPr>
            <a:r>
              <a:rPr lang="en-US" altLang="zh-CN"/>
              <a:t>Flash bootable and installation Chromium OS Built Image</a:t>
            </a:r>
            <a:endParaRPr lang="en-US" altLang="zh-CN"/>
          </a:p>
          <a:p>
            <a:pPr lvl="1" fontAlgn="auto">
              <a:lnSpc>
                <a:spcPct val="150000"/>
              </a:lnSpc>
            </a:pPr>
            <a:r>
              <a:rPr lang="en-US" altLang="zh-CN" sz="1710"/>
              <a:t>$</a:t>
            </a:r>
            <a:r>
              <a:rPr lang="zh-CN" altLang="en-US" sz="1710" b="1"/>
              <a:t>./image_to_usb.sh</a:t>
            </a:r>
            <a:r>
              <a:rPr lang="zh-CN" altLang="en-US" sz="1710"/>
              <a:t> --from=../build/images/x86/Version.BuiltDate&amp;Time --to=/dev/USB-Node</a:t>
            </a:r>
            <a:endParaRPr lang="zh-CN" altLang="en-US" sz="1710"/>
          </a:p>
          <a:p>
            <a:pPr lvl="1" fontAlgn="auto">
              <a:lnSpc>
                <a:spcPct val="150000"/>
              </a:lnSpc>
            </a:pPr>
            <a:r>
              <a:rPr lang="x-none" altLang="zh-CN" sz="1710"/>
              <a:t>Or </a:t>
            </a:r>
            <a:r>
              <a:rPr lang="x-none" altLang="zh-CN" sz="1710" b="1"/>
              <a:t>cros flash usb:// ../build/images/reef/latest</a:t>
            </a:r>
            <a:endParaRPr lang="x-none" altLang="zh-CN" sz="1710" b="1"/>
          </a:p>
          <a:p>
            <a:pPr lvl="1" fontAlgn="auto">
              <a:lnSpc>
                <a:spcPct val="150000"/>
              </a:lnSpc>
            </a:pPr>
            <a:r>
              <a:rPr lang="zh-CN" altLang="en-US"/>
              <a:t>“USB-Node” should be like “/dev/sdc” other than “/dev/sdc1”</a:t>
            </a:r>
            <a:endParaRPr lang="zh-CN" altLang="en-US"/>
          </a:p>
          <a:p>
            <a:pPr lvl="0" fontAlgn="auto">
              <a:lnSpc>
                <a:spcPct val="150000"/>
              </a:lnSpc>
            </a:pPr>
            <a:r>
              <a:rPr lang="en-US" altLang="zh-CN"/>
              <a:t>Start working on specific package</a:t>
            </a:r>
            <a:endParaRPr lang="en-US" altLang="zh-CN"/>
          </a:p>
          <a:p>
            <a:pPr lvl="1" fontAlgn="auto">
              <a:lnSpc>
                <a:spcPct val="150000"/>
              </a:lnSpc>
            </a:pPr>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fontAlgn="auto">
              <a:lnSpc>
                <a:spcPct val="150000"/>
              </a:lnSpc>
            </a:pPr>
            <a:r>
              <a:rPr lang="en-US" altLang="zh-CN"/>
              <a:t>$ </a:t>
            </a:r>
            <a:r>
              <a:rPr lang="en-US" altLang="zh-CN" b="1"/>
              <a:t>./cros_workon </a:t>
            </a:r>
            <a:r>
              <a:rPr lang="en-US" altLang="zh-CN" b="1">
                <a:sym typeface="+mn-ea"/>
              </a:rPr>
              <a:t>--board=${BOARD} </a:t>
            </a:r>
            <a:r>
              <a:rPr lang="x-none" altLang="en-US" b="1">
                <a:sym typeface="+mn-ea"/>
              </a:rPr>
              <a:t>--all </a:t>
            </a:r>
            <a:r>
              <a:rPr lang="en-US" altLang="zh-CN" b="1"/>
              <a:t>list</a:t>
            </a:r>
            <a:r>
              <a:rPr lang="en-US" altLang="zh-CN"/>
              <a:t>  : Check all the available packages; Special case : chromiumos-overlay is not in this list and cros_workon start/stop is not used.</a:t>
            </a:r>
            <a:endParaRPr lang="en-US" altLang="zh-CN"/>
          </a:p>
          <a:p>
            <a:pPr lvl="0" fontAlgn="auto">
              <a:lnSpc>
                <a:spcPct val="150000"/>
              </a:lnSpc>
            </a:pPr>
            <a:r>
              <a:rPr lang="en-US" altLang="zh-CN"/>
              <a:t>Stop working on specific package</a:t>
            </a:r>
            <a:endParaRPr lang="en-US" altLang="zh-CN"/>
          </a:p>
          <a:p>
            <a:pPr lvl="1" fontAlgn="auto">
              <a:lnSpc>
                <a:spcPct val="150000"/>
              </a:lnSpc>
            </a:pPr>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fontAlgn="auto">
              <a:lnSpc>
                <a:spcPct val="150000"/>
              </a:lnSpc>
            </a:pPr>
            <a:r>
              <a:rPr lang="en-US" altLang="zh-CN"/>
              <a:t>Autotest</a:t>
            </a:r>
            <a:endParaRPr lang="en-US" altLang="zh-CN"/>
          </a:p>
          <a:p>
            <a:pPr lvl="1" fontAlgn="auto">
              <a:lnSpc>
                <a:spcPct val="150000"/>
              </a:lnSpc>
            </a:pPr>
            <a:r>
              <a:rPr lang="en-US" altLang="zh-CN"/>
              <a:t>$ ./cros_workon start autotest autotest-tests</a:t>
            </a:r>
            <a:endParaRPr lang="en-US" altLang="zh-CN"/>
          </a:p>
          <a:p>
            <a:pPr lvl="1" fontAlgn="auto">
              <a:lnSpc>
                <a:spcPct val="150000"/>
              </a:lnSpc>
            </a:pPr>
            <a:r>
              <a:rPr lang="en-US" altLang="zh-CN"/>
              <a:t>$ repo sync</a:t>
            </a:r>
            <a:endParaRPr lang="en-US" altLang="zh-CN"/>
          </a:p>
          <a:p>
            <a:pPr lvl="1" fontAlgn="auto">
              <a:lnSpc>
                <a:spcPct val="150000"/>
              </a:lnSpc>
            </a:pPr>
            <a:r>
              <a:rPr lang="en-US" altLang="zh-CN"/>
              <a:t>Tests consist of a build phase and run phase, where the first is executed by the ebuild, and the second by the run_remote_tests.sh" script. tests have to be built with emerge-${board} before they can be ran using run_remote_tests.sh.</a:t>
            </a:r>
            <a:endParaRPr lang="en-US" altLang="zh-CN"/>
          </a:p>
          <a:p>
            <a:pPr lvl="1" fontAlgn="auto">
              <a:lnSpc>
                <a:spcPct val="150000"/>
              </a:lnSpc>
            </a:pPr>
            <a:r>
              <a:rPr lang="en-US" altLang="zh-CN"/>
              <a:t>Currently, tests are organized within these ebuilds : chromeos-base/autotest-tests</a:t>
            </a:r>
            <a:endParaRPr lang="en-US" altLang="zh-CN"/>
          </a:p>
          <a:p>
            <a:pPr lvl="1" fontAlgn="auto">
              <a:lnSpc>
                <a:spcPct val="150000"/>
              </a:lnSpc>
            </a:pPr>
            <a:r>
              <a:rPr lang="en-US" altLang="zh-CN"/>
              <a:t>To see which tests are implemented by an ebuild, run the usual pretended emerge:</a:t>
            </a:r>
            <a:endParaRPr lang="en-US" altLang="zh-CN"/>
          </a:p>
          <a:p>
            <a:pPr lvl="1" fontAlgn="auto">
              <a:lnSpc>
                <a:spcPct val="150000"/>
              </a:lnSpc>
            </a:pPr>
            <a:r>
              <a:rPr lang="en-US" altLang="zh-CN"/>
              <a:t>$ emerge-${board} -pv autotest-tests</a:t>
            </a:r>
            <a:endParaRPr lang="en-US" altLang="zh-CN"/>
          </a:p>
          <a:p>
            <a:pPr lvl="1" fontAlgn="auto">
              <a:lnSpc>
                <a:spcPct val="150000"/>
              </a:lnSpc>
            </a:pPr>
            <a:r>
              <a:rPr lang="en-US" altLang="zh-CN"/>
              <a:t>All tests have a default state, either enabled (+) or disabled (-). The TESTS= variable is a USE_EXPAND.</a:t>
            </a:r>
            <a:endParaRPr lang="en-US" altLang="zh-CN"/>
          </a:p>
          <a:p>
            <a:pPr lvl="1" fontAlgn="auto">
              <a:lnSpc>
                <a:spcPct val="150000"/>
              </a:lnSpc>
            </a:pPr>
            <a:r>
              <a:rPr lang="en-US" altLang="zh-CN"/>
              <a:t>There are two ways to use these.</a:t>
            </a:r>
            <a:endParaRPr lang="en-US" altLang="zh-CN"/>
          </a:p>
          <a:p>
            <a:pPr lvl="1" fontAlgn="auto">
              <a:lnSpc>
                <a:spcPct val="150000"/>
              </a:lnSpc>
            </a:pPr>
            <a:r>
              <a:rPr lang="en-US" altLang="zh-CN"/>
              <a:t>(1) Non-Incremental --- Simply override the list by a new list</a:t>
            </a:r>
            <a:endParaRPr lang="en-US" altLang="zh-CN"/>
          </a:p>
          <a:p>
            <a:pPr lvl="1" fontAlgn="auto">
              <a:lnSpc>
                <a:spcPct val="150000"/>
              </a:lnSpc>
            </a:pPr>
            <a:r>
              <a:rPr lang="en-US" altLang="zh-CN"/>
              <a:t>TESTS="platform_MiniJailPidNamespace platform_MiniJailPtraceDisabled" emerge-${board} -pv autotest-tests</a:t>
            </a:r>
            <a:endParaRPr lang="en-US" altLang="zh-CN"/>
          </a:p>
          <a:p>
            <a:pPr lvl="1" fontAlgn="auto">
              <a:lnSpc>
                <a:spcPct val="150000"/>
              </a:lnSpc>
            </a:pPr>
            <a:r>
              <a:rPr lang="en-US" altLang="zh-CN"/>
              <a:t>(2) Incremental --- All USE_EXPAND flags are also accessible as USE flags, with the appropriate prefix, and can be used incrementally with +, -</a:t>
            </a:r>
            <a:endParaRPr lang="en-US" altLang="zh-CN"/>
          </a:p>
          <a:p>
            <a:pPr lvl="1" fontAlgn="auto">
              <a:lnSpc>
                <a:spcPct val="150000"/>
              </a:lnSpc>
            </a:pPr>
            <a:r>
              <a:rPr lang="en-US" altLang="zh-CN"/>
              <a:t>USE="tests_platform_MiniJailPidNamespace tests_platform_MiniJailPtraceDisabled" emerge-${board} -pv autotest-tests</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605"/>
            <a:ext cx="10515600" cy="483235"/>
          </a:xfrm>
        </p:spPr>
        <p:txBody>
          <a:bodyPr>
            <a:normAutofit fontScale="90000"/>
          </a:bodyPr>
          <a:lstStyle/>
          <a:p>
            <a:r>
              <a:rPr lang="en-US"/>
              <a:t>Chrome OS User-Land Boot Design</a:t>
            </a:r>
            <a:endParaRPr lang="en-US"/>
          </a:p>
        </p:txBody>
      </p:sp>
      <p:sp>
        <p:nvSpPr>
          <p:cNvPr id="3" name="Content Placeholder 2"/>
          <p:cNvSpPr>
            <a:spLocks noGrp="1"/>
          </p:cNvSpPr>
          <p:nvPr>
            <p:ph idx="1"/>
          </p:nvPr>
        </p:nvSpPr>
        <p:spPr>
          <a:xfrm>
            <a:off x="839470" y="1119505"/>
            <a:ext cx="6471920" cy="1344930"/>
          </a:xfrm>
        </p:spPr>
        <p:txBody>
          <a:bodyPr>
            <a:normAutofit fontScale="37500" lnSpcReduction="20000"/>
          </a:bodyPr>
          <a:lstStyle/>
          <a:p>
            <a:pPr fontAlgn="auto">
              <a:lnSpc>
                <a:spcPct val="150000"/>
              </a:lnSpc>
            </a:pPr>
            <a:r>
              <a:rPr lang="x-none" altLang="en-US"/>
              <a:t>T</a:t>
            </a:r>
            <a:r>
              <a:rPr lang="en-US"/>
              <a:t>he design of user-land boot processes for Chrome OS based systems covers what happens after /sbin/init first starts execution, until all services in the system are ready.</a:t>
            </a:r>
            <a:endParaRPr lang="en-US"/>
          </a:p>
          <a:p>
            <a:pPr fontAlgn="auto">
              <a:lnSpc>
                <a:spcPct val="150000"/>
              </a:lnSpc>
            </a:pPr>
            <a:r>
              <a:rPr lang="en-US"/>
              <a:t>Chrome OS Core uses Upstart for its /sbin/init package.</a:t>
            </a:r>
            <a:endParaRPr lang="en-US"/>
          </a:p>
          <a:p>
            <a:pPr fontAlgn="auto">
              <a:lnSpc>
                <a:spcPct val="150000"/>
              </a:lnSpc>
            </a:pPr>
            <a:r>
              <a:rPr lang="x-none" altLang="en-US"/>
              <a:t>Chrome OS </a:t>
            </a:r>
            <a:r>
              <a:rPr lang="en-US"/>
              <a:t>Boot divides into three sequential phases with four publicly defined Upstart events:</a:t>
            </a:r>
            <a:endParaRPr lang="en-US"/>
          </a:p>
        </p:txBody>
      </p:sp>
      <p:graphicFrame>
        <p:nvGraphicFramePr>
          <p:cNvPr id="5" name="Table 4"/>
          <p:cNvGraphicFramePr/>
          <p:nvPr/>
        </p:nvGraphicFramePr>
        <p:xfrm>
          <a:off x="987425" y="3001010"/>
          <a:ext cx="10880725" cy="3566795"/>
        </p:xfrm>
        <a:graphic>
          <a:graphicData uri="http://schemas.openxmlformats.org/drawingml/2006/table">
            <a:tbl>
              <a:tblPr firstRow="1" bandRow="1">
                <a:tableStyleId>{5C22544A-7EE6-4342-B048-85BDC9FD1C3A}</a:tableStyleId>
              </a:tblPr>
              <a:tblGrid>
                <a:gridCol w="3840480"/>
                <a:gridCol w="3520440"/>
                <a:gridCol w="3519805"/>
              </a:tblGrid>
              <a:tr h="732155">
                <a:tc>
                  <a:txBody>
                    <a:bodyPr/>
                    <a:lstStyle/>
                    <a:p>
                      <a:pPr>
                        <a:buNone/>
                      </a:pPr>
                      <a:r>
                        <a:t>Upstart Event(s)</a:t>
                      </a:r>
                    </a:p>
                  </a:txBody>
                  <a:tcPr/>
                </a:tc>
                <a:tc>
                  <a:txBody>
                    <a:bodyPr/>
                    <a:lstStyle/>
                    <a:p>
                      <a:pPr>
                        <a:buNone/>
                      </a:pPr>
                      <a:r>
                        <a:t>Phase </a:t>
                      </a:r>
                    </a:p>
                  </a:txBody>
                  <a:tcPr/>
                </a:tc>
                <a:tc>
                  <a:txBody>
                    <a:bodyPr/>
                    <a:lstStyle/>
                    <a:p>
                      <a:pPr>
                        <a:buNone/>
                      </a:pPr>
                      <a:r>
                        <a:t>Description</a:t>
                      </a:r>
                    </a:p>
                  </a:txBody>
                  <a:tcPr/>
                </a:tc>
              </a:tr>
              <a:tr h="731520">
                <a:tc>
                  <a:txBody>
                    <a:bodyPr/>
                    <a:lstStyle/>
                    <a:p>
                      <a:pPr>
                        <a:buNone/>
                      </a:pPr>
                      <a:r>
                        <a:t>startup</a:t>
                      </a:r>
                    </a:p>
                  </a:txBody>
                  <a:tcPr/>
                </a:tc>
                <a:tc>
                  <a:txBody>
                    <a:bodyPr/>
                    <a:lstStyle/>
                    <a:p>
                      <a:pPr>
                        <a:buNone/>
                      </a:pPr>
                      <a:r>
                        <a:rPr lang="x-none"/>
                        <a:t>Basic Services</a:t>
                      </a:r>
                      <a:endParaRPr lang="x-none"/>
                    </a:p>
                  </a:txBody>
                  <a:tcPr/>
                </a:tc>
                <a:tc>
                  <a:txBody>
                    <a:bodyPr/>
                    <a:lstStyle/>
                    <a:p>
                      <a:pPr>
                        <a:buNone/>
                      </a:pPr>
                      <a:r>
                        <a:t>Initialization of basic services needed by the rest of the system.</a:t>
                      </a:r>
                    </a:p>
                  </a:txBody>
                  <a:tcPr/>
                </a:tc>
              </a:tr>
              <a:tr h="732155">
                <a:tc>
                  <a:txBody>
                    <a:bodyPr/>
                    <a:lstStyle/>
                    <a:p>
                      <a:pPr>
                        <a:buNone/>
                      </a:pPr>
                      <a:r>
                        <a:t>started boot-services</a:t>
                      </a:r>
                    </a:p>
                  </a:txBody>
                  <a:tcPr/>
                </a:tc>
                <a:tc>
                  <a:txBody>
                    <a:bodyPr/>
                    <a:lstStyle/>
                    <a:p>
                      <a:pPr>
                        <a:buNone/>
                      </a:pPr>
                      <a:r>
                        <a:rPr lang="x-none"/>
                        <a:t>System Application</a:t>
                      </a:r>
                      <a:endParaRPr lang="x-none"/>
                    </a:p>
                  </a:txBody>
                  <a:tcPr/>
                </a:tc>
                <a:tc>
                  <a:txBody>
                    <a:bodyPr/>
                    <a:lstStyle/>
                    <a:p>
                      <a:pPr>
                        <a:buNone/>
                      </a:pPr>
                      <a:r>
                        <a:t>Initialization of the system application and other services critical to the product’s UX</a:t>
                      </a:r>
                    </a:p>
                  </a:txBody>
                  <a:tcPr/>
                </a:tc>
              </a:tr>
              <a:tr h="731520">
                <a:tc>
                  <a:txBody>
                    <a:bodyPr/>
                    <a:lstStyle/>
                    <a:p>
                      <a:pPr>
                        <a:buNone/>
                      </a:pPr>
                      <a:r>
                        <a:t>started system-services</a:t>
                      </a:r>
                    </a:p>
                    <a:p>
                      <a:pPr>
                        <a:buNone/>
                      </a:pPr>
                    </a:p>
                    <a:p>
                      <a:pPr>
                        <a:buNone/>
                      </a:pPr>
                      <a:r>
                        <a:t>started failsafe</a:t>
                      </a:r>
                    </a:p>
                  </a:txBody>
                  <a:tcPr/>
                </a:tc>
                <a:tc>
                  <a:txBody>
                    <a:bodyPr/>
                    <a:lstStyle/>
                    <a:p>
                      <a:pPr>
                        <a:buNone/>
                      </a:pPr>
                      <a:r>
                        <a:rPr lang="x-none"/>
                        <a:t>System Services</a:t>
                      </a:r>
                      <a:endParaRPr lang="x-none"/>
                    </a:p>
                  </a:txBody>
                  <a:tcPr/>
                </a:tc>
                <a:tc>
                  <a:txBody>
                    <a:bodyPr/>
                    <a:lstStyle/>
                    <a:p>
                      <a:pPr>
                        <a:buNone/>
                      </a:pPr>
                      <a:r>
                        <a:t>Initialization of all other services. The failsafe job is guaranteed to start even if the system application fails.</a:t>
                      </a:r>
                    </a:p>
                  </a:txBody>
                  <a:tcPr/>
                </a:tc>
              </a:tr>
            </a:tbl>
          </a:graphicData>
        </a:graphic>
      </p:graphicFrame>
      <p:pic>
        <p:nvPicPr>
          <p:cNvPr id="6" name="Picture 5"/>
          <p:cNvPicPr>
            <a:picLocks noChangeAspect="1"/>
          </p:cNvPicPr>
          <p:nvPr/>
        </p:nvPicPr>
        <p:blipFill>
          <a:blip r:embed="rId1"/>
          <a:stretch>
            <a:fillRect/>
          </a:stretch>
        </p:blipFill>
        <p:spPr>
          <a:xfrm>
            <a:off x="8846185" y="796925"/>
            <a:ext cx="2983865" cy="21443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82650"/>
          </a:xfrm>
        </p:spPr>
        <p:txBody>
          <a:bodyPr/>
          <a:p>
            <a:r>
              <a:rPr lang="en-US"/>
              <a:t>Sysv/UpStart/Systemd的区分</a:t>
            </a:r>
            <a:endParaRPr lang="en-US"/>
          </a:p>
        </p:txBody>
      </p:sp>
      <p:sp>
        <p:nvSpPr>
          <p:cNvPr id="3" name="Content Placeholder 2"/>
          <p:cNvSpPr>
            <a:spLocks noGrp="1"/>
          </p:cNvSpPr>
          <p:nvPr>
            <p:ph idx="1"/>
          </p:nvPr>
        </p:nvSpPr>
        <p:spPr>
          <a:xfrm>
            <a:off x="838200" y="1483360"/>
            <a:ext cx="10515600" cy="4694555"/>
          </a:xfrm>
        </p:spPr>
        <p:txBody>
          <a:bodyPr/>
          <a:p>
            <a:pPr marL="0" indent="0">
              <a:buNone/>
            </a:pPr>
            <a:r>
              <a:rPr lang="en-US"/>
              <a:t>Linux系统目前存在的三种系统启动方式所对应的配置文件目录分别为：</a:t>
            </a:r>
            <a:endParaRPr lang="en-US"/>
          </a:p>
          <a:p>
            <a:pPr marL="457200" indent="-457200"/>
            <a:r>
              <a:rPr lang="en-US"/>
              <a:t>SysVinit：/etc/init.d目录；</a:t>
            </a:r>
            <a:endParaRPr lang="en-US"/>
          </a:p>
          <a:p>
            <a:pPr marL="457200" indent="-457200"/>
            <a:r>
              <a:rPr lang="en-US"/>
              <a:t>UpStart： /usr/share/upstart目录；</a:t>
            </a:r>
            <a:endParaRPr lang="en-US"/>
          </a:p>
          <a:p>
            <a:pPr marL="457200" indent="-457200"/>
            <a:r>
              <a:rPr lang="en-US"/>
              <a:t>Systemd：/usr/lib/systemd目录；</a:t>
            </a:r>
            <a:endParaRPr lang="en-US"/>
          </a:p>
          <a:p>
            <a:pPr marL="0" indent="0">
              <a:buNone/>
            </a:pPr>
            <a:r>
              <a:rPr lang="en-US"/>
              <a:t>根据init进程号1所对应的可执行文件来判断系统的启动方式</a:t>
            </a:r>
            <a:endParaRPr lang="en-US"/>
          </a:p>
          <a:p>
            <a:pPr marL="457200" indent="-457200"/>
            <a:r>
              <a:rPr lang="x-none" altLang="en-US" sz="2400"/>
              <a:t>stat /proc/1/exe</a:t>
            </a:r>
            <a:endParaRPr lang="x-none" altLang="en-US" sz="2400"/>
          </a:p>
          <a:p>
            <a:pPr marL="0" indent="0">
              <a:buNone/>
            </a:pPr>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34315"/>
            <a:ext cx="10515600" cy="574675"/>
          </a:xfrm>
        </p:spPr>
        <p:txBody>
          <a:bodyPr>
            <a:normAutofit fontScale="90000"/>
          </a:bodyPr>
          <a:p>
            <a:r>
              <a:rPr lang="en-US"/>
              <a:t>Sysvinit</a:t>
            </a:r>
            <a:endParaRPr lang="en-US"/>
          </a:p>
        </p:txBody>
      </p:sp>
      <p:sp>
        <p:nvSpPr>
          <p:cNvPr id="3" name="Content Placeholder 2"/>
          <p:cNvSpPr>
            <a:spLocks noGrp="1"/>
          </p:cNvSpPr>
          <p:nvPr>
            <p:ph idx="1"/>
          </p:nvPr>
        </p:nvSpPr>
        <p:spPr>
          <a:xfrm>
            <a:off x="838200" y="970280"/>
            <a:ext cx="10515600" cy="5758180"/>
          </a:xfrm>
        </p:spPr>
        <p:txBody>
          <a:bodyPr>
            <a:normAutofit fontScale="25000"/>
          </a:bodyPr>
          <a:p>
            <a:pPr eaLnBrk="1" latinLnBrk="0" hangingPunct="1">
              <a:lnSpc>
                <a:spcPct val="150000"/>
              </a:lnSpc>
              <a:spcBef>
                <a:spcPts val="0"/>
              </a:spcBef>
            </a:pPr>
            <a:r>
              <a:rPr lang="en-US"/>
              <a:t>Sysvinit 用术语 runlevel 来定义"预订的运行模式"。Sysvinit 检查 '/etc/inittab' 文件中是否含有 'initdefault' 项。 这告诉 init 系统是否有一个默认运行模式。如果没有默认的运行模式，那么用户将进入系统控制台，手动决定进入何种运行模式。</a:t>
            </a:r>
            <a:endParaRPr lang="en-US"/>
          </a:p>
          <a:p>
            <a:pPr eaLnBrk="1" latinLnBrk="0" hangingPunct="1">
              <a:lnSpc>
                <a:spcPct val="150000"/>
              </a:lnSpc>
              <a:spcBef>
                <a:spcPts val="0"/>
              </a:spcBef>
            </a:pPr>
            <a:r>
              <a:rPr lang="en-US"/>
              <a:t>sysvinit 需要读取/etc/inittab 文件。分析这个文件的内容，它获得以下一些配置信息：</a:t>
            </a:r>
            <a:endParaRPr lang="en-US"/>
          </a:p>
          <a:p>
            <a:pPr eaLnBrk="1" latinLnBrk="0" hangingPunct="1">
              <a:lnSpc>
                <a:spcPct val="150000"/>
              </a:lnSpc>
              <a:spcBef>
                <a:spcPts val="0"/>
              </a:spcBef>
            </a:pPr>
            <a:r>
              <a:rPr lang="en-US"/>
              <a:t>    系统需要进入的 runlevel</a:t>
            </a:r>
            <a:endParaRPr lang="en-US"/>
          </a:p>
          <a:p>
            <a:pPr eaLnBrk="1" latinLnBrk="0" hangingPunct="1">
              <a:lnSpc>
                <a:spcPct val="150000"/>
              </a:lnSpc>
              <a:spcBef>
                <a:spcPts val="0"/>
              </a:spcBef>
            </a:pPr>
            <a:r>
              <a:rPr lang="en-US"/>
              <a:t>    捕获组合键的定义</a:t>
            </a:r>
            <a:endParaRPr lang="en-US"/>
          </a:p>
          <a:p>
            <a:pPr eaLnBrk="1" latinLnBrk="0" hangingPunct="1">
              <a:lnSpc>
                <a:spcPct val="150000"/>
              </a:lnSpc>
              <a:spcBef>
                <a:spcPts val="0"/>
              </a:spcBef>
            </a:pPr>
            <a:r>
              <a:rPr lang="en-US"/>
              <a:t>    定义电源 fail/restore 脚本</a:t>
            </a:r>
            <a:endParaRPr lang="en-US"/>
          </a:p>
          <a:p>
            <a:pPr eaLnBrk="1" latinLnBrk="0" hangingPunct="1">
              <a:lnSpc>
                <a:spcPct val="150000"/>
              </a:lnSpc>
              <a:spcBef>
                <a:spcPts val="0"/>
              </a:spcBef>
            </a:pPr>
            <a:r>
              <a:rPr lang="en-US"/>
              <a:t>    启动 getty 和虚拟控制台</a:t>
            </a:r>
            <a:endParaRPr lang="en-US"/>
          </a:p>
          <a:p>
            <a:pPr eaLnBrk="1" latinLnBrk="0" hangingPunct="1">
              <a:lnSpc>
                <a:spcPct val="150000"/>
              </a:lnSpc>
              <a:spcBef>
                <a:spcPts val="0"/>
              </a:spcBef>
            </a:pPr>
            <a:r>
              <a:rPr lang="en-US"/>
              <a:t>得到配置信息后，sysvinit 顺序地执行以下这些步骤，从而将系统初始化为预订的 runlevel X。</a:t>
            </a:r>
            <a:endParaRPr lang="en-US"/>
          </a:p>
          <a:p>
            <a:pPr eaLnBrk="1" latinLnBrk="0" hangingPunct="1">
              <a:lnSpc>
                <a:spcPct val="150000"/>
              </a:lnSpc>
              <a:spcBef>
                <a:spcPts val="0"/>
              </a:spcBef>
            </a:pPr>
            <a:r>
              <a:rPr lang="en-US"/>
              <a:t>    /etc/rc.d/rc.sysinit</a:t>
            </a:r>
            <a:endParaRPr lang="en-US"/>
          </a:p>
          <a:p>
            <a:pPr eaLnBrk="1" latinLnBrk="0" hangingPunct="1">
              <a:lnSpc>
                <a:spcPct val="150000"/>
              </a:lnSpc>
              <a:spcBef>
                <a:spcPts val="0"/>
              </a:spcBef>
            </a:pPr>
            <a:r>
              <a:rPr lang="en-US"/>
              <a:t>    /etc/rc.d/rc 和/etc/rc.d/rcX.d/ (X 代表运行级别 0-6)</a:t>
            </a:r>
            <a:endParaRPr lang="en-US"/>
          </a:p>
          <a:p>
            <a:pPr eaLnBrk="1" latinLnBrk="0" hangingPunct="1">
              <a:lnSpc>
                <a:spcPct val="150000"/>
              </a:lnSpc>
              <a:spcBef>
                <a:spcPts val="0"/>
              </a:spcBef>
            </a:pPr>
            <a:r>
              <a:rPr lang="en-US"/>
              <a:t>    /etc/rc.d/rc.local</a:t>
            </a:r>
            <a:endParaRPr lang="en-US"/>
          </a:p>
          <a:p>
            <a:pPr eaLnBrk="1" latinLnBrk="0" hangingPunct="1">
              <a:lnSpc>
                <a:spcPct val="150000"/>
              </a:lnSpc>
              <a:spcBef>
                <a:spcPts val="0"/>
              </a:spcBef>
            </a:pPr>
            <a:r>
              <a:rPr lang="en-US"/>
              <a:t>    X Display Manager（如果需要的话）</a:t>
            </a:r>
            <a:endParaRPr lang="en-US"/>
          </a:p>
          <a:p>
            <a:pPr eaLnBrk="1" latinLnBrk="0" hangingPunct="1">
              <a:lnSpc>
                <a:spcPct val="150000"/>
              </a:lnSpc>
              <a:spcBef>
                <a:spcPts val="0"/>
              </a:spcBef>
            </a:pPr>
            <a:r>
              <a:rPr lang="en-US"/>
              <a:t>rc.sysinit 主要完成以下这些工作。</a:t>
            </a:r>
            <a:endParaRPr lang="en-US"/>
          </a:p>
          <a:p>
            <a:pPr eaLnBrk="1" latinLnBrk="0" hangingPunct="1">
              <a:lnSpc>
                <a:spcPct val="150000"/>
              </a:lnSpc>
              <a:spcBef>
                <a:spcPts val="0"/>
              </a:spcBef>
            </a:pPr>
            <a:r>
              <a:rPr lang="en-US"/>
              <a:t>    激活 udev 和 selinux</a:t>
            </a:r>
            <a:endParaRPr lang="en-US"/>
          </a:p>
          <a:p>
            <a:pPr eaLnBrk="1" latinLnBrk="0" hangingPunct="1">
              <a:lnSpc>
                <a:spcPct val="150000"/>
              </a:lnSpc>
              <a:spcBef>
                <a:spcPts val="0"/>
              </a:spcBef>
            </a:pPr>
            <a:r>
              <a:rPr lang="en-US"/>
              <a:t>    设置定义在/etc/sysctl.conf 中的内核参数</a:t>
            </a:r>
            <a:endParaRPr lang="en-US"/>
          </a:p>
          <a:p>
            <a:pPr eaLnBrk="1" latinLnBrk="0" hangingPunct="1">
              <a:lnSpc>
                <a:spcPct val="150000"/>
              </a:lnSpc>
              <a:spcBef>
                <a:spcPts val="0"/>
              </a:spcBef>
            </a:pPr>
            <a:r>
              <a:rPr lang="en-US"/>
              <a:t>    设置系统时钟</a:t>
            </a:r>
            <a:endParaRPr lang="en-US"/>
          </a:p>
          <a:p>
            <a:pPr eaLnBrk="1" latinLnBrk="0" hangingPunct="1">
              <a:lnSpc>
                <a:spcPct val="150000"/>
              </a:lnSpc>
              <a:spcBef>
                <a:spcPts val="0"/>
              </a:spcBef>
            </a:pPr>
            <a:r>
              <a:rPr lang="en-US"/>
              <a:t>    加载 keymaps</a:t>
            </a:r>
            <a:endParaRPr lang="en-US"/>
          </a:p>
          <a:p>
            <a:pPr eaLnBrk="1" latinLnBrk="0" hangingPunct="1">
              <a:lnSpc>
                <a:spcPct val="150000"/>
              </a:lnSpc>
              <a:spcBef>
                <a:spcPts val="0"/>
              </a:spcBef>
            </a:pPr>
            <a:r>
              <a:rPr lang="en-US"/>
              <a:t>    使能交换分区</a:t>
            </a:r>
            <a:endParaRPr lang="en-US"/>
          </a:p>
          <a:p>
            <a:pPr eaLnBrk="1" latinLnBrk="0" hangingPunct="1">
              <a:lnSpc>
                <a:spcPct val="150000"/>
              </a:lnSpc>
              <a:spcBef>
                <a:spcPts val="0"/>
              </a:spcBef>
            </a:pPr>
            <a:r>
              <a:rPr lang="en-US"/>
              <a:t>    设置主机名(hostname)</a:t>
            </a:r>
            <a:endParaRPr lang="en-US"/>
          </a:p>
          <a:p>
            <a:pPr eaLnBrk="1" latinLnBrk="0" hangingPunct="1">
              <a:lnSpc>
                <a:spcPct val="150000"/>
              </a:lnSpc>
              <a:spcBef>
                <a:spcPts val="0"/>
              </a:spcBef>
            </a:pPr>
            <a:r>
              <a:rPr lang="en-US"/>
              <a:t>    根分区检查和 remount</a:t>
            </a:r>
            <a:endParaRPr lang="en-US"/>
          </a:p>
          <a:p>
            <a:pPr eaLnBrk="1" latinLnBrk="0" hangingPunct="1">
              <a:lnSpc>
                <a:spcPct val="150000"/>
              </a:lnSpc>
              <a:spcBef>
                <a:spcPts val="0"/>
              </a:spcBef>
            </a:pPr>
            <a:r>
              <a:rPr lang="en-US"/>
              <a:t>    激活 RAID 和 LVM 设备</a:t>
            </a:r>
            <a:endParaRPr lang="en-US"/>
          </a:p>
          <a:p>
            <a:pPr eaLnBrk="1" latinLnBrk="0" hangingPunct="1">
              <a:lnSpc>
                <a:spcPct val="150000"/>
              </a:lnSpc>
              <a:spcBef>
                <a:spcPts val="0"/>
              </a:spcBef>
            </a:pPr>
            <a:r>
              <a:rPr lang="en-US"/>
              <a:t>    开启磁盘配额</a:t>
            </a:r>
            <a:endParaRPr lang="en-US"/>
          </a:p>
          <a:p>
            <a:pPr eaLnBrk="1" latinLnBrk="0" hangingPunct="1">
              <a:lnSpc>
                <a:spcPct val="150000"/>
              </a:lnSpc>
              <a:spcBef>
                <a:spcPts val="0"/>
              </a:spcBef>
            </a:pPr>
            <a:r>
              <a:rPr lang="en-US"/>
              <a:t>    检查并挂载所有文件系统</a:t>
            </a:r>
            <a:endParaRPr lang="en-US"/>
          </a:p>
          <a:p>
            <a:pPr eaLnBrk="1" latinLnBrk="0" hangingPunct="1">
              <a:lnSpc>
                <a:spcPct val="150000"/>
              </a:lnSpc>
              <a:spcBef>
                <a:spcPts val="0"/>
              </a:spcBef>
            </a:pPr>
            <a:r>
              <a:rPr lang="en-US"/>
              <a:t>    清除过期的 locks 和 PID 文件</a:t>
            </a:r>
            <a:endParaRPr lang="en-US"/>
          </a:p>
          <a:p>
            <a:pPr eaLnBrk="1" latinLnBrk="0" hangingPunct="1">
              <a:lnSpc>
                <a:spcPct val="150000"/>
              </a:lnSpc>
              <a:spcBef>
                <a:spcPts val="0"/>
              </a:spcBef>
            </a:pPr>
            <a:r>
              <a:rPr lang="en-US"/>
              <a:t>rc.local 是 Linux 留给用户进行个性化设置的地方。</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175"/>
            <a:ext cx="10515600" cy="663575"/>
          </a:xfrm>
        </p:spPr>
        <p:txBody>
          <a:bodyPr>
            <a:normAutofit fontScale="90000"/>
          </a:bodyPr>
          <a:p>
            <a:r>
              <a:rPr lang="en-US"/>
              <a:t>Sysvinit 的管理和控制功能</a:t>
            </a:r>
            <a:endParaRPr lang="en-US"/>
          </a:p>
        </p:txBody>
      </p:sp>
      <p:sp>
        <p:nvSpPr>
          <p:cNvPr id="3" name="Content Placeholder 2"/>
          <p:cNvSpPr>
            <a:spLocks noGrp="1"/>
          </p:cNvSpPr>
          <p:nvPr>
            <p:ph idx="1"/>
          </p:nvPr>
        </p:nvSpPr>
        <p:spPr>
          <a:xfrm>
            <a:off x="838200" y="1116330"/>
            <a:ext cx="10515600" cy="5061585"/>
          </a:xfrm>
        </p:spPr>
        <p:txBody>
          <a:bodyPr>
            <a:normAutofit fontScale="35000"/>
          </a:bodyPr>
          <a:p>
            <a:pPr eaLnBrk="1" latinLnBrk="0" hangingPunct="1">
              <a:lnSpc>
                <a:spcPct val="150000"/>
              </a:lnSpc>
              <a:spcBef>
                <a:spcPts val="0"/>
              </a:spcBef>
            </a:pPr>
            <a:r>
              <a:rPr lang="en-US"/>
              <a:t>halt</a:t>
            </a:r>
            <a:r>
              <a:rPr lang="x-none" altLang="en-US"/>
              <a:t>: </a:t>
            </a:r>
            <a:r>
              <a:rPr lang="en-US"/>
              <a:t>停止系统。</a:t>
            </a:r>
            <a:endParaRPr lang="en-US"/>
          </a:p>
          <a:p>
            <a:pPr eaLnBrk="1" latinLnBrk="0" hangingPunct="1">
              <a:lnSpc>
                <a:spcPct val="150000"/>
              </a:lnSpc>
              <a:spcBef>
                <a:spcPts val="0"/>
              </a:spcBef>
            </a:pPr>
            <a:r>
              <a:rPr lang="en-US"/>
              <a:t>init</a:t>
            </a:r>
            <a:r>
              <a:rPr lang="x-none" altLang="en-US"/>
              <a:t>: </a:t>
            </a:r>
            <a:r>
              <a:rPr lang="en-US"/>
              <a:t>这个就是 sysvinit 本身的 init 进程实体，以 pid1 身份运行，是所有用户进程的父进程。最主要的作用是在启动过程中使用/etc/inittab 文件创建进程。</a:t>
            </a:r>
            <a:endParaRPr lang="en-US"/>
          </a:p>
          <a:p>
            <a:pPr eaLnBrk="1" latinLnBrk="0" hangingPunct="1">
              <a:lnSpc>
                <a:spcPct val="150000"/>
              </a:lnSpc>
              <a:spcBef>
                <a:spcPts val="0"/>
              </a:spcBef>
            </a:pPr>
            <a:r>
              <a:rPr lang="en-US"/>
              <a:t>killall5</a:t>
            </a:r>
            <a:r>
              <a:rPr lang="x-none" altLang="en-US"/>
              <a:t>: </a:t>
            </a:r>
            <a:r>
              <a:rPr lang="en-US"/>
              <a:t>就是 SystemV 的 killall 命令。向除自己的会话(session)进程之外的其它进程发出信号，所以不能杀死当前使用的 shell。</a:t>
            </a:r>
            <a:endParaRPr lang="en-US"/>
          </a:p>
          <a:p>
            <a:pPr eaLnBrk="1" latinLnBrk="0" hangingPunct="1">
              <a:lnSpc>
                <a:spcPct val="150000"/>
              </a:lnSpc>
              <a:spcBef>
                <a:spcPts val="0"/>
              </a:spcBef>
            </a:pPr>
            <a:r>
              <a:rPr lang="en-US"/>
              <a:t>last</a:t>
            </a:r>
            <a:r>
              <a:rPr lang="x-none" altLang="en-US"/>
              <a:t>: </a:t>
            </a:r>
            <a:r>
              <a:rPr lang="en-US"/>
              <a:t>回溯/var/log/wtmp 文件(或者-f 选项指定的文件)，显示自从这个文件建立以来，所有用户的登录情况。</a:t>
            </a:r>
            <a:endParaRPr lang="en-US"/>
          </a:p>
          <a:p>
            <a:pPr eaLnBrk="1" latinLnBrk="0" hangingPunct="1">
              <a:lnSpc>
                <a:spcPct val="150000"/>
              </a:lnSpc>
              <a:spcBef>
                <a:spcPts val="0"/>
              </a:spcBef>
            </a:pPr>
            <a:r>
              <a:rPr lang="en-US"/>
              <a:t>lastb</a:t>
            </a:r>
            <a:r>
              <a:rPr lang="x-none" altLang="en-US"/>
              <a:t>: </a:t>
            </a:r>
            <a:r>
              <a:rPr lang="en-US"/>
              <a:t>作用和 last 差不多，默认情况下使用/var/log/btmp 文件，显示所有失败登录企图。</a:t>
            </a:r>
            <a:endParaRPr lang="en-US"/>
          </a:p>
          <a:p>
            <a:pPr eaLnBrk="1" latinLnBrk="0" hangingPunct="1">
              <a:lnSpc>
                <a:spcPct val="150000"/>
              </a:lnSpc>
              <a:spcBef>
                <a:spcPts val="0"/>
              </a:spcBef>
            </a:pPr>
            <a:r>
              <a:rPr lang="en-US"/>
              <a:t>mesg</a:t>
            </a:r>
            <a:r>
              <a:rPr lang="x-none" altLang="en-US"/>
              <a:t>: </a:t>
            </a:r>
            <a:r>
              <a:rPr lang="en-US"/>
              <a:t>控制其它用户对用户终端的访问。</a:t>
            </a:r>
            <a:endParaRPr lang="en-US"/>
          </a:p>
          <a:p>
            <a:pPr eaLnBrk="1" latinLnBrk="0" hangingPunct="1">
              <a:lnSpc>
                <a:spcPct val="150000"/>
              </a:lnSpc>
              <a:spcBef>
                <a:spcPts val="0"/>
              </a:spcBef>
            </a:pPr>
            <a:r>
              <a:rPr lang="en-US"/>
              <a:t>pidof</a:t>
            </a:r>
            <a:r>
              <a:rPr lang="x-none" altLang="en-US"/>
              <a:t>: </a:t>
            </a:r>
            <a:r>
              <a:rPr lang="en-US"/>
              <a:t>找出程序的进程识别号(pid)，输出到标准输出设备。</a:t>
            </a:r>
            <a:endParaRPr lang="en-US"/>
          </a:p>
          <a:p>
            <a:pPr eaLnBrk="1" latinLnBrk="0" hangingPunct="1">
              <a:lnSpc>
                <a:spcPct val="150000"/>
              </a:lnSpc>
              <a:spcBef>
                <a:spcPts val="0"/>
              </a:spcBef>
            </a:pPr>
            <a:r>
              <a:rPr lang="en-US"/>
              <a:t>poweroff</a:t>
            </a:r>
            <a:r>
              <a:rPr lang="x-none" altLang="en-US"/>
              <a:t>: </a:t>
            </a:r>
            <a:r>
              <a:rPr lang="en-US"/>
              <a:t>等于 shutdown -h –p，或者 telinit 0。关闭系统并切断电源。</a:t>
            </a:r>
            <a:endParaRPr lang="en-US"/>
          </a:p>
          <a:p>
            <a:pPr eaLnBrk="1" latinLnBrk="0" hangingPunct="1">
              <a:lnSpc>
                <a:spcPct val="150000"/>
              </a:lnSpc>
              <a:spcBef>
                <a:spcPts val="0"/>
              </a:spcBef>
            </a:pPr>
            <a:r>
              <a:rPr lang="en-US"/>
              <a:t>reboot</a:t>
            </a:r>
            <a:r>
              <a:rPr lang="x-none" altLang="en-US"/>
              <a:t>: </a:t>
            </a:r>
            <a:r>
              <a:rPr lang="en-US"/>
              <a:t>等于 shutdown –r 或者 telinit 6。重启系统。</a:t>
            </a:r>
            <a:endParaRPr lang="en-US"/>
          </a:p>
          <a:p>
            <a:pPr eaLnBrk="1" latinLnBrk="0" hangingPunct="1">
              <a:lnSpc>
                <a:spcPct val="150000"/>
              </a:lnSpc>
              <a:spcBef>
                <a:spcPts val="0"/>
              </a:spcBef>
            </a:pPr>
            <a:r>
              <a:rPr lang="en-US"/>
              <a:t>runlevel</a:t>
            </a:r>
            <a:r>
              <a:rPr lang="x-none" altLang="en-US"/>
              <a:t>: </a:t>
            </a:r>
            <a:r>
              <a:rPr lang="en-US"/>
              <a:t>读取系统的登录记录文件(一般是/var/run/utmp)把以前和当前的系统运行级输出到标准输出设备。</a:t>
            </a:r>
            <a:endParaRPr lang="en-US"/>
          </a:p>
          <a:p>
            <a:pPr eaLnBrk="1" latinLnBrk="0" hangingPunct="1">
              <a:lnSpc>
                <a:spcPct val="150000"/>
              </a:lnSpc>
              <a:spcBef>
                <a:spcPts val="0"/>
              </a:spcBef>
            </a:pPr>
            <a:r>
              <a:rPr lang="en-US"/>
              <a:t>shutdown</a:t>
            </a:r>
            <a:r>
              <a:rPr lang="x-none" altLang="en-US"/>
              <a:t>: </a:t>
            </a:r>
            <a:r>
              <a:rPr lang="en-US"/>
              <a:t>以一种安全的方式终止系统，所有正在登录的用户都会收到系统将要终止通知，并且不准新的登录。</a:t>
            </a:r>
            <a:endParaRPr lang="en-US"/>
          </a:p>
          <a:p>
            <a:pPr eaLnBrk="1" latinLnBrk="0" hangingPunct="1">
              <a:lnSpc>
                <a:spcPct val="150000"/>
              </a:lnSpc>
              <a:spcBef>
                <a:spcPts val="0"/>
              </a:spcBef>
            </a:pPr>
            <a:r>
              <a:rPr lang="en-US"/>
              <a:t>sulogin</a:t>
            </a:r>
            <a:r>
              <a:rPr lang="x-none" altLang="en-US"/>
              <a:t>: </a:t>
            </a:r>
            <a:r>
              <a:rPr lang="en-US"/>
              <a:t>当系统进入单用户模式时，被 init 调用。当接收到启动加载程序传递的-b 选项时，init 也会调用 sulogin。</a:t>
            </a:r>
            <a:endParaRPr lang="en-US"/>
          </a:p>
          <a:p>
            <a:pPr eaLnBrk="1" latinLnBrk="0" hangingPunct="1">
              <a:lnSpc>
                <a:spcPct val="150000"/>
              </a:lnSpc>
              <a:spcBef>
                <a:spcPts val="0"/>
              </a:spcBef>
            </a:pPr>
            <a:r>
              <a:rPr lang="en-US"/>
              <a:t>telinit</a:t>
            </a:r>
            <a:r>
              <a:rPr lang="x-none" altLang="en-US"/>
              <a:t>: </a:t>
            </a:r>
            <a:r>
              <a:rPr lang="en-US"/>
              <a:t>实际是 init 的一个连接，用来向 init 传送单字符参数和信号。</a:t>
            </a:r>
            <a:endParaRPr lang="en-US"/>
          </a:p>
          <a:p>
            <a:pPr eaLnBrk="1" latinLnBrk="0" hangingPunct="1">
              <a:lnSpc>
                <a:spcPct val="150000"/>
              </a:lnSpc>
              <a:spcBef>
                <a:spcPts val="0"/>
              </a:spcBef>
            </a:pPr>
            <a:r>
              <a:rPr lang="en-US"/>
              <a:t>utmpdump</a:t>
            </a:r>
            <a:r>
              <a:rPr lang="x-none" altLang="en-US"/>
              <a:t>: </a:t>
            </a:r>
            <a:r>
              <a:rPr lang="en-US"/>
              <a:t>以一种用户友好的格式向标准输出设备显示/var/run/utmp 文件的内容。</a:t>
            </a:r>
            <a:endParaRPr lang="en-US"/>
          </a:p>
          <a:p>
            <a:pPr eaLnBrk="1" latinLnBrk="0" hangingPunct="1">
              <a:lnSpc>
                <a:spcPct val="150000"/>
              </a:lnSpc>
              <a:spcBef>
                <a:spcPts val="0"/>
              </a:spcBef>
            </a:pPr>
            <a:r>
              <a:rPr lang="en-US"/>
              <a:t>wall</a:t>
            </a:r>
            <a:r>
              <a:rPr lang="x-none" altLang="en-US"/>
              <a:t>: </a:t>
            </a:r>
            <a:r>
              <a:rPr lang="en-US"/>
              <a:t>向所有有信息权限的登录用户发送消息。</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33730"/>
          </a:xfrm>
        </p:spPr>
        <p:txBody>
          <a:bodyPr>
            <a:normAutofit fontScale="90000"/>
          </a:bodyPr>
          <a:p>
            <a:r>
              <a:rPr lang="en-US"/>
              <a:t>Upstart</a:t>
            </a:r>
            <a:endParaRPr lang="en-US"/>
          </a:p>
        </p:txBody>
      </p:sp>
      <p:sp>
        <p:nvSpPr>
          <p:cNvPr id="3" name="Content Placeholder 2"/>
          <p:cNvSpPr>
            <a:spLocks noGrp="1"/>
          </p:cNvSpPr>
          <p:nvPr>
            <p:ph idx="1"/>
          </p:nvPr>
        </p:nvSpPr>
        <p:spPr>
          <a:xfrm>
            <a:off x="838200" y="1169670"/>
            <a:ext cx="10515600" cy="5008245"/>
          </a:xfrm>
        </p:spPr>
        <p:txBody>
          <a:bodyPr>
            <a:normAutofit fontScale="60000"/>
          </a:bodyPr>
          <a:p>
            <a:pPr fontAlgn="auto">
              <a:lnSpc>
                <a:spcPct val="150000"/>
              </a:lnSpc>
            </a:pPr>
            <a:r>
              <a:rPr lang="en-US"/>
              <a:t>UpStart 基于事件驱动模型，UpStart 可以：</a:t>
            </a:r>
            <a:endParaRPr lang="en-US"/>
          </a:p>
          <a:p>
            <a:pPr fontAlgn="auto">
              <a:lnSpc>
                <a:spcPct val="150000"/>
              </a:lnSpc>
            </a:pPr>
            <a:r>
              <a:rPr lang="en-US"/>
              <a:t>    更快地启动系统</a:t>
            </a:r>
            <a:endParaRPr lang="en-US"/>
          </a:p>
          <a:p>
            <a:pPr fontAlgn="auto">
              <a:lnSpc>
                <a:spcPct val="150000"/>
              </a:lnSpc>
            </a:pPr>
            <a:r>
              <a:rPr lang="en-US"/>
              <a:t>    当新硬件被发现时动态启动服务</a:t>
            </a:r>
            <a:endParaRPr lang="en-US"/>
          </a:p>
          <a:p>
            <a:pPr fontAlgn="auto">
              <a:lnSpc>
                <a:spcPct val="150000"/>
              </a:lnSpc>
            </a:pPr>
            <a:r>
              <a:rPr lang="en-US"/>
              <a:t>    硬件被拔除时动态停止服务</a:t>
            </a:r>
            <a:endParaRPr lang="en-US"/>
          </a:p>
          <a:p>
            <a:pPr fontAlgn="auto">
              <a:lnSpc>
                <a:spcPct val="150000"/>
              </a:lnSpc>
            </a:pPr>
            <a:r>
              <a:rPr lang="en-US"/>
              <a:t>这些特点使得 UpStart 可以很好地应用在桌面或者便携式系统中，处理这些系统中的动态硬件插拔特性。。</a:t>
            </a:r>
            <a:endParaRPr lang="en-US"/>
          </a:p>
          <a:p>
            <a:pPr fontAlgn="auto">
              <a:lnSpc>
                <a:spcPct val="150000"/>
              </a:lnSpc>
            </a:pPr>
            <a:r>
              <a:rPr lang="en-US"/>
              <a:t>采用事件驱动机制也带来了一些其它有益的变化，比如加快了系统启动时间。</a:t>
            </a:r>
            <a:endParaRPr lang="en-US"/>
          </a:p>
          <a:p>
            <a:pPr fontAlgn="auto">
              <a:lnSpc>
                <a:spcPct val="150000"/>
              </a:lnSpc>
            </a:pPr>
            <a:r>
              <a:rPr lang="en-US"/>
              <a:t>Upstart 概念和术语</a:t>
            </a:r>
            <a:endParaRPr lang="en-US"/>
          </a:p>
          <a:p>
            <a:pPr fontAlgn="auto">
              <a:lnSpc>
                <a:spcPct val="150000"/>
              </a:lnSpc>
            </a:pPr>
            <a:r>
              <a:rPr lang="en-US"/>
              <a:t>UpStart 主要的概念是 job 和 event。Job 就是一个工作单元，用来完成一件工作，比如启动一个后台服务，或者运行一个配置命令。每个 Job 都等待一个或多个事件，一旦事件发生，upstart 就触发该 job 完成相应的工作。</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8605"/>
            <a:ext cx="10515600" cy="592455"/>
          </a:xfrm>
        </p:spPr>
        <p:txBody>
          <a:bodyPr>
            <a:normAutofit fontScale="90000"/>
          </a:bodyPr>
          <a:p>
            <a:r>
              <a:rPr lang="x-none" altLang="en-US"/>
              <a:t>Upstart的Job概念</a:t>
            </a:r>
            <a:endParaRPr lang="x-none" altLang="en-US"/>
          </a:p>
        </p:txBody>
      </p:sp>
      <p:sp>
        <p:nvSpPr>
          <p:cNvPr id="3" name="Content Placeholder 2"/>
          <p:cNvSpPr>
            <a:spLocks noGrp="1"/>
          </p:cNvSpPr>
          <p:nvPr>
            <p:ph idx="1"/>
          </p:nvPr>
        </p:nvSpPr>
        <p:spPr>
          <a:xfrm>
            <a:off x="500380" y="1181735"/>
            <a:ext cx="6033135" cy="5392420"/>
          </a:xfrm>
        </p:spPr>
        <p:txBody>
          <a:bodyPr>
            <a:normAutofit fontScale="50000"/>
          </a:bodyPr>
          <a:p>
            <a:pPr indent="0" eaLnBrk="1" fontAlgn="auto" latinLnBrk="0" hangingPunct="1">
              <a:lnSpc>
                <a:spcPct val="150000"/>
              </a:lnSpc>
              <a:spcBef>
                <a:spcPts val="0"/>
              </a:spcBef>
            </a:pPr>
            <a:r>
              <a:rPr lang="en-US"/>
              <a:t>Job 就是一个工作的单元，一个任务或者一个服务。可以理解为 sysvinit 中的一个服务脚本。有三种类型的工作：</a:t>
            </a:r>
            <a:endParaRPr lang="en-US"/>
          </a:p>
          <a:p>
            <a:pPr lvl="1" indent="0" eaLnBrk="1" fontAlgn="auto" latinLnBrk="0" hangingPunct="1">
              <a:lnSpc>
                <a:spcPct val="150000"/>
              </a:lnSpc>
              <a:spcBef>
                <a:spcPts val="0"/>
              </a:spcBef>
            </a:pPr>
            <a:r>
              <a:rPr lang="en-US"/>
              <a:t>task job</a:t>
            </a:r>
            <a:r>
              <a:rPr lang="x-none" altLang="en-US"/>
              <a:t>：代表在一定时间内会执行完毕的任务，比如删除一个文件；</a:t>
            </a:r>
            <a:endParaRPr lang="x-none" altLang="en-US"/>
          </a:p>
          <a:p>
            <a:pPr lvl="1" indent="0" eaLnBrk="1" fontAlgn="auto" latinLnBrk="0" hangingPunct="1">
              <a:lnSpc>
                <a:spcPct val="150000"/>
              </a:lnSpc>
              <a:spcBef>
                <a:spcPts val="0"/>
              </a:spcBef>
            </a:pPr>
            <a:r>
              <a:rPr lang="en-US"/>
              <a:t>service job</a:t>
            </a:r>
            <a:r>
              <a:rPr lang="x-none" altLang="en-US"/>
              <a:t>：代表后台服务进程，比如 apache httpd。这里进程一般不会退出，一旦开始运行就成为一个后台精灵进程，由 init 进程管理，如果这类进程退出，由 init 进程重新启动，它们只能由 init 进程发送信号停止。它们的停止一般也是由于所依赖的停止事件而触发的，不过 upstart 也提供命令行工具，让管理人员手动停止某个服务；</a:t>
            </a:r>
            <a:endParaRPr lang="x-none" altLang="en-US"/>
          </a:p>
          <a:p>
            <a:pPr lvl="1" indent="0" eaLnBrk="1" fontAlgn="auto" latinLnBrk="0" hangingPunct="1">
              <a:lnSpc>
                <a:spcPct val="150000"/>
              </a:lnSpc>
              <a:spcBef>
                <a:spcPts val="0"/>
              </a:spcBef>
            </a:pPr>
            <a:r>
              <a:rPr lang="en-US"/>
              <a:t>abstract job</a:t>
            </a:r>
            <a:r>
              <a:rPr lang="x-none" altLang="en-US"/>
              <a:t>：仅由 upstart 内部使用，仅对理解 upstart 内部机理有所帮助。</a:t>
            </a:r>
            <a:endParaRPr lang="x-none" altLang="en-US"/>
          </a:p>
          <a:p>
            <a:pPr indent="0" eaLnBrk="1" fontAlgn="auto" latinLnBrk="0" hangingPunct="1">
              <a:lnSpc>
                <a:spcPct val="150000"/>
              </a:lnSpc>
              <a:spcBef>
                <a:spcPts val="0"/>
              </a:spcBef>
            </a:pPr>
            <a:r>
              <a:rPr lang="x-none" altLang="en-US"/>
              <a:t>Job 生命周期</a:t>
            </a:r>
            <a:endParaRPr lang="x-none" altLang="en-US"/>
          </a:p>
        </p:txBody>
      </p:sp>
      <p:sp>
        <p:nvSpPr>
          <p:cNvPr id="4" name="Text Box 3"/>
          <p:cNvSpPr txBox="1"/>
          <p:nvPr/>
        </p:nvSpPr>
        <p:spPr>
          <a:xfrm>
            <a:off x="6879590" y="1035050"/>
            <a:ext cx="5227955" cy="2480945"/>
          </a:xfrm>
          <a:prstGeom prst="rect">
            <a:avLst/>
          </a:prstGeom>
          <a:noFill/>
          <a:ln w="12700" cmpd="sng">
            <a:solidFill>
              <a:schemeClr val="accent1">
                <a:shade val="50000"/>
              </a:schemeClr>
            </a:solidFill>
            <a:prstDash val="solid"/>
          </a:ln>
        </p:spPr>
        <p:txBody>
          <a:bodyPr wrap="square" rtlCol="0" anchor="t">
            <a:spAutoFit/>
          </a:bodyPr>
          <a:p>
            <a:r>
              <a:rPr lang="en-US" sz="1200">
                <a:solidFill>
                  <a:schemeClr val="tx1"/>
                </a:solidFill>
                <a:uFillTx/>
              </a:rPr>
              <a:t>表 1.Upstart 中 Job 的可能状态</a:t>
            </a:r>
            <a:endParaRPr lang="en-US" sz="1200">
              <a:solidFill>
                <a:schemeClr val="tx1"/>
              </a:solidFill>
              <a:uFillTx/>
            </a:endParaRPr>
          </a:p>
          <a:p>
            <a:r>
              <a:rPr lang="en-US" sz="1200">
                <a:solidFill>
                  <a:schemeClr val="tx1"/>
                </a:solidFill>
                <a:uFillTx/>
              </a:rPr>
              <a:t>状态名 	含义</a:t>
            </a:r>
            <a:endParaRPr lang="en-US" sz="1200">
              <a:solidFill>
                <a:schemeClr val="tx1"/>
              </a:solidFill>
              <a:uFillTx/>
            </a:endParaRPr>
          </a:p>
          <a:p>
            <a:r>
              <a:rPr lang="en-US" sz="1200">
                <a:solidFill>
                  <a:schemeClr val="tx1"/>
                </a:solidFill>
                <a:uFillTx/>
              </a:rPr>
              <a:t>Waiting 	初始状态</a:t>
            </a:r>
            <a:endParaRPr lang="en-US" sz="1200">
              <a:solidFill>
                <a:schemeClr val="tx1"/>
              </a:solidFill>
              <a:uFillTx/>
            </a:endParaRPr>
          </a:p>
          <a:p>
            <a:r>
              <a:rPr lang="en-US" sz="1200">
                <a:solidFill>
                  <a:schemeClr val="tx1"/>
                </a:solidFill>
                <a:uFillTx/>
              </a:rPr>
              <a:t>Starting 	Job 即将开始</a:t>
            </a:r>
            <a:endParaRPr lang="en-US" sz="1200">
              <a:solidFill>
                <a:schemeClr val="tx1"/>
              </a:solidFill>
              <a:uFillTx/>
            </a:endParaRPr>
          </a:p>
          <a:p>
            <a:r>
              <a:rPr lang="en-US" sz="1200">
                <a:solidFill>
                  <a:schemeClr val="tx1"/>
                </a:solidFill>
                <a:uFillTx/>
              </a:rPr>
              <a:t>pre-start 	执行 pre-start 段，即任务开始前应该完成的工作</a:t>
            </a:r>
            <a:endParaRPr lang="en-US" sz="1200">
              <a:solidFill>
                <a:schemeClr val="tx1"/>
              </a:solidFill>
              <a:uFillTx/>
            </a:endParaRPr>
          </a:p>
          <a:p>
            <a:r>
              <a:rPr lang="en-US" sz="1200">
                <a:solidFill>
                  <a:schemeClr val="tx1"/>
                </a:solidFill>
                <a:uFillTx/>
              </a:rPr>
              <a:t>Spawned 	准备执行 script 或者 exec 段</a:t>
            </a:r>
            <a:endParaRPr lang="en-US" sz="1200">
              <a:solidFill>
                <a:schemeClr val="tx1"/>
              </a:solidFill>
              <a:uFillTx/>
            </a:endParaRPr>
          </a:p>
          <a:p>
            <a:r>
              <a:rPr lang="en-US" sz="1200">
                <a:solidFill>
                  <a:schemeClr val="tx1"/>
                </a:solidFill>
                <a:uFillTx/>
              </a:rPr>
              <a:t>post-start 	执行 post-start 动作</a:t>
            </a:r>
            <a:endParaRPr lang="en-US" sz="1200">
              <a:solidFill>
                <a:schemeClr val="tx1"/>
              </a:solidFill>
              <a:uFillTx/>
            </a:endParaRPr>
          </a:p>
          <a:p>
            <a:r>
              <a:rPr lang="en-US" sz="1200">
                <a:solidFill>
                  <a:schemeClr val="tx1"/>
                </a:solidFill>
                <a:uFillTx/>
              </a:rPr>
              <a:t>Running 	interim state set after post-start section processed denoting job is running (But it may have no associated PID!)</a:t>
            </a:r>
            <a:endParaRPr lang="en-US" sz="1200">
              <a:solidFill>
                <a:schemeClr val="tx1"/>
              </a:solidFill>
              <a:uFillTx/>
            </a:endParaRPr>
          </a:p>
          <a:p>
            <a:r>
              <a:rPr lang="en-US" sz="1200">
                <a:solidFill>
                  <a:schemeClr val="tx1"/>
                </a:solidFill>
                <a:uFillTx/>
              </a:rPr>
              <a:t>pre-stop 	执行 pre-stop 段</a:t>
            </a:r>
            <a:endParaRPr lang="en-US" sz="1200">
              <a:solidFill>
                <a:schemeClr val="tx1"/>
              </a:solidFill>
              <a:uFillTx/>
            </a:endParaRPr>
          </a:p>
          <a:p>
            <a:r>
              <a:rPr lang="en-US" sz="1200">
                <a:solidFill>
                  <a:schemeClr val="tx1"/>
                </a:solidFill>
                <a:uFillTx/>
              </a:rPr>
              <a:t>Stopping 	interim state set after pre-stop section processed</a:t>
            </a:r>
            <a:endParaRPr lang="en-US" sz="1200">
              <a:solidFill>
                <a:schemeClr val="tx1"/>
              </a:solidFill>
              <a:uFillTx/>
            </a:endParaRPr>
          </a:p>
          <a:p>
            <a:r>
              <a:rPr lang="en-US" sz="1200">
                <a:solidFill>
                  <a:schemeClr val="tx1"/>
                </a:solidFill>
                <a:uFillTx/>
              </a:rPr>
              <a:t>Killed 	任务即将被停止</a:t>
            </a:r>
            <a:endParaRPr lang="en-US" sz="1200">
              <a:solidFill>
                <a:schemeClr val="tx1"/>
              </a:solidFill>
              <a:uFillTx/>
            </a:endParaRPr>
          </a:p>
          <a:p>
            <a:r>
              <a:rPr lang="en-US" sz="1200">
                <a:solidFill>
                  <a:schemeClr val="tx1"/>
                </a:solidFill>
                <a:uFillTx/>
              </a:rPr>
              <a:t>post-stop 	执行 post-stop 段 </a:t>
            </a:r>
            <a:endParaRPr lang="en-US" sz="1200">
              <a:solidFill>
                <a:schemeClr val="tx1"/>
              </a:solidFill>
              <a:uFillTx/>
            </a:endParaRPr>
          </a:p>
        </p:txBody>
      </p:sp>
      <p:pic>
        <p:nvPicPr>
          <p:cNvPr id="6" name="Picture 5"/>
          <p:cNvPicPr>
            <a:picLocks noChangeAspect="1"/>
          </p:cNvPicPr>
          <p:nvPr/>
        </p:nvPicPr>
        <p:blipFill>
          <a:blip r:embed="rId1"/>
          <a:stretch>
            <a:fillRect/>
          </a:stretch>
        </p:blipFill>
        <p:spPr>
          <a:xfrm>
            <a:off x="7333615" y="3934460"/>
            <a:ext cx="4152265" cy="25996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2890"/>
            <a:ext cx="10515600" cy="621030"/>
          </a:xfrm>
        </p:spPr>
        <p:txBody>
          <a:bodyPr>
            <a:normAutofit fontScale="90000"/>
          </a:bodyPr>
          <a:p>
            <a:r>
              <a:rPr lang="x-none" altLang="en-US">
                <a:sym typeface="+mn-ea"/>
              </a:rPr>
              <a:t>Upstart的Event概念</a:t>
            </a:r>
            <a:endParaRPr lang="en-US"/>
          </a:p>
        </p:txBody>
      </p:sp>
      <p:sp>
        <p:nvSpPr>
          <p:cNvPr id="3" name="Content Placeholder 2"/>
          <p:cNvSpPr>
            <a:spLocks noGrp="1"/>
          </p:cNvSpPr>
          <p:nvPr>
            <p:ph idx="1"/>
          </p:nvPr>
        </p:nvSpPr>
        <p:spPr>
          <a:xfrm>
            <a:off x="839470" y="1032510"/>
            <a:ext cx="6403340" cy="5144770"/>
          </a:xfrm>
        </p:spPr>
        <p:txBody>
          <a:bodyPr>
            <a:normAutofit fontScale="40000"/>
          </a:bodyPr>
          <a:p>
            <a:pPr indent="0" eaLnBrk="1" latinLnBrk="0" hangingPunct="1">
              <a:lnSpc>
                <a:spcPct val="150000"/>
              </a:lnSpc>
              <a:spcBef>
                <a:spcPts val="0"/>
              </a:spcBef>
            </a:pPr>
            <a:r>
              <a:rPr lang="en-US"/>
              <a:t>事件在 upstart 中以通知消息的形式具体存在。一旦某个事件发生了，Upstart 就向整个系统发送一个消息。</a:t>
            </a:r>
            <a:endParaRPr lang="en-US"/>
          </a:p>
          <a:p>
            <a:pPr indent="0" eaLnBrk="1" latinLnBrk="0" hangingPunct="1">
              <a:lnSpc>
                <a:spcPct val="150000"/>
              </a:lnSpc>
              <a:spcBef>
                <a:spcPts val="0"/>
              </a:spcBef>
            </a:pPr>
            <a:r>
              <a:rPr lang="en-US"/>
              <a:t>Event 可以分为三类: signal，methods 或者 hooks。</a:t>
            </a:r>
            <a:endParaRPr lang="en-US"/>
          </a:p>
          <a:p>
            <a:pPr lvl="1" indent="0" eaLnBrk="1" latinLnBrk="0" hangingPunct="1">
              <a:lnSpc>
                <a:spcPct val="150000"/>
              </a:lnSpc>
              <a:spcBef>
                <a:spcPts val="0"/>
              </a:spcBef>
            </a:pPr>
            <a:r>
              <a:rPr lang="en-US"/>
              <a:t>Signals</a:t>
            </a:r>
            <a:r>
              <a:rPr lang="x-none" altLang="en-US"/>
              <a:t>:</a:t>
            </a:r>
            <a:r>
              <a:rPr lang="en-US"/>
              <a:t> 事件是非阻塞的，异步的。发送一个信号之后控制权立即返回。</a:t>
            </a:r>
            <a:endParaRPr lang="en-US"/>
          </a:p>
          <a:p>
            <a:pPr lvl="1" indent="0" eaLnBrk="1" latinLnBrk="0" hangingPunct="1">
              <a:lnSpc>
                <a:spcPct val="150000"/>
              </a:lnSpc>
              <a:spcBef>
                <a:spcPts val="0"/>
              </a:spcBef>
            </a:pPr>
            <a:r>
              <a:rPr lang="en-US"/>
              <a:t>Methods</a:t>
            </a:r>
            <a:r>
              <a:rPr lang="x-none" altLang="en-US"/>
              <a:t>:</a:t>
            </a:r>
            <a:r>
              <a:rPr lang="en-US"/>
              <a:t> 事件是阻塞的，同步的。</a:t>
            </a:r>
            <a:endParaRPr lang="en-US"/>
          </a:p>
          <a:p>
            <a:pPr lvl="1" indent="0" eaLnBrk="1" latinLnBrk="0" hangingPunct="1">
              <a:lnSpc>
                <a:spcPct val="150000"/>
              </a:lnSpc>
              <a:spcBef>
                <a:spcPts val="0"/>
              </a:spcBef>
            </a:pPr>
            <a:r>
              <a:rPr lang="en-US"/>
              <a:t>Hooks</a:t>
            </a:r>
            <a:r>
              <a:rPr lang="x-none" altLang="en-US"/>
              <a:t>:</a:t>
            </a:r>
            <a:r>
              <a:rPr lang="en-US"/>
              <a:t> 事件是阻塞的，同步的。它介于 Signals 和 Methods 之间，调用发出 Hooks 事件的进程必须等待事件完成才可以得到控制权，但不检查事件是否成功。</a:t>
            </a:r>
            <a:endParaRPr lang="en-US"/>
          </a:p>
          <a:p>
            <a:pPr indent="0" eaLnBrk="1" latinLnBrk="0" hangingPunct="1">
              <a:lnSpc>
                <a:spcPct val="150000"/>
              </a:lnSpc>
              <a:spcBef>
                <a:spcPts val="0"/>
              </a:spcBef>
            </a:pPr>
            <a:r>
              <a:rPr lang="en-US"/>
              <a:t>Job 和 Event 的相互协作</a:t>
            </a:r>
            <a:endParaRPr lang="en-US"/>
          </a:p>
          <a:p>
            <a:pPr lvl="1" indent="0" eaLnBrk="1" latinLnBrk="0" hangingPunct="1">
              <a:lnSpc>
                <a:spcPct val="150000"/>
              </a:lnSpc>
              <a:spcBef>
                <a:spcPts val="0"/>
              </a:spcBef>
            </a:pPr>
            <a:r>
              <a:rPr lang="en-US"/>
              <a:t>系统初始化时，init 进程开始运行，init 进程自身会发出不同的事件，这些最初的事件会触发一些</a:t>
            </a:r>
            <a:r>
              <a:rPr lang="x-none" altLang="en-US"/>
              <a:t>Job</a:t>
            </a:r>
            <a:r>
              <a:rPr lang="en-US"/>
              <a:t>运行。每个</a:t>
            </a:r>
            <a:r>
              <a:rPr lang="x-none" altLang="en-US"/>
              <a:t>Job</a:t>
            </a:r>
            <a:r>
              <a:rPr lang="en-US"/>
              <a:t>运行过程中会释放不同的事件，这些事件又将触发新的</a:t>
            </a:r>
            <a:r>
              <a:rPr lang="x-none" altLang="en-US"/>
              <a:t>Job</a:t>
            </a:r>
            <a:r>
              <a:rPr lang="en-US"/>
              <a:t>运行。如此反复，直到整个系统正常运行起来。</a:t>
            </a:r>
            <a:endParaRPr lang="en-US"/>
          </a:p>
          <a:p>
            <a:pPr indent="0" eaLnBrk="1" latinLnBrk="0" hangingPunct="1">
              <a:lnSpc>
                <a:spcPct val="150000"/>
              </a:lnSpc>
              <a:spcBef>
                <a:spcPts val="0"/>
              </a:spcBef>
            </a:pPr>
            <a:r>
              <a:rPr lang="x-none" altLang="en-US"/>
              <a:t>Job</a:t>
            </a:r>
            <a:r>
              <a:rPr lang="en-US"/>
              <a:t>配置文件</a:t>
            </a:r>
            <a:r>
              <a:rPr lang="x-none" altLang="en-US"/>
              <a:t>: 工作配置文件存放在/etc/init 下面，是以.conf 作为文件后缀的文件。</a:t>
            </a:r>
            <a:endParaRPr lang="x-none" altLang="en-US"/>
          </a:p>
          <a:p>
            <a:pPr indent="0" eaLnBrk="1" latinLnBrk="0" hangingPunct="1">
              <a:lnSpc>
                <a:spcPct val="150000"/>
              </a:lnSpc>
              <a:spcBef>
                <a:spcPts val="0"/>
              </a:spcBef>
            </a:pPr>
            <a:r>
              <a:rPr lang="x-none" altLang="en-US"/>
              <a:t>UpStart 还可以用于管理用户会话的初始化。</a:t>
            </a:r>
            <a:endParaRPr lang="x-none" altLang="en-US"/>
          </a:p>
        </p:txBody>
      </p:sp>
      <p:pic>
        <p:nvPicPr>
          <p:cNvPr id="4" name="Picture 3"/>
          <p:cNvPicPr>
            <a:picLocks noChangeAspect="1"/>
          </p:cNvPicPr>
          <p:nvPr/>
        </p:nvPicPr>
        <p:blipFill>
          <a:blip r:embed="rId1"/>
          <a:stretch>
            <a:fillRect/>
          </a:stretch>
        </p:blipFill>
        <p:spPr>
          <a:xfrm>
            <a:off x="7688580" y="3241675"/>
            <a:ext cx="4123055" cy="3371215"/>
          </a:xfrm>
          <a:prstGeom prst="rect">
            <a:avLst/>
          </a:prstGeom>
        </p:spPr>
      </p:pic>
      <p:sp>
        <p:nvSpPr>
          <p:cNvPr id="5" name="Text Box 4"/>
          <p:cNvSpPr txBox="1"/>
          <p:nvPr/>
        </p:nvSpPr>
        <p:spPr>
          <a:xfrm>
            <a:off x="7602855" y="368935"/>
            <a:ext cx="4297045" cy="2540000"/>
          </a:xfrm>
          <a:prstGeom prst="rect">
            <a:avLst/>
          </a:prstGeom>
          <a:noFill/>
        </p:spPr>
        <p:txBody>
          <a:bodyPr wrap="square" rtlCol="0" anchor="t">
            <a:spAutoFit/>
          </a:bodyPr>
          <a:p>
            <a:r>
              <a:rPr lang="en-US" sz="1000">
                <a:solidFill>
                  <a:schemeClr val="tx1"/>
                </a:solidFill>
                <a:uFillTx/>
              </a:rPr>
              <a:t>系统上电后运行 GRUB 载入内核。内核执行硬件初始化和内核自身初始化。在内核初始化的最后，内核将启动 pid 为 1 的 init 进程，即 UpStart 进程。</a:t>
            </a:r>
            <a:endParaRPr lang="en-US" sz="1000">
              <a:solidFill>
                <a:schemeClr val="tx1"/>
              </a:solidFill>
              <a:uFillTx/>
            </a:endParaRPr>
          </a:p>
          <a:p>
            <a:endParaRPr lang="en-US" sz="1000">
              <a:solidFill>
                <a:schemeClr val="tx1"/>
              </a:solidFill>
              <a:uFillTx/>
            </a:endParaRPr>
          </a:p>
          <a:p>
            <a:r>
              <a:rPr lang="en-US" sz="1000">
                <a:solidFill>
                  <a:schemeClr val="tx1"/>
                </a:solidFill>
                <a:uFillTx/>
              </a:rPr>
              <a:t>Upstart 进程在执行了一些自身的初始化工作后，立即发出"startup"事件。上图中用红色方框加红色箭头表示事件，可以在左上方看到"startup"事件。</a:t>
            </a:r>
            <a:endParaRPr lang="en-US" sz="1000">
              <a:solidFill>
                <a:schemeClr val="tx1"/>
              </a:solidFill>
              <a:uFillTx/>
            </a:endParaRPr>
          </a:p>
          <a:p>
            <a:endParaRPr lang="en-US" sz="1000">
              <a:solidFill>
                <a:schemeClr val="tx1"/>
              </a:solidFill>
              <a:uFillTx/>
            </a:endParaRPr>
          </a:p>
          <a:p>
            <a:r>
              <a:rPr lang="en-US" sz="1000">
                <a:solidFill>
                  <a:schemeClr val="tx1"/>
                </a:solidFill>
                <a:uFillTx/>
              </a:rPr>
              <a:t>所有依赖于"startup"事件的工作被触发，其中最重要的是 mountall。mountall 任务负责挂载系统中需要使用的文件系统，完成相应工作后，mountall 任务会发出以下事件：local-filesystem，virtual-filesystem，all-swaps，</a:t>
            </a:r>
            <a:endParaRPr lang="en-US" sz="1000">
              <a:solidFill>
                <a:schemeClr val="tx1"/>
              </a:solidFill>
              <a:uFillTx/>
            </a:endParaRPr>
          </a:p>
          <a:p>
            <a:endParaRPr lang="en-US" sz="1000">
              <a:solidFill>
                <a:schemeClr val="tx1"/>
              </a:solidFill>
              <a:uFillTx/>
            </a:endParaRPr>
          </a:p>
          <a:p>
            <a:r>
              <a:rPr lang="en-US" sz="1000">
                <a:solidFill>
                  <a:schemeClr val="tx1"/>
                </a:solidFill>
                <a:uFillTx/>
              </a:rPr>
              <a:t>其中 virtual-filesystem 事件触发 udev 任务开始工作。任务 udev 触发 upstart-udev-bridge 的工作。Upstart-udev-bridge 会发出 net-device-up IFACE=lo 事件，表示本地回环 IP 网络已经准备就绪。同时，任务 mountall 继续执行，最终会发出 filesystem 事件。</a:t>
            </a:r>
            <a:endParaRPr lang="en-US" sz="1000">
              <a:solidFill>
                <a:schemeClr val="tx1"/>
              </a:solidFill>
              <a:uFillTx/>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645795"/>
          </a:xfrm>
        </p:spPr>
        <p:txBody>
          <a:bodyPr>
            <a:normAutofit fontScale="90000"/>
          </a:bodyPr>
          <a:p>
            <a:r>
              <a:rPr lang="en-US"/>
              <a:t>Systemd</a:t>
            </a:r>
            <a:endParaRPr lang="en-US"/>
          </a:p>
        </p:txBody>
      </p:sp>
      <p:sp>
        <p:nvSpPr>
          <p:cNvPr id="3" name="Content Placeholder 2"/>
          <p:cNvSpPr>
            <a:spLocks noGrp="1"/>
          </p:cNvSpPr>
          <p:nvPr>
            <p:ph idx="1"/>
          </p:nvPr>
        </p:nvSpPr>
        <p:spPr>
          <a:xfrm>
            <a:off x="838200" y="1056640"/>
            <a:ext cx="10515600" cy="5120640"/>
          </a:xfrm>
        </p:spPr>
        <p:txBody>
          <a:bodyPr/>
          <a:p>
            <a:r>
              <a:rPr lang="en-US"/>
              <a:t>Systemd 提供了比 UpStart 更激进的并行启动能力，采用了 socket / D-Bus activation 等技术启动服务。</a:t>
            </a:r>
            <a:endParaRPr lang="en-US"/>
          </a:p>
          <a:p>
            <a:r>
              <a:rPr lang="en-US"/>
              <a:t>Systemd 采用 Linux 的 Cgroup 特性跟踪和管理进程的生命周期</a:t>
            </a:r>
            <a:endParaRPr lang="en-US"/>
          </a:p>
          <a:p>
            <a:r>
              <a:rPr lang="en-US"/>
              <a:t>Systemd 的基本概念</a:t>
            </a:r>
            <a:endParaRPr lang="en-US"/>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4310"/>
            <a:ext cx="10515600" cy="711835"/>
          </a:xfrm>
        </p:spPr>
        <p:txBody>
          <a:bodyPr>
            <a:normAutofit/>
          </a:bodyPr>
          <a:lstStyle/>
          <a:p>
            <a:r>
              <a:rPr lang="en-US" altLang="zh-CN"/>
              <a:t>Background of Portage</a:t>
            </a:r>
            <a:endParaRPr lang="en-US" altLang="zh-CN"/>
          </a:p>
        </p:txBody>
      </p:sp>
      <p:sp>
        <p:nvSpPr>
          <p:cNvPr id="3" name="内容占位符 2"/>
          <p:cNvSpPr>
            <a:spLocks noGrp="1"/>
          </p:cNvSpPr>
          <p:nvPr>
            <p:ph idx="1"/>
          </p:nvPr>
        </p:nvSpPr>
        <p:spPr>
          <a:xfrm>
            <a:off x="838200" y="1060450"/>
            <a:ext cx="10515600" cy="5683250"/>
          </a:xfrm>
        </p:spPr>
        <p:txBody>
          <a:bodyPr>
            <a:normAutofit fontScale="77500" lnSpcReduction="20000"/>
          </a:bodyPr>
          <a:lstStyle/>
          <a:p>
            <a:pPr fontAlgn="auto">
              <a:lnSpc>
                <a:spcPct val="150000"/>
              </a:lnSpc>
            </a:pPr>
            <a:r>
              <a:rPr lang="en-US" altLang="zh-CN" sz="1600"/>
              <a:t>Portage is a package management system used by Gentoo </a:t>
            </a:r>
            <a:r>
              <a:rPr lang="x-none" altLang="en-US" sz="1600"/>
              <a:t>Linux t</a:t>
            </a:r>
            <a:r>
              <a:rPr lang="en-US" altLang="zh-CN" sz="1600"/>
              <a:t>o </a:t>
            </a:r>
            <a:r>
              <a:rPr lang="x-none" altLang="en-US" sz="1600"/>
              <a:t>to </a:t>
            </a:r>
            <a:r>
              <a:rPr lang="en-US" altLang="zh-CN" sz="1600"/>
              <a:t>install, uninstall and maintain software on your system from the source code. </a:t>
            </a:r>
            <a:endParaRPr lang="en-US" altLang="zh-CN" sz="1600"/>
          </a:p>
          <a:p>
            <a:pPr fontAlgn="auto">
              <a:lnSpc>
                <a:spcPct val="150000"/>
              </a:lnSpc>
            </a:pPr>
            <a:r>
              <a:rPr lang="en-US" altLang="zh-CN" sz="1600"/>
              <a:t>The Portage system consists of</a:t>
            </a:r>
            <a:r>
              <a:rPr lang="x-none" altLang="en-US" sz="1600"/>
              <a:t>:</a:t>
            </a:r>
            <a:endParaRPr lang="x-none" altLang="en-US" sz="1600"/>
          </a:p>
          <a:p>
            <a:pPr lvl="1" fontAlgn="auto">
              <a:lnSpc>
                <a:spcPct val="150000"/>
              </a:lnSpc>
            </a:pPr>
            <a:r>
              <a:rPr lang="en-US" altLang="zh-CN" sz="1600" b="1">
                <a:solidFill>
                  <a:srgbClr val="FF0000"/>
                </a:solidFill>
              </a:rPr>
              <a:t>Portage tree</a:t>
            </a:r>
            <a:r>
              <a:rPr lang="en-US" altLang="zh-CN" sz="1600"/>
              <a:t> which is a collection of </a:t>
            </a:r>
            <a:r>
              <a:rPr lang="en-US" altLang="zh-CN" sz="1600" b="1">
                <a:solidFill>
                  <a:srgbClr val="FF0000"/>
                </a:solidFill>
              </a:rPr>
              <a:t>ebuilds</a:t>
            </a:r>
            <a:r>
              <a:rPr lang="en-US" altLang="zh-CN" sz="1600"/>
              <a:t>, </a:t>
            </a:r>
            <a:r>
              <a:rPr lang="x-none" altLang="en-US" sz="1600"/>
              <a:t>that</a:t>
            </a:r>
            <a:r>
              <a:rPr lang="en-US" altLang="zh-CN" sz="1600"/>
              <a:t> is a </a:t>
            </a:r>
            <a:r>
              <a:rPr lang="en-US" altLang="zh-CN" sz="1600" b="1"/>
              <a:t>local copy</a:t>
            </a:r>
            <a:r>
              <a:rPr lang="en-US" altLang="zh-CN" sz="1600"/>
              <a:t> (</a:t>
            </a:r>
            <a:r>
              <a:rPr lang="x-none" altLang="en-US" sz="1600"/>
              <a:t>unzipped, and </a:t>
            </a:r>
            <a:r>
              <a:rPr lang="en-US" altLang="zh-CN" sz="1600" b="1"/>
              <a:t>located in</a:t>
            </a:r>
            <a:r>
              <a:rPr lang="en-US" altLang="zh-CN" sz="1600"/>
              <a:t> </a:t>
            </a:r>
            <a:r>
              <a:rPr lang="en-US" altLang="zh-CN" sz="1600" b="1" i="1"/>
              <a:t>/usr/portage/</a:t>
            </a:r>
            <a:r>
              <a:rPr lang="en-US" altLang="zh-CN" sz="1600"/>
              <a:t>) of the central ebuild repository</a:t>
            </a:r>
            <a:r>
              <a:rPr lang="x-none" altLang="en-US" sz="1600"/>
              <a:t>, this default Portage tree can be sync'ed from official site via "</a:t>
            </a:r>
            <a:r>
              <a:rPr lang="x-none" altLang="en-US" sz="1600" b="1" i="1"/>
              <a:t>emerge --sync</a:t>
            </a:r>
            <a:r>
              <a:rPr lang="x-none" altLang="en-US" sz="1600"/>
              <a:t>" command that will sync the local Portage tree with the upstream Portage tree.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sz="1600"/>
          </a:p>
          <a:p>
            <a:pPr lvl="2" fontAlgn="auto">
              <a:lnSpc>
                <a:spcPct val="150000"/>
              </a:lnSpc>
            </a:pPr>
            <a:r>
              <a:rPr lang="x-none" altLang="en-US" sz="1600" b="1"/>
              <a:t>Portage 树有四层结点</a:t>
            </a:r>
            <a:r>
              <a:rPr lang="x-none" altLang="en-US" sz="1600"/>
              <a:t>。根结点便是 /usr/portage 目录，第 2 层结点是软件包所属</a:t>
            </a:r>
            <a:r>
              <a:rPr lang="x-none" altLang="en-US" sz="1600" b="1"/>
              <a:t>分类目录</a:t>
            </a:r>
            <a:r>
              <a:rPr lang="x-none" altLang="en-US" sz="1600"/>
              <a:t>，第 3 层结点是</a:t>
            </a:r>
            <a:r>
              <a:rPr lang="x-none" altLang="en-US" sz="1600" b="1"/>
              <a:t>软件包的名称目录</a:t>
            </a:r>
            <a:r>
              <a:rPr lang="x-none" altLang="en-US" sz="1600"/>
              <a:t>，叶子结点则是 ebuild 文件以及其他辅助性文件或目录。以 gnome-shell-3.12.2.ebuild 文件为例，它在 Portage 树中的完整路径是 /usr/portage/gnome-base/gnome-shell/gnome-shell-3.12.2.ebuild。</a:t>
            </a:r>
            <a:endParaRPr lang="x-none" altLang="en-US" sz="1600"/>
          </a:p>
          <a:p>
            <a:pPr lvl="2" fontAlgn="auto">
              <a:lnSpc>
                <a:spcPct val="150000"/>
              </a:lnSpc>
            </a:pPr>
            <a:r>
              <a:rPr lang="x-none" altLang="en-US" sz="1600"/>
              <a:t>Ebuild: a specialized BASH </a:t>
            </a:r>
            <a:r>
              <a:rPr lang="x-none" altLang="en-US" sz="1600" b="1"/>
              <a:t>script </a:t>
            </a:r>
            <a:r>
              <a:rPr lang="x-none" altLang="en-US" sz="1600"/>
              <a:t>to give a set of instructions to </a:t>
            </a:r>
            <a:r>
              <a:rPr lang="x-none" altLang="en-US" sz="1600" b="1">
                <a:solidFill>
                  <a:srgbClr val="FF0000"/>
                </a:solidFill>
              </a:rPr>
              <a:t>emerge </a:t>
            </a:r>
            <a:r>
              <a:rPr lang="x-none" altLang="en-US" sz="1600"/>
              <a:t>as an interface to the Portage software management system. Each version of each application or package in the Portage repository has a specific ebuild script written for it.</a:t>
            </a:r>
            <a:endParaRPr lang="x-none" altLang="en-US" sz="1600"/>
          </a:p>
          <a:p>
            <a:pPr lvl="2" fontAlgn="auto">
              <a:lnSpc>
                <a:spcPct val="150000"/>
              </a:lnSpc>
            </a:pPr>
            <a:r>
              <a:rPr lang="x-none" altLang="en-US" sz="1600"/>
              <a:t>Eclass: An eclass is a collection of code which can be used by more than one ebuild. </a:t>
            </a:r>
            <a:r>
              <a:rPr lang="x-none" altLang="en-US" sz="1600" b="1"/>
              <a:t>Three kinds of eclass</a:t>
            </a:r>
            <a:r>
              <a:rPr lang="x-none" altLang="en-US" sz="1600"/>
              <a:t>:</a:t>
            </a:r>
            <a:endParaRPr lang="x-none" altLang="en-US" sz="1600"/>
          </a:p>
          <a:p>
            <a:pPr lvl="3" fontAlgn="auto">
              <a:lnSpc>
                <a:spcPct val="150000"/>
              </a:lnSpc>
            </a:pPr>
            <a:r>
              <a:rPr lang="x-none" altLang="en-US" sz="1600"/>
              <a:t>Those which provide </a:t>
            </a:r>
            <a:r>
              <a:rPr lang="x-none" altLang="en-US" sz="1600" b="1"/>
              <a:t>common functions</a:t>
            </a:r>
            <a:r>
              <a:rPr lang="x-none" altLang="en-US" sz="1600"/>
              <a:t> which are used by many ebuilds (for example, eutils, versionator, cvs, bash-completion)</a:t>
            </a:r>
            <a:endParaRPr lang="x-none" altLang="en-US" sz="1600"/>
          </a:p>
          <a:p>
            <a:pPr lvl="3" fontAlgn="auto">
              <a:lnSpc>
                <a:spcPct val="150000"/>
              </a:lnSpc>
            </a:pPr>
            <a:r>
              <a:rPr lang="x-none" altLang="en-US" sz="1600"/>
              <a:t>Those which provide a </a:t>
            </a:r>
            <a:r>
              <a:rPr lang="x-none" altLang="en-US" sz="1600" b="1"/>
              <a:t>basic build system</a:t>
            </a:r>
            <a:r>
              <a:rPr lang="x-none" altLang="en-US" sz="1600"/>
              <a:t> for many similar packages (for example, vim-plugin, kde)</a:t>
            </a:r>
            <a:endParaRPr lang="x-none" altLang="en-US" sz="1600"/>
          </a:p>
          <a:p>
            <a:pPr lvl="3" fontAlgn="auto">
              <a:lnSpc>
                <a:spcPct val="150000"/>
              </a:lnSpc>
            </a:pPr>
            <a:r>
              <a:rPr lang="x-none" altLang="en-US" sz="1600"/>
              <a:t>Those which </a:t>
            </a:r>
            <a:r>
              <a:rPr lang="x-none" altLang="en-US" sz="1600" b="1"/>
              <a:t>handle one or a small number of packages with complex build systems</a:t>
            </a:r>
            <a:r>
              <a:rPr lang="x-none" altLang="en-US" sz="1600"/>
              <a:t> (for example, vim, toolchain, kernel-2)</a:t>
            </a:r>
            <a:endParaRPr lang="x-none" altLang="en-US" sz="1600"/>
          </a:p>
          <a:p>
            <a:pPr lvl="1" fontAlgn="auto">
              <a:lnSpc>
                <a:spcPct val="150000"/>
              </a:lnSpc>
            </a:pPr>
            <a:r>
              <a:rPr lang="en-US" altLang="zh-CN" sz="1600" b="1">
                <a:solidFill>
                  <a:srgbClr val="FF0000"/>
                </a:solidFill>
              </a:rPr>
              <a:t>emerge </a:t>
            </a:r>
            <a:r>
              <a:rPr lang="en-US" altLang="zh-CN" sz="1600"/>
              <a:t>command</a:t>
            </a:r>
            <a:r>
              <a:rPr lang="x-none" altLang="en-US" sz="1600"/>
              <a:t>: </a:t>
            </a:r>
            <a:r>
              <a:rPr lang="en-US" altLang="zh-CN" sz="1600"/>
              <a:t> </a:t>
            </a:r>
            <a:r>
              <a:rPr lang="x-none" altLang="en-US" sz="1600"/>
              <a:t>Executes</a:t>
            </a:r>
            <a:r>
              <a:rPr lang="en-US" altLang="zh-CN" sz="1600"/>
              <a:t> </a:t>
            </a:r>
            <a:r>
              <a:rPr lang="en-US" altLang="zh-CN" sz="1600" b="1">
                <a:solidFill>
                  <a:srgbClr val="FF0000"/>
                </a:solidFill>
              </a:rPr>
              <a:t>the instructions in ebuilds</a:t>
            </a:r>
            <a:r>
              <a:rPr lang="en-US" altLang="zh-CN" sz="1600"/>
              <a:t> (special scripts) </a:t>
            </a:r>
            <a:r>
              <a:rPr lang="x-none" altLang="en-US" sz="1600"/>
              <a:t>in a sandbox environment; The default building directory is &lt;cr&gt;/build/$BOARD/packages/ in Chromium OS building. So generally, you can check the latest building inside this directory.</a:t>
            </a:r>
            <a:endParaRPr lang="x-none" altLang="en-US" sz="1600"/>
          </a:p>
          <a:p>
            <a:pPr lvl="1" fontAlgn="auto">
              <a:lnSpc>
                <a:spcPct val="150000"/>
              </a:lnSpc>
            </a:pPr>
            <a:r>
              <a:rPr lang="x-none" altLang="en-US" sz="1600" b="1">
                <a:solidFill>
                  <a:srgbClr val="FF0000"/>
                </a:solidFill>
              </a:rPr>
              <a:t>T</a:t>
            </a:r>
            <a:r>
              <a:rPr lang="en-US" altLang="zh-CN" sz="1600" b="1">
                <a:solidFill>
                  <a:srgbClr val="FF0000"/>
                </a:solidFill>
              </a:rPr>
              <a:t>he Portage configuration files</a:t>
            </a:r>
            <a:r>
              <a:rPr lang="x-none" altLang="en-US" sz="1600" b="1">
                <a:solidFill>
                  <a:srgbClr val="FF0000"/>
                </a:solidFill>
              </a:rPr>
              <a:t>;</a:t>
            </a:r>
            <a:endParaRPr lang="x-none" altLang="en-US" sz="1600" b="1">
              <a:solidFill>
                <a:srgbClr val="FF0000"/>
              </a:solidFill>
            </a:endParaRPr>
          </a:p>
          <a:p>
            <a:pPr lvl="1" fontAlgn="auto">
              <a:lnSpc>
                <a:spcPct val="150000"/>
              </a:lnSpc>
            </a:pPr>
            <a:r>
              <a:rPr lang="x-none" altLang="en-US" sz="1600" b="1">
                <a:solidFill>
                  <a:srgbClr val="FF0000"/>
                </a:solidFill>
              </a:rPr>
              <a:t>T</a:t>
            </a:r>
            <a:r>
              <a:rPr lang="en-US" altLang="zh-CN" sz="1600" b="1">
                <a:solidFill>
                  <a:srgbClr val="FF0000"/>
                </a:solidFill>
              </a:rPr>
              <a:t>he third-party Portage / emerge tools</a:t>
            </a:r>
            <a:r>
              <a:rPr lang="en-US" altLang="zh-CN" sz="1600"/>
              <a:t>.</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05510"/>
          </a:xfrm>
        </p:spPr>
        <p:txBody>
          <a:bodyPr/>
          <a:lstStyle/>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55000" lnSpcReduction="20000"/>
          </a:bodyPr>
          <a:lstStyle/>
          <a:p>
            <a:pPr indent="0" eaLnBrk="1" fontAlgn="auto" latinLnBrk="0" hangingPunct="1">
              <a:lnSpc>
                <a:spcPct val="150000"/>
              </a:lnSpc>
              <a:spcBef>
                <a:spcPts val="0"/>
              </a:spcBef>
            </a:pPr>
            <a:r>
              <a:rPr lang="en-US" altLang="zh-CN"/>
              <a:t>Apps</a:t>
            </a:r>
            <a:endParaRPr lang="en-US" altLang="zh-CN"/>
          </a:p>
          <a:p>
            <a:pPr lvl="1" indent="0" eaLnBrk="1" fontAlgn="auto" latinLnBrk="0" hangingPunct="1">
              <a:lnSpc>
                <a:spcPct val="150000"/>
              </a:lnSpc>
              <a:spcBef>
                <a:spcPts val="0"/>
              </a:spcBef>
            </a:pPr>
            <a:r>
              <a:rPr lang="en-US" altLang="zh-CN"/>
              <a:t>hosted app</a:t>
            </a:r>
            <a:endParaRPr lang="en-US" altLang="zh-CN"/>
          </a:p>
          <a:p>
            <a:pPr lvl="1" indent="0" eaLnBrk="1" fontAlgn="auto" latinLnBrk="0" hangingPunct="1">
              <a:lnSpc>
                <a:spcPct val="150000"/>
              </a:lnSpc>
              <a:spcBef>
                <a:spcPts val="0"/>
              </a:spcBef>
            </a:pPr>
            <a:r>
              <a:rPr lang="en-US" altLang="zh-CN"/>
              <a:t>packaged app</a:t>
            </a:r>
            <a:endParaRPr lang="en-US" altLang="zh-CN"/>
          </a:p>
          <a:p>
            <a:pPr indent="0" eaLnBrk="1" fontAlgn="auto" latinLnBrk="0" hangingPunct="1">
              <a:lnSpc>
                <a:spcPct val="150000"/>
              </a:lnSpc>
              <a:spcBef>
                <a:spcPts val="0"/>
              </a:spcBef>
            </a:pPr>
            <a:r>
              <a:rPr lang="en-US" altLang="zh-CN"/>
              <a:t>Themes</a:t>
            </a:r>
            <a:endParaRPr lang="en-US" altLang="zh-CN"/>
          </a:p>
          <a:p>
            <a:pPr indent="0" eaLnBrk="1" fontAlgn="auto" latinLnBrk="0" hangingPunct="1">
              <a:lnSpc>
                <a:spcPct val="150000"/>
              </a:lnSpc>
              <a:spcBef>
                <a:spcPts val="0"/>
              </a:spcBef>
            </a:pPr>
            <a:r>
              <a:rPr lang="en-US" altLang="zh-CN"/>
              <a:t>Extensions</a:t>
            </a:r>
            <a:endParaRPr lang="en-US" altLang="zh-CN"/>
          </a:p>
          <a:p>
            <a:pPr indent="0" eaLnBrk="1" fontAlgn="auto" latinLnBrk="0" hangingPunct="1">
              <a:lnSpc>
                <a:spcPct val="150000"/>
              </a:lnSpc>
              <a:spcBef>
                <a:spcPts val="0"/>
              </a:spcBef>
            </a:pPr>
            <a:r>
              <a:rPr lang="en-US" altLang="zh-CN"/>
              <a:t>Remote Desktop Capabilities - Chromoting</a:t>
            </a:r>
            <a:endParaRPr lang="en-US" altLang="zh-CN"/>
          </a:p>
          <a:p>
            <a:pPr indent="0" eaLnBrk="1" fontAlgn="auto" latinLnBrk="0" hangingPunct="1">
              <a:lnSpc>
                <a:spcPct val="150000"/>
              </a:lnSpc>
              <a:spcBef>
                <a:spcPts val="0"/>
              </a:spcBef>
            </a:pPr>
            <a:r>
              <a:rPr lang="en-US" altLang="zh-CN"/>
              <a:t>GPU Accelerated Compositing – WebGL</a:t>
            </a:r>
            <a:endParaRPr lang="en-US" altLang="zh-CN"/>
          </a:p>
          <a:p>
            <a:pPr lvl="1" indent="0" eaLnBrk="1" fontAlgn="auto" latinLnBrk="0" hangingPunct="1">
              <a:lnSpc>
                <a:spcPct val="150000"/>
              </a:lnSpc>
              <a:spcBef>
                <a:spcPts val="0"/>
              </a:spcBef>
            </a:pPr>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indent="0" eaLnBrk="1" fontAlgn="auto" latinLnBrk="0" hangingPunct="1">
              <a:lnSpc>
                <a:spcPct val="150000"/>
              </a:lnSpc>
              <a:spcBef>
                <a:spcPts val="0"/>
              </a:spcBef>
            </a:pPr>
            <a:r>
              <a:rPr lang="en-US" altLang="zh-CN"/>
              <a:t>Chromium must be launched from the command line in order to enable WebGL.</a:t>
            </a:r>
            <a:endParaRPr lang="en-US" altLang="zh-CN"/>
          </a:p>
          <a:p>
            <a:pPr lvl="1" indent="0" eaLnBrk="1" fontAlgn="auto" latinLnBrk="0" hangingPunct="1">
              <a:lnSpc>
                <a:spcPct val="150000"/>
              </a:lnSpc>
              <a:spcBef>
                <a:spcPts val="0"/>
              </a:spcBef>
            </a:pPr>
            <a:r>
              <a:rPr lang="en-US" altLang="zh-CN"/>
              <a:t>Linux : ./chrome --enable-webgl</a:t>
            </a:r>
            <a:endParaRPr lang="en-US" altLang="zh-CN"/>
          </a:p>
          <a:p>
            <a:pPr lvl="1" indent="0" eaLnBrk="1" fontAlgn="auto" latinLnBrk="0" hangingPunct="1">
              <a:lnSpc>
                <a:spcPct val="150000"/>
              </a:lnSpc>
              <a:spcBef>
                <a:spcPts val="0"/>
              </a:spcBef>
            </a:pPr>
            <a:r>
              <a:rPr lang="en-US" altLang="zh-CN"/>
              <a:t>Mac OS X : ./Chromium.app/Contents/MacOS/Chromium --enable-webgl</a:t>
            </a:r>
            <a:endParaRPr lang="en-US" altLang="zh-CN"/>
          </a:p>
          <a:p>
            <a:pPr lvl="1" indent="0" eaLnBrk="1" fontAlgn="auto" latinLnBrk="0" hangingPunct="1">
              <a:lnSpc>
                <a:spcPct val="150000"/>
              </a:lnSpc>
              <a:spcBef>
                <a:spcPts val="0"/>
              </a:spcBef>
            </a:pPr>
            <a:r>
              <a:rPr lang="en-US" altLang="zh-CN"/>
              <a:t>Windows : No command line options needed.</a:t>
            </a:r>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Firmware</a:t>
            </a:r>
            <a:endParaRPr lang="en-US" altLang="zh-CN"/>
          </a:p>
        </p:txBody>
      </p:sp>
      <p:sp>
        <p:nvSpPr>
          <p:cNvPr id="3" name="内容占位符 2"/>
          <p:cNvSpPr>
            <a:spLocks noGrp="1"/>
          </p:cNvSpPr>
          <p:nvPr>
            <p:ph idx="1"/>
          </p:nvPr>
        </p:nvSpPr>
        <p:spPr/>
        <p:txBody>
          <a:bodyPr/>
          <a:lstStyle/>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Verified Boot</a:t>
            </a:r>
            <a:endParaRPr lang="x-none" alt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510"/>
          </a:xfrm>
        </p:spPr>
        <p:txBody>
          <a:bodyPr>
            <a:normAutofit fontScale="90000"/>
          </a:bodyPr>
          <a:lstStyle/>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fontScale="70000"/>
          </a:bodyPr>
          <a:lstStyle/>
          <a:p>
            <a:pPr fontAlgn="auto">
              <a:lnSpc>
                <a:spcPct val="150000"/>
              </a:lnSpc>
            </a:pPr>
            <a:r>
              <a:rPr lang="en-US" dirty="0" err="1"/>
              <a:t>什麼是</a:t>
            </a:r>
            <a:r>
              <a:rPr lang="en-US" dirty="0"/>
              <a:t> ME？</a:t>
            </a:r>
            <a:endParaRPr lang="en-US" dirty="0"/>
          </a:p>
          <a:p>
            <a:pPr lvl="1" fontAlgn="auto">
              <a:lnSpc>
                <a:spcPct val="150000"/>
              </a:lnSpc>
            </a:pPr>
            <a:r>
              <a:rPr lang="en-US" dirty="0"/>
              <a:t>Intel ME 是 Intel Management Engine </a:t>
            </a:r>
            <a:r>
              <a:rPr lang="en-US" dirty="0" err="1"/>
              <a:t>的簡稱</a:t>
            </a:r>
            <a:r>
              <a:rPr lang="en-US" dirty="0"/>
              <a:t>。</a:t>
            </a:r>
            <a:endParaRPr lang="en-US" dirty="0"/>
          </a:p>
          <a:p>
            <a:pPr lvl="1" fontAlgn="auto">
              <a:lnSpc>
                <a:spcPct val="150000"/>
              </a:lnSpc>
            </a:pPr>
            <a:r>
              <a:rPr lang="en-US" dirty="0"/>
              <a:t>Intel ME </a:t>
            </a:r>
            <a:r>
              <a:rPr lang="en-US" dirty="0" err="1"/>
              <a:t>是一個擁有從底層控制硬件能力的、獨立與處理器和操作系統的框架，它對於操作系統也是隱形的。簡單點說就是擁有極高的權限。其中</a:t>
            </a:r>
            <a:r>
              <a:rPr lang="en-US" dirty="0"/>
              <a:t> Intel Active Management </a:t>
            </a:r>
            <a:r>
              <a:rPr lang="en-US" dirty="0" err="1"/>
              <a:t>Technology（英特爾主動管理技術）是運行與</a:t>
            </a:r>
            <a:r>
              <a:rPr lang="en-US" dirty="0"/>
              <a:t> ME </a:t>
            </a:r>
            <a:r>
              <a:rPr lang="en-US" dirty="0" err="1"/>
              <a:t>框架上的應用的一個例子</a:t>
            </a:r>
            <a:r>
              <a:rPr lang="en-US" dirty="0"/>
              <a:t>。</a:t>
            </a:r>
            <a:endParaRPr lang="en-US" dirty="0"/>
          </a:p>
          <a:p>
            <a:pPr lvl="1" fontAlgn="auto">
              <a:lnSpc>
                <a:spcPct val="150000"/>
              </a:lnSpc>
            </a:pPr>
            <a:r>
              <a:rPr lang="en-US" dirty="0"/>
              <a:t>Intel ME </a:t>
            </a:r>
            <a:r>
              <a:rPr lang="en-US" dirty="0" err="1"/>
              <a:t>被搭載在幾乎所有的</a:t>
            </a:r>
            <a:r>
              <a:rPr lang="en-US" dirty="0"/>
              <a:t> 2006 </a:t>
            </a:r>
            <a:r>
              <a:rPr lang="en-US" dirty="0" err="1"/>
              <a:t>年之後上市出售的</a:t>
            </a:r>
            <a:r>
              <a:rPr lang="en-US" dirty="0"/>
              <a:t> intel </a:t>
            </a:r>
            <a:r>
              <a:rPr lang="en-US" dirty="0" err="1"/>
              <a:t>平臺上。硬件部分整合在</a:t>
            </a:r>
            <a:r>
              <a:rPr lang="en-US" dirty="0"/>
              <a:t> CPU </a:t>
            </a:r>
            <a:r>
              <a:rPr lang="en-US" dirty="0" err="1"/>
              <a:t>或是主板芯片組內；軟件（固件）部分一般與</a:t>
            </a:r>
            <a:r>
              <a:rPr lang="en-US" dirty="0"/>
              <a:t> BIOS </a:t>
            </a:r>
            <a:r>
              <a:rPr lang="en-US" dirty="0" err="1"/>
              <a:t>共存在一個</a:t>
            </a:r>
            <a:r>
              <a:rPr lang="en-US" dirty="0"/>
              <a:t> ROM </a:t>
            </a:r>
            <a:r>
              <a:rPr lang="en-US" dirty="0" err="1"/>
              <a:t>芯片中（如果把</a:t>
            </a:r>
            <a:r>
              <a:rPr lang="en-US" dirty="0"/>
              <a:t> ROM </a:t>
            </a:r>
            <a:r>
              <a:rPr lang="en-US" dirty="0" err="1"/>
              <a:t>的內容提取出來的話，會發現</a:t>
            </a:r>
            <a:r>
              <a:rPr lang="en-US" dirty="0"/>
              <a:t> ME </a:t>
            </a:r>
            <a:r>
              <a:rPr lang="en-US" dirty="0" err="1"/>
              <a:t>固件往往比</a:t>
            </a:r>
            <a:r>
              <a:rPr lang="en-US" dirty="0"/>
              <a:t> BIOS </a:t>
            </a:r>
            <a:r>
              <a:rPr lang="en-US" dirty="0" err="1"/>
              <a:t>本身以及</a:t>
            </a:r>
            <a:r>
              <a:rPr lang="en-US" dirty="0"/>
              <a:t> GBE </a:t>
            </a:r>
            <a:r>
              <a:rPr lang="en-US" dirty="0" err="1"/>
              <a:t>固件加在一起還大</a:t>
            </a:r>
            <a:r>
              <a:rPr lang="en-US" dirty="0"/>
              <a:t>）。</a:t>
            </a:r>
            <a:endParaRPr lang="en-US" dirty="0"/>
          </a:p>
          <a:p>
            <a:pPr lvl="1" fontAlgn="auto">
              <a:lnSpc>
                <a:spcPct val="150000"/>
              </a:lnSpc>
            </a:pPr>
            <a:r>
              <a:rPr lang="en-US" dirty="0"/>
              <a:t>在 Linux </a:t>
            </a:r>
            <a:r>
              <a:rPr lang="en-US" dirty="0" err="1"/>
              <a:t>平臺上可以使用</a:t>
            </a:r>
            <a:r>
              <a:rPr lang="en-US" dirty="0"/>
              <a:t> </a:t>
            </a:r>
            <a:r>
              <a:rPr lang="en-US" dirty="0" err="1"/>
              <a:t>intelmetool</a:t>
            </a:r>
            <a:r>
              <a:rPr lang="en-US" dirty="0"/>
              <a:t> </a:t>
            </a:r>
            <a:r>
              <a:rPr lang="en-US" dirty="0" err="1"/>
              <a:t>來查看</a:t>
            </a:r>
            <a:r>
              <a:rPr lang="en-US" dirty="0"/>
              <a:t> ME </a:t>
            </a:r>
            <a:r>
              <a:rPr lang="en-US" dirty="0" err="1"/>
              <a:t>的狀態</a:t>
            </a:r>
            <a:r>
              <a:rPr lang="en-US" dirty="0"/>
              <a:t>。</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(1/12)</a:t>
            </a:r>
            <a:endParaRPr lang="x-none" altLang="en-US" sz="2800">
              <a:solidFill>
                <a:schemeClr val="tx1"/>
              </a:solidFill>
              <a:uFillTx/>
            </a:endParaRPr>
          </a:p>
        </p:txBody>
      </p:sp>
      <p:sp>
        <p:nvSpPr>
          <p:cNvPr id="3" name="Content Placeholder 2"/>
          <p:cNvSpPr>
            <a:spLocks noGrp="1"/>
          </p:cNvSpPr>
          <p:nvPr>
            <p:ph idx="1"/>
          </p:nvPr>
        </p:nvSpPr>
        <p:spPr>
          <a:xfrm>
            <a:off x="838200" y="1370330"/>
            <a:ext cx="10515600" cy="5138420"/>
          </a:xfrm>
        </p:spPr>
        <p:txBody>
          <a:bodyPr>
            <a:normAutofit fontScale="50000"/>
          </a:bodyPr>
          <a:p>
            <a:pPr indent="0" eaLnBrk="1" fontAlgn="auto" latinLnBrk="0" hangingPunct="1">
              <a:lnSpc>
                <a:spcPct val="150000"/>
              </a:lnSpc>
              <a:spcBef>
                <a:spcPts val="0"/>
              </a:spcBef>
              <a:buClrTx/>
              <a:buSzPct val="100000"/>
              <a:buBlip>
                <a:blip r:embed="rId1"/>
              </a:buBlip>
            </a:pPr>
            <a:r>
              <a:rPr lang="en-US"/>
              <a:t>Git clone the latest coreboot package at https://github.com/coreboot/coreboot. </a:t>
            </a:r>
            <a:endParaRPr lang="en-US"/>
          </a:p>
          <a:p>
            <a:pPr indent="0" eaLnBrk="1" fontAlgn="auto" latinLnBrk="0" hangingPunct="1">
              <a:lnSpc>
                <a:spcPct val="150000"/>
              </a:lnSpc>
              <a:spcBef>
                <a:spcPts val="0"/>
              </a:spcBef>
              <a:buClrTx/>
              <a:buSzPct val="100000"/>
              <a:buBlip>
                <a:blip r:embed="rId1"/>
              </a:buBlip>
            </a:pPr>
            <a:r>
              <a:rPr lang="en-US"/>
              <a:t>Download the latest Leaf Hill Binary Image. You will need this to extract the Descriptor Region binary using FIT. The whole image will also be used for extracting the IFWI blobs during the Stitch process: https://firmware.intel.com/projects/minnowboard3.</a:t>
            </a:r>
            <a:endParaRPr lang="en-US"/>
          </a:p>
          <a:p>
            <a:pPr lvl="1" indent="0" eaLnBrk="1" fontAlgn="auto" latinLnBrk="0" hangingPunct="1">
              <a:lnSpc>
                <a:spcPct val="150000"/>
              </a:lnSpc>
              <a:spcBef>
                <a:spcPts val="0"/>
              </a:spcBef>
            </a:pPr>
            <a:r>
              <a:rPr lang="en-US"/>
              <a:t>You will also need the VBT binary image. You can take this from APL_CB_MR4 source package: ./Apollo_Lake_CB_MR4/APOLLOLAKE_CB_MR3_001_28-APR-2017/intel/fsp/mainboard/leafhill/vbt.dat</a:t>
            </a:r>
            <a:endParaRPr lang="en-US"/>
          </a:p>
          <a:p>
            <a:pPr lvl="0" indent="0" eaLnBrk="1" fontAlgn="auto" latinLnBrk="0" hangingPunct="1">
              <a:lnSpc>
                <a:spcPct val="150000"/>
              </a:lnSpc>
              <a:spcBef>
                <a:spcPts val="0"/>
              </a:spcBef>
              <a:buClrTx/>
              <a:buSzPct val="100000"/>
              <a:buBlip>
                <a:blip r:embed="rId1"/>
              </a:buBlip>
            </a:pPr>
            <a:r>
              <a:rPr lang="en-US"/>
              <a:t>Download the latest FSP binary from this website: https://github.com/IntelFsp/FSP/tree/ApolloLake, or if you have access to the FSP source repository, then git clone the package and build a Release FSP.</a:t>
            </a:r>
            <a:endParaRPr lang="en-US"/>
          </a:p>
          <a:p>
            <a:pPr lvl="0" indent="0" eaLnBrk="1" fontAlgn="auto" latinLnBrk="0" hangingPunct="1">
              <a:lnSpc>
                <a:spcPct val="150000"/>
              </a:lnSpc>
              <a:spcBef>
                <a:spcPts val="0"/>
              </a:spcBef>
              <a:buClrTx/>
              <a:buSzPct val="100000"/>
              <a:buBlip>
                <a:blip r:embed="rId1"/>
              </a:buBlip>
            </a:pPr>
            <a:r>
              <a:rPr lang="en-US"/>
              <a:t>Spilt the FSP.fd into its three core components using the SplitFspBin.py tool: FSP_T, FSP_S, and FSP_M.</a:t>
            </a:r>
            <a:endParaRPr lang="en-US"/>
          </a:p>
          <a:p>
            <a:pPr lvl="1" indent="0" eaLnBrk="1" fontAlgn="auto" latinLnBrk="0" hangingPunct="1">
              <a:lnSpc>
                <a:spcPct val="150000"/>
              </a:lnSpc>
              <a:spcBef>
                <a:spcPts val="0"/>
              </a:spcBef>
            </a:pPr>
            <a:r>
              <a:rPr lang="en-US"/>
              <a:t>Important Note: The FSP_T will not be used on the build. Only the FSP_S and FSP_M are important.</a:t>
            </a:r>
            <a:endParaRPr lang="en-US"/>
          </a:p>
          <a:p>
            <a:pPr lvl="1" indent="0" eaLnBrk="1" fontAlgn="auto" latinLnBrk="0" hangingPunct="1">
              <a:lnSpc>
                <a:spcPct val="150000"/>
              </a:lnSpc>
              <a:spcBef>
                <a:spcPts val="0"/>
              </a:spcBef>
            </a:pP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(2/12)</a:t>
            </a:r>
            <a:endParaRPr lang="x-none" altLang="en-US" sz="2800">
              <a:solidFill>
                <a:schemeClr val="tx1"/>
              </a:solidFill>
              <a:uFillTx/>
            </a:endParaRPr>
          </a:p>
        </p:txBody>
      </p:sp>
      <p:sp>
        <p:nvSpPr>
          <p:cNvPr id="3" name="Content Placeholder 2"/>
          <p:cNvSpPr>
            <a:spLocks noGrp="1"/>
          </p:cNvSpPr>
          <p:nvPr>
            <p:ph idx="1"/>
          </p:nvPr>
        </p:nvSpPr>
        <p:spPr>
          <a:xfrm>
            <a:off x="838200" y="1370965"/>
            <a:ext cx="5029200" cy="2108835"/>
          </a:xfrm>
        </p:spPr>
        <p:txBody>
          <a:bodyPr>
            <a:normAutofit fontScale="90000"/>
          </a:bodyPr>
          <a:p>
            <a:pPr fontAlgn="auto">
              <a:lnSpc>
                <a:spcPct val="150000"/>
              </a:lnSpc>
              <a:buClrTx/>
              <a:buSzPct val="100000"/>
              <a:buBlip>
                <a:blip r:embed="rId1"/>
              </a:buBlip>
            </a:pPr>
            <a:r>
              <a:rPr lang="en-US"/>
              <a:t>On make menuconfig, select Leafhill </a:t>
            </a:r>
            <a:r>
              <a:rPr lang="x-none" altLang="en-US"/>
              <a:t>(.../src/mainboard/intel/)</a:t>
            </a:r>
            <a:r>
              <a:rPr lang="en-US"/>
              <a:t> as the target board.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5821680" y="1231900"/>
            <a:ext cx="6242685" cy="514286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(3/12)</a:t>
            </a:r>
            <a:endParaRPr lang="x-none" altLang="en-US" sz="2800">
              <a:solidFill>
                <a:schemeClr val="tx1"/>
              </a:solidFill>
              <a:uFillTx/>
            </a:endParaRPr>
          </a:p>
        </p:txBody>
      </p:sp>
      <p:sp>
        <p:nvSpPr>
          <p:cNvPr id="3" name="Content Placeholder 2"/>
          <p:cNvSpPr>
            <a:spLocks noGrp="1"/>
          </p:cNvSpPr>
          <p:nvPr>
            <p:ph idx="1"/>
          </p:nvPr>
        </p:nvSpPr>
        <p:spPr>
          <a:xfrm>
            <a:off x="839470" y="1153795"/>
            <a:ext cx="10948035" cy="978535"/>
          </a:xfrm>
        </p:spPr>
        <p:txBody>
          <a:bodyPr>
            <a:normAutofit fontScale="60000"/>
          </a:bodyPr>
          <a:p>
            <a:pPr fontAlgn="auto">
              <a:lnSpc>
                <a:spcPct val="150000"/>
              </a:lnSpc>
              <a:buClrTx/>
              <a:buSzPct val="100000"/>
              <a:buBlip>
                <a:blip r:embed="rId1"/>
              </a:buBlip>
            </a:pPr>
            <a:r>
              <a:t>On the IFWI section, place the path of your Descriptor Region binary and Leaf Hill Binary Image</a:t>
            </a:r>
            <a:r>
              <a:rPr lang="en-US"/>
              <a:t> </a:t>
            </a:r>
            <a:endParaRPr lang="en-US"/>
          </a:p>
          <a:p>
            <a:pPr lvl="1" fontAlgn="auto">
              <a:lnSpc>
                <a:spcPct val="150000"/>
              </a:lnSpc>
            </a:pPr>
            <a:endParaRPr lang="en-US"/>
          </a:p>
        </p:txBody>
      </p:sp>
      <p:pic>
        <p:nvPicPr>
          <p:cNvPr id="5" name="Picture 4"/>
          <p:cNvPicPr>
            <a:picLocks noChangeAspect="1"/>
          </p:cNvPicPr>
          <p:nvPr/>
        </p:nvPicPr>
        <p:blipFill>
          <a:blip r:embed="rId2"/>
          <a:stretch>
            <a:fillRect/>
          </a:stretch>
        </p:blipFill>
        <p:spPr>
          <a:xfrm>
            <a:off x="2028190" y="1793240"/>
            <a:ext cx="8077835" cy="49002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(4/12)</a:t>
            </a:r>
            <a:endParaRPr lang="x-none" altLang="en-US" sz="2800">
              <a:solidFill>
                <a:schemeClr val="tx1"/>
              </a:solidFill>
              <a:uFillTx/>
            </a:endParaRPr>
          </a:p>
        </p:txBody>
      </p:sp>
      <p:sp>
        <p:nvSpPr>
          <p:cNvPr id="3" name="Content Placeholder 2"/>
          <p:cNvSpPr>
            <a:spLocks noGrp="1"/>
          </p:cNvSpPr>
          <p:nvPr>
            <p:ph idx="1"/>
          </p:nvPr>
        </p:nvSpPr>
        <p:spPr>
          <a:xfrm>
            <a:off x="840740" y="1154430"/>
            <a:ext cx="10948035" cy="487680"/>
          </a:xfrm>
        </p:spPr>
        <p:txBody>
          <a:bodyPr>
            <a:normAutofit fontScale="60000"/>
          </a:bodyPr>
          <a:p>
            <a:pPr fontAlgn="auto">
              <a:lnSpc>
                <a:spcPct val="150000"/>
              </a:lnSpc>
              <a:buClrTx/>
              <a:buSzPct val="100000"/>
              <a:buBlip>
                <a:blip r:embed="rId1"/>
              </a:buBlip>
            </a:pPr>
            <a:r>
              <a:t>On the FSP blobs, place the path to your FSP_M and FSP_S.</a:t>
            </a:r>
            <a:r>
              <a:rPr lang="en-US"/>
              <a:t>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1158240" y="1614805"/>
            <a:ext cx="9142730" cy="514286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(6/12)</a:t>
            </a:r>
            <a:endParaRPr lang="x-none" altLang="en-US" sz="2800">
              <a:solidFill>
                <a:schemeClr val="tx1"/>
              </a:solidFill>
              <a:uFillTx/>
            </a:endParaRPr>
          </a:p>
        </p:txBody>
      </p:sp>
      <p:sp>
        <p:nvSpPr>
          <p:cNvPr id="3" name="Content Placeholder 2"/>
          <p:cNvSpPr>
            <a:spLocks noGrp="1"/>
          </p:cNvSpPr>
          <p:nvPr>
            <p:ph idx="1"/>
          </p:nvPr>
        </p:nvSpPr>
        <p:spPr>
          <a:xfrm>
            <a:off x="840740" y="1154430"/>
            <a:ext cx="10948035" cy="487680"/>
          </a:xfrm>
        </p:spPr>
        <p:txBody>
          <a:bodyPr>
            <a:normAutofit fontScale="60000"/>
          </a:bodyPr>
          <a:p>
            <a:pPr fontAlgn="auto">
              <a:lnSpc>
                <a:spcPct val="150000"/>
              </a:lnSpc>
              <a:buClrTx/>
              <a:buSzPct val="100000"/>
              <a:buBlip>
                <a:blip r:embed="rId1"/>
              </a:buBlip>
            </a:pPr>
            <a:r>
              <a:t>Make sure to select 8MB ROM size.</a:t>
            </a:r>
            <a:r>
              <a:rPr lang="en-US"/>
              <a:t> </a:t>
            </a:r>
            <a:endParaRPr lang="en-US"/>
          </a:p>
          <a:p>
            <a:pPr lvl="1" fontAlgn="auto">
              <a:lnSpc>
                <a:spcPct val="150000"/>
              </a:lnSpc>
            </a:pPr>
            <a:endParaRPr lang="en-US"/>
          </a:p>
        </p:txBody>
      </p:sp>
      <p:pic>
        <p:nvPicPr>
          <p:cNvPr id="5" name="Picture 4"/>
          <p:cNvPicPr>
            <a:picLocks noChangeAspect="1"/>
          </p:cNvPicPr>
          <p:nvPr/>
        </p:nvPicPr>
        <p:blipFill>
          <a:blip r:embed="rId2"/>
          <a:stretch>
            <a:fillRect/>
          </a:stretch>
        </p:blipFill>
        <p:spPr>
          <a:xfrm>
            <a:off x="1127760" y="1525905"/>
            <a:ext cx="9142730" cy="51428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(7/12)</a:t>
            </a:r>
            <a:endParaRPr lang="x-none" altLang="en-US" sz="2800">
              <a:solidFill>
                <a:schemeClr val="tx1"/>
              </a:solidFill>
              <a:uFillTx/>
            </a:endParaRPr>
          </a:p>
        </p:txBody>
      </p:sp>
      <p:sp>
        <p:nvSpPr>
          <p:cNvPr id="3" name="Content Placeholder 2"/>
          <p:cNvSpPr>
            <a:spLocks noGrp="1"/>
          </p:cNvSpPr>
          <p:nvPr>
            <p:ph idx="1"/>
          </p:nvPr>
        </p:nvSpPr>
        <p:spPr>
          <a:xfrm>
            <a:off x="841375" y="1112520"/>
            <a:ext cx="10948035" cy="529590"/>
          </a:xfrm>
        </p:spPr>
        <p:txBody>
          <a:bodyPr>
            <a:normAutofit fontScale="30000"/>
          </a:bodyPr>
          <a:p>
            <a:pPr fontAlgn="auto">
              <a:lnSpc>
                <a:spcPct val="150000"/>
              </a:lnSpc>
              <a:buClrTx/>
              <a:buSzPct val="100000"/>
              <a:buBlip>
                <a:blip r:embed="rId1"/>
              </a:buBlip>
            </a:pPr>
            <a:r>
              <a:t>On Chipset configuration, make sure that the IFWI path is the same as the one declared earlier. Make sure that the Cache-as-ram implementation is selected as “Cache Quality of Service”.</a:t>
            </a:r>
            <a:r>
              <a:rPr lang="en-US"/>
              <a:t> </a:t>
            </a:r>
            <a:endParaRPr lang="en-US"/>
          </a:p>
          <a:p>
            <a:pPr lvl="1" fontAlgn="auto">
              <a:lnSpc>
                <a:spcPct val="150000"/>
              </a:lnSpc>
            </a:pPr>
            <a:endParaRPr lang="en-US"/>
          </a:p>
        </p:txBody>
      </p:sp>
      <p:pic>
        <p:nvPicPr>
          <p:cNvPr id="4" name="Picture 3"/>
          <p:cNvPicPr>
            <a:picLocks noChangeAspect="1"/>
          </p:cNvPicPr>
          <p:nvPr/>
        </p:nvPicPr>
        <p:blipFill>
          <a:blip r:embed="rId2"/>
          <a:stretch>
            <a:fillRect/>
          </a:stretch>
        </p:blipFill>
        <p:spPr>
          <a:xfrm>
            <a:off x="1110615" y="1443355"/>
            <a:ext cx="9142730" cy="5142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497205"/>
          </a:xfrm>
        </p:spPr>
        <p:txBody>
          <a:bodyPr>
            <a:normAutofit fontScale="90000"/>
          </a:bodyPr>
          <a:lstStyle/>
          <a:p>
            <a:r>
              <a:rPr lang="en-US" altLang="zh-CN"/>
              <a:t>Equery</a:t>
            </a:r>
            <a:endParaRPr lang="en-US" altLang="zh-CN"/>
          </a:p>
        </p:txBody>
      </p:sp>
      <p:sp>
        <p:nvSpPr>
          <p:cNvPr id="3" name="内容占位符 2"/>
          <p:cNvSpPr>
            <a:spLocks noGrp="1"/>
          </p:cNvSpPr>
          <p:nvPr>
            <p:ph idx="1"/>
          </p:nvPr>
        </p:nvSpPr>
        <p:spPr>
          <a:xfrm>
            <a:off x="838200" y="910590"/>
            <a:ext cx="10515600" cy="5864225"/>
          </a:xfrm>
        </p:spPr>
        <p:txBody>
          <a:bodyPr>
            <a:normAutofit fontScale="60000" lnSpcReduction="20000"/>
          </a:bodyPr>
          <a:lstStyle/>
          <a:p>
            <a:pPr eaLnBrk="1" fontAlgn="auto" latinLnBrk="0" hangingPunct="1">
              <a:lnSpc>
                <a:spcPct val="150000"/>
              </a:lnSpc>
              <a:spcBef>
                <a:spcPts val="0"/>
              </a:spcBef>
            </a:pPr>
            <a:r>
              <a:rPr lang="en-US" altLang="zh-CN"/>
              <a:t>Equery can be used to collect a variaty of information from Portage. Some common usages are:</a:t>
            </a:r>
            <a:endParaRPr lang="en-US" altLang="zh-CN"/>
          </a:p>
          <a:p>
            <a:pPr lvl="1" eaLnBrk="1" fontAlgn="auto" latinLnBrk="0" hangingPunct="1">
              <a:lnSpc>
                <a:spcPct val="150000"/>
              </a:lnSpc>
              <a:spcBef>
                <a:spcPts val="0"/>
              </a:spcBef>
            </a:pPr>
            <a:r>
              <a:rPr lang="x-none" altLang="en-US"/>
              <a:t>emerge-$BOARD --search kernel: Search 'kernel' packages in current codebase</a:t>
            </a:r>
            <a:endParaRPr lang="x-none" altLang="en-US"/>
          </a:p>
          <a:p>
            <a:pPr lvl="1" eaLnBrk="1" fontAlgn="auto" latinLnBrk="0" hangingPunct="1">
              <a:lnSpc>
                <a:spcPct val="150000"/>
              </a:lnSpc>
              <a:spcBef>
                <a:spcPts val="0"/>
              </a:spcBef>
            </a:pPr>
            <a:r>
              <a:rPr lang="en-US" altLang="zh-CN"/>
              <a:t>equery belongs &lt;file&gt;: tells you what </a:t>
            </a:r>
            <a:r>
              <a:rPr lang="x-none" altLang="en-US"/>
              <a:t>is </a:t>
            </a:r>
            <a:r>
              <a:rPr lang="en-US" altLang="zh-CN"/>
              <a:t>package </a:t>
            </a:r>
            <a:r>
              <a:rPr lang="x-none" altLang="en-US"/>
              <a:t>that the specified</a:t>
            </a:r>
            <a:r>
              <a:rPr lang="en-US" altLang="zh-CN"/>
              <a:t> file come from</a:t>
            </a:r>
            <a:endParaRPr lang="en-US" altLang="zh-CN"/>
          </a:p>
          <a:p>
            <a:pPr lvl="1" eaLnBrk="1" fontAlgn="auto" latinLnBrk="0" hangingPunct="1">
              <a:lnSpc>
                <a:spcPct val="150000"/>
              </a:lnSpc>
              <a:spcBef>
                <a:spcPts val="0"/>
              </a:spcBef>
            </a:pPr>
            <a:r>
              <a:rPr lang="en-US" altLang="zh-CN"/>
              <a:t>equery which &lt;package&gt;: tells you which ebuild is used for </a:t>
            </a:r>
            <a:r>
              <a:rPr lang="x-none" altLang="en-US"/>
              <a:t>the spcified</a:t>
            </a:r>
            <a:r>
              <a:rPr lang="en-US" altLang="zh-CN"/>
              <a:t> package</a:t>
            </a:r>
            <a:endParaRPr lang="en-US" altLang="zh-CN"/>
          </a:p>
          <a:p>
            <a:pPr lvl="1" eaLnBrk="1" fontAlgn="auto" latinLnBrk="0" hangingPunct="1">
              <a:lnSpc>
                <a:spcPct val="150000"/>
              </a:lnSpc>
              <a:spcBef>
                <a:spcPts val="0"/>
              </a:spcBef>
            </a:pPr>
            <a:r>
              <a:rPr lang="en-US" altLang="zh-CN"/>
              <a:t>equery depends &lt;package&gt;: tells you what pakages are dependent on a package</a:t>
            </a:r>
            <a:endParaRPr lang="en-US" altLang="zh-CN"/>
          </a:p>
          <a:p>
            <a:pPr lvl="1" eaLnBrk="1" fontAlgn="auto" latinLnBrk="0" hangingPunct="1">
              <a:lnSpc>
                <a:spcPct val="150000"/>
              </a:lnSpc>
              <a:spcBef>
                <a:spcPts val="0"/>
              </a:spcBef>
            </a:pPr>
            <a:r>
              <a:rPr lang="en-US" altLang="zh-CN"/>
              <a:t>equery files &lt;package&gt;: tells you what files installed belonging to a particular package</a:t>
            </a:r>
            <a:endParaRPr lang="en-US" altLang="zh-CN"/>
          </a:p>
          <a:p>
            <a:pPr lvl="1" eaLnBrk="1" fontAlgn="auto" latinLnBrk="0" hangingPunct="1">
              <a:lnSpc>
                <a:spcPct val="150000"/>
              </a:lnSpc>
              <a:spcBef>
                <a:spcPts val="0"/>
              </a:spcBef>
            </a:pPr>
            <a:r>
              <a:rPr lang="en-US" altLang="zh-CN"/>
              <a:t>equery uses &lt;package&gt;: tells you what USE flags are enabled for a package</a:t>
            </a:r>
            <a:endParaRPr lang="en-US" altLang="zh-CN"/>
          </a:p>
          <a:p>
            <a:pPr lvl="1" eaLnBrk="1" fontAlgn="auto" latinLnBrk="0" hangingPunct="1">
              <a:lnSpc>
                <a:spcPct val="150000"/>
              </a:lnSpc>
              <a:spcBef>
                <a:spcPts val="0"/>
              </a:spcBef>
            </a:pPr>
            <a:r>
              <a:rPr lang="en-US" altLang="zh-CN"/>
              <a:t>equery-$BOARD g &lt;package-name&gt;: Show the dependency graph for a package</a:t>
            </a:r>
            <a:endParaRPr lang="en-US" altLang="zh-CN"/>
          </a:p>
          <a:p>
            <a:pPr lvl="1" eaLnBrk="1" fontAlgn="auto" latinLnBrk="0" hangingPunct="1">
              <a:lnSpc>
                <a:spcPct val="150000"/>
              </a:lnSpc>
              <a:spcBef>
                <a:spcPts val="0"/>
              </a:spcBef>
            </a:pPr>
            <a:r>
              <a:rPr lang="en-US" altLang="zh-CN"/>
              <a:t>equery --quiet list '*'</a:t>
            </a:r>
            <a:r>
              <a:rPr lang="x-none" altLang="en-US"/>
              <a:t>: List all possible installed packages that can be enabled via "emerge" command. Most of them are NOT cros_workon categrory</a:t>
            </a:r>
            <a:endParaRPr lang="x-none" altLang="en-US"/>
          </a:p>
          <a:p>
            <a:pPr lvl="1" eaLnBrk="1" fontAlgn="auto" latinLnBrk="0" hangingPunct="1">
              <a:lnSpc>
                <a:spcPct val="150000"/>
              </a:lnSpc>
              <a:spcBef>
                <a:spcPts val="0"/>
              </a:spcBef>
            </a:pPr>
            <a:r>
              <a:rPr lang="x-none" altLang="en-US"/>
              <a:t>equery list '*' --format '$name' | xargs -n1 --replace emerge --search '%^{}$' 2&gt;/dev/null | egrep -e "^[*]|Description" | sed \  -e "s/Description://" | awk 'BEGIN {RS="*";FS="\n"} { printf "%-38s %s\n",$1, $2 }'</a:t>
            </a:r>
            <a:endParaRPr lang="x-none" altLang="en-US"/>
          </a:p>
          <a:p>
            <a:pPr lvl="1" eaLnBrk="1" fontAlgn="auto" latinLnBrk="0" hangingPunct="1">
              <a:lnSpc>
                <a:spcPct val="150000"/>
              </a:lnSpc>
              <a:spcBef>
                <a:spcPts val="0"/>
              </a:spcBef>
            </a:pPr>
            <a:r>
              <a:rPr lang="x-none" altLang="en-US"/>
              <a:t>USE=“debug” CFLAGS=“-g –O0” FEATURES=“nostrip noclean –splitdebug” emerge-amd_x86-generic –a &lt;package_name&gt;	// Build a specified package w/ DEBUG</a:t>
            </a:r>
            <a:endParaRPr lang="x-none"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(8/12)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Make sure that the Descriptor binary file is the same as declared earlier</a:t>
            </a:r>
            <a:endParaRPr lang="en-US"/>
          </a:p>
        </p:txBody>
      </p:sp>
      <p:pic>
        <p:nvPicPr>
          <p:cNvPr id="5" name="Picture 4"/>
          <p:cNvPicPr>
            <a:picLocks noChangeAspect="1"/>
          </p:cNvPicPr>
          <p:nvPr/>
        </p:nvPicPr>
        <p:blipFill>
          <a:blip r:embed="rId2"/>
          <a:stretch>
            <a:fillRect/>
          </a:stretch>
        </p:blipFill>
        <p:spPr>
          <a:xfrm>
            <a:off x="1104265" y="1455420"/>
            <a:ext cx="9142730" cy="514286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(9/12)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On the Devices configuration, make sure to select “Run a GOP driver” in Graphics initialization.</a:t>
            </a:r>
          </a:p>
        </p:txBody>
      </p:sp>
      <p:pic>
        <p:nvPicPr>
          <p:cNvPr id="4" name="Picture 3"/>
          <p:cNvPicPr>
            <a:picLocks noChangeAspect="1"/>
          </p:cNvPicPr>
          <p:nvPr/>
        </p:nvPicPr>
        <p:blipFill>
          <a:blip r:embed="rId2"/>
          <a:stretch>
            <a:fillRect/>
          </a:stretch>
        </p:blipFill>
        <p:spPr>
          <a:xfrm>
            <a:off x="1157605" y="1460500"/>
            <a:ext cx="9142730" cy="51428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(10/12)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40000"/>
          </a:bodyPr>
          <a:p>
            <a:pPr fontAlgn="auto">
              <a:lnSpc>
                <a:spcPct val="150000"/>
              </a:lnSpc>
              <a:buClrTx/>
              <a:buSzPct val="100000"/>
              <a:buBlip>
                <a:blip r:embed="rId1"/>
              </a:buBlip>
            </a:pPr>
            <a:r>
              <a:t>Obtain a VBT binary and place it under “Add a Video Bios Table (VBT) binary to CBFS”. In this example, it was taken from APL_CB_MR4.</a:t>
            </a:r>
          </a:p>
        </p:txBody>
      </p:sp>
      <p:pic>
        <p:nvPicPr>
          <p:cNvPr id="5" name="Picture 4"/>
          <p:cNvPicPr>
            <a:picLocks noChangeAspect="1"/>
          </p:cNvPicPr>
          <p:nvPr/>
        </p:nvPicPr>
        <p:blipFill>
          <a:blip r:embed="rId2"/>
          <a:stretch>
            <a:fillRect/>
          </a:stretch>
        </p:blipFill>
        <p:spPr>
          <a:xfrm>
            <a:off x="1175385" y="1419225"/>
            <a:ext cx="9142730" cy="514286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(11/12)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60000"/>
          </a:bodyPr>
          <a:p>
            <a:pPr fontAlgn="auto">
              <a:lnSpc>
                <a:spcPct val="150000"/>
              </a:lnSpc>
              <a:buClrTx/>
              <a:buSzPct val="100000"/>
              <a:buBlip>
                <a:blip r:embed="rId1"/>
              </a:buBlip>
            </a:pPr>
            <a:r>
              <a:t>In Generic Drivers configuration, make sure that the paths of FSP_S and FSP_M are correct.</a:t>
            </a:r>
          </a:p>
        </p:txBody>
      </p:sp>
      <p:pic>
        <p:nvPicPr>
          <p:cNvPr id="4" name="Picture 3"/>
          <p:cNvPicPr>
            <a:picLocks noChangeAspect="1"/>
          </p:cNvPicPr>
          <p:nvPr/>
        </p:nvPicPr>
        <p:blipFill>
          <a:blip r:embed="rId2"/>
          <a:stretch>
            <a:fillRect/>
          </a:stretch>
        </p:blipFill>
        <p:spPr>
          <a:xfrm>
            <a:off x="1087120" y="1544320"/>
            <a:ext cx="9142730" cy="514286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16915"/>
          </a:xfrm>
        </p:spPr>
        <p:txBody>
          <a:bodyPr>
            <a:normAutofit fontScale="90000"/>
          </a:bodyPr>
          <a:p>
            <a:r>
              <a:rPr lang="en-US" sz="2800">
                <a:solidFill>
                  <a:schemeClr val="tx1"/>
                </a:solidFill>
                <a:uFillTx/>
              </a:rPr>
              <a:t>Open Source Coreboot + FSP MR5 Integration </a:t>
            </a:r>
            <a:r>
              <a:rPr lang="x-none" altLang="en-US" sz="2800">
                <a:solidFill>
                  <a:schemeClr val="tx1"/>
                </a:solidFill>
                <a:uFillTx/>
              </a:rPr>
              <a:t>I</a:t>
            </a:r>
            <a:r>
              <a:rPr lang="en-US" sz="2800">
                <a:solidFill>
                  <a:schemeClr val="tx1"/>
                </a:solidFill>
                <a:uFillTx/>
              </a:rPr>
              <a:t>nstructions </a:t>
            </a:r>
            <a:r>
              <a:rPr lang="x-none" altLang="en-US" sz="2800">
                <a:solidFill>
                  <a:schemeClr val="tx1"/>
                </a:solidFill>
                <a:uFillTx/>
              </a:rPr>
              <a:t>(12/12)</a:t>
            </a:r>
            <a:endParaRPr lang="x-none" altLang="en-US" sz="2800">
              <a:solidFill>
                <a:schemeClr val="tx1"/>
              </a:solidFill>
              <a:uFillTx/>
            </a:endParaRPr>
          </a:p>
        </p:txBody>
      </p:sp>
      <p:sp>
        <p:nvSpPr>
          <p:cNvPr id="3" name="Content Placeholder 2"/>
          <p:cNvSpPr>
            <a:spLocks noGrp="1"/>
          </p:cNvSpPr>
          <p:nvPr>
            <p:ph idx="1"/>
          </p:nvPr>
        </p:nvSpPr>
        <p:spPr>
          <a:xfrm>
            <a:off x="841375" y="969645"/>
            <a:ext cx="10948035" cy="529590"/>
          </a:xfrm>
        </p:spPr>
        <p:txBody>
          <a:bodyPr>
            <a:normAutofit fontScale="40000"/>
          </a:bodyPr>
          <a:p>
            <a:pPr fontAlgn="auto">
              <a:lnSpc>
                <a:spcPct val="150000"/>
              </a:lnSpc>
              <a:buClrTx/>
              <a:buSzPct val="100000"/>
              <a:buBlip>
                <a:blip r:embed="rId1"/>
              </a:buBlip>
            </a:pPr>
            <a:r>
              <a:t>On the Payload configuration, select “Tianocore coreboot payload package” in Add a payload</a:t>
            </a:r>
            <a:r>
              <a:rPr lang="x-none"/>
              <a:t>, Build your coreboot image and flash to a Leaf Hill CRB</a:t>
            </a:r>
            <a:r>
              <a:t>.</a:t>
            </a:r>
          </a:p>
        </p:txBody>
      </p:sp>
      <p:pic>
        <p:nvPicPr>
          <p:cNvPr id="5" name="Picture 4"/>
          <p:cNvPicPr>
            <a:picLocks noChangeAspect="1"/>
          </p:cNvPicPr>
          <p:nvPr/>
        </p:nvPicPr>
        <p:blipFill>
          <a:blip r:embed="rId2"/>
          <a:stretch>
            <a:fillRect/>
          </a:stretch>
        </p:blipFill>
        <p:spPr>
          <a:xfrm>
            <a:off x="1146175" y="1551305"/>
            <a:ext cx="9142730" cy="51428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70" y="106680"/>
            <a:ext cx="7125970" cy="6666865"/>
          </a:xfrm>
        </p:spPr>
        <p:txBody>
          <a:bodyPr>
            <a:noAutofit/>
          </a:bodyPr>
          <a:lstStyle/>
          <a:p>
            <a:pPr fontAlgn="auto">
              <a:lnSpc>
                <a:spcPct val="100000"/>
              </a:lnSpc>
            </a:pPr>
            <a:r>
              <a:rPr lang="en-US" sz="900"/>
              <a:t>In Linux GPIO framework, there are 2 modules for GPIO function. One is pinctrl module that defines the PAD usage per ACPI "INT3452" table's definition, the other is GPIOLIB that provides gpio_xxx kernel layer APIs to other program. In your Apollo Lake platform, the logic is the following:</a:t>
            </a:r>
            <a:endParaRPr lang="en-US" sz="900"/>
          </a:p>
          <a:p>
            <a:pPr fontAlgn="auto">
              <a:lnSpc>
                <a:spcPct val="100000"/>
              </a:lnSpc>
            </a:pPr>
            <a:r>
              <a:rPr lang="en-US" sz="900"/>
              <a:t>1. Coreboot phase</a:t>
            </a:r>
            <a:endParaRPr lang="en-US" sz="900"/>
          </a:p>
          <a:p>
            <a:pPr fontAlgn="auto">
              <a:lnSpc>
                <a:spcPct val="100000"/>
              </a:lnSpc>
            </a:pPr>
            <a:r>
              <a:rPr lang="en-US" sz="900"/>
              <a:t>File: src/mainboard/google/reef/variants/coral/gpio.c, that is the Pad configuration in ramstage.</a:t>
            </a:r>
            <a:endParaRPr lang="en-US" sz="900"/>
          </a:p>
          <a:p>
            <a:pPr fontAlgn="auto">
              <a:lnSpc>
                <a:spcPct val="100000"/>
              </a:lnSpc>
            </a:pPr>
            <a:r>
              <a:rPr lang="en-US" sz="900"/>
              <a:t>PAD_CFG_GPI_APIC_LOW(GPIO_21, NONE, DEEP), /* Touch IRQ */</a:t>
            </a:r>
            <a:endParaRPr lang="en-US" sz="900"/>
          </a:p>
          <a:p>
            <a:pPr fontAlgn="auto">
              <a:lnSpc>
                <a:spcPct val="100000"/>
              </a:lnSpc>
            </a:pPr>
            <a:r>
              <a:rPr lang="en-US" sz="900"/>
              <a:t>File: src/mainboard/google/reef/variants/coral/devicetree.cb</a:t>
            </a:r>
            <a:endParaRPr lang="en-US" sz="900"/>
          </a:p>
          <a:p>
            <a:pPr fontAlgn="auto">
              <a:lnSpc>
                <a:spcPct val="100000"/>
              </a:lnSpc>
            </a:pPr>
            <a:r>
              <a:rPr lang="en-US" sz="900"/>
              <a:t>                                register "hid" = ""ELAN0001""</a:t>
            </a:r>
            <a:endParaRPr lang="en-US" sz="900"/>
          </a:p>
          <a:p>
            <a:pPr fontAlgn="auto">
              <a:lnSpc>
                <a:spcPct val="100000"/>
              </a:lnSpc>
            </a:pPr>
            <a:r>
              <a:rPr lang="en-US" sz="900"/>
              <a:t>                                register "desc" = ""ELAN Touchscreen""</a:t>
            </a:r>
            <a:endParaRPr lang="en-US" sz="900"/>
          </a:p>
          <a:p>
            <a:pPr fontAlgn="auto">
              <a:lnSpc>
                <a:spcPct val="100000"/>
              </a:lnSpc>
            </a:pPr>
            <a:r>
              <a:rPr lang="en-US" sz="900"/>
              <a:t>                                register "irq" = "ACPI_IRQ_EDGE_LOW(GPIO_21_IRQ)"</a:t>
            </a:r>
            <a:endParaRPr lang="en-US" sz="900"/>
          </a:p>
          <a:p>
            <a:pPr fontAlgn="auto">
              <a:lnSpc>
                <a:spcPct val="100000"/>
              </a:lnSpc>
            </a:pPr>
            <a:r>
              <a:rPr lang="en-US" sz="900"/>
              <a:t>2. Linux pinctrl module phase</a:t>
            </a:r>
            <a:endParaRPr lang="en-US" sz="900"/>
          </a:p>
          <a:p>
            <a:pPr fontAlgn="auto">
              <a:lnSpc>
                <a:spcPct val="100000"/>
              </a:lnSpc>
            </a:pPr>
            <a:r>
              <a:rPr lang="en-US" sz="900"/>
              <a:t>static const struct intel_pinctrl_soc_data bxt_north_soc_data = {</a:t>
            </a:r>
            <a:endParaRPr lang="en-US" sz="900"/>
          </a:p>
          <a:p>
            <a:pPr fontAlgn="auto">
              <a:lnSpc>
                <a:spcPct val="100000"/>
              </a:lnSpc>
            </a:pPr>
            <a:r>
              <a:rPr lang="en-US" sz="900"/>
              <a:t>        .uid = "1",</a:t>
            </a:r>
            <a:endParaRPr lang="en-US" sz="900"/>
          </a:p>
          <a:p>
            <a:pPr fontAlgn="auto">
              <a:lnSpc>
                <a:spcPct val="100000"/>
              </a:lnSpc>
            </a:pPr>
            <a:r>
              <a:rPr lang="en-US" sz="900"/>
              <a:t>        .pins = bxt_north_pins,</a:t>
            </a:r>
            <a:endParaRPr lang="en-US" sz="900"/>
          </a:p>
          <a:p>
            <a:pPr fontAlgn="auto">
              <a:lnSpc>
                <a:spcPct val="100000"/>
              </a:lnSpc>
            </a:pPr>
            <a:r>
              <a:rPr lang="en-US" sz="900"/>
              <a:t>        .npins = ARRAY_SIZE(bxt_north_pins),</a:t>
            </a:r>
            <a:endParaRPr lang="en-US" sz="900"/>
          </a:p>
          <a:p>
            <a:pPr fontAlgn="auto">
              <a:lnSpc>
                <a:spcPct val="100000"/>
              </a:lnSpc>
            </a:pPr>
            <a:r>
              <a:rPr lang="en-US" sz="900"/>
              <a:t>        .groups = bxt_north_groups,</a:t>
            </a:r>
            <a:endParaRPr lang="en-US" sz="900"/>
          </a:p>
          <a:p>
            <a:pPr fontAlgn="auto">
              <a:lnSpc>
                <a:spcPct val="100000"/>
              </a:lnSpc>
            </a:pPr>
            <a:r>
              <a:rPr lang="en-US" sz="900"/>
              <a:t>        .ngroups = ARRAY_SIZE(bxt_north_groups),</a:t>
            </a:r>
            <a:endParaRPr lang="en-US" sz="900"/>
          </a:p>
          <a:p>
            <a:pPr fontAlgn="auto">
              <a:lnSpc>
                <a:spcPct val="100000"/>
              </a:lnSpc>
            </a:pPr>
            <a:r>
              <a:rPr lang="en-US" sz="900"/>
              <a:t>        .functions = bxt_north_functions,</a:t>
            </a:r>
            <a:endParaRPr lang="en-US" sz="900"/>
          </a:p>
          <a:p>
            <a:pPr fontAlgn="auto">
              <a:lnSpc>
                <a:spcPct val="100000"/>
              </a:lnSpc>
            </a:pPr>
            <a:r>
              <a:rPr lang="en-US" sz="900"/>
              <a:t>        .nfunctions = ARRAY_SIZE(bxt_north_functions),</a:t>
            </a:r>
            <a:endParaRPr lang="en-US" sz="900"/>
          </a:p>
          <a:p>
            <a:pPr fontAlgn="auto">
              <a:lnSpc>
                <a:spcPct val="100000"/>
              </a:lnSpc>
            </a:pPr>
            <a:r>
              <a:rPr lang="en-US" sz="900"/>
              <a:t>        .communities = bxt_north_communities,</a:t>
            </a:r>
            <a:endParaRPr lang="en-US" sz="900"/>
          </a:p>
          <a:p>
            <a:pPr fontAlgn="auto">
              <a:lnSpc>
                <a:spcPct val="100000"/>
              </a:lnSpc>
            </a:pPr>
            <a:r>
              <a:rPr lang="en-US" sz="900"/>
              <a:t>        .ncommunities = ARRAY_SIZE(bxt_north_communities),</a:t>
            </a:r>
            <a:endParaRPr lang="en-US" sz="900"/>
          </a:p>
          <a:p>
            <a:pPr fontAlgn="auto">
              <a:lnSpc>
                <a:spcPct val="100000"/>
              </a:lnSpc>
            </a:pPr>
            <a:r>
              <a:rPr lang="en-US" sz="900"/>
              <a:t>};  /*        PINCTRL_PIN(21, "GPIO_21"), is defined */</a:t>
            </a:r>
            <a:endParaRPr lang="en-US" sz="900"/>
          </a:p>
          <a:p>
            <a:pPr fontAlgn="auto">
              <a:lnSpc>
                <a:spcPct val="100000"/>
              </a:lnSpc>
            </a:pPr>
            <a:r>
              <a:rPr lang="en-US" sz="900"/>
              <a:t>Define "INT3452" ACPI label that will be probed by ACPI driver, so the PIN configuration will be settled down.</a:t>
            </a:r>
            <a:endParaRPr lang="en-US" sz="900"/>
          </a:p>
          <a:p>
            <a:pPr fontAlgn="auto">
              <a:lnSpc>
                <a:spcPct val="100000"/>
              </a:lnSpc>
            </a:pPr>
            <a:r>
              <a:rPr lang="en-US" sz="900"/>
              <a:t>3. GPIOLIB module</a:t>
            </a:r>
            <a:endParaRPr lang="en-US" sz="900"/>
          </a:p>
          <a:p>
            <a:pPr fontAlgn="auto">
              <a:lnSpc>
                <a:spcPct val="100000"/>
              </a:lnSpc>
            </a:pPr>
            <a:r>
              <a:rPr lang="en-US" sz="900"/>
              <a:t>Pls reference kernel/Documentation/gpio/board.txt to understand the kernel level GPIO APIs that are very few, and used by other Linux kernel drivers. The export to userspace manipulation interface are :</a:t>
            </a:r>
            <a:endParaRPr lang="en-US" sz="900"/>
          </a:p>
        </p:txBody>
      </p:sp>
      <p:sp>
        <p:nvSpPr>
          <p:cNvPr id="4" name="Text Box 3"/>
          <p:cNvSpPr txBox="1"/>
          <p:nvPr/>
        </p:nvSpPr>
        <p:spPr>
          <a:xfrm>
            <a:off x="7520940" y="1840865"/>
            <a:ext cx="4561205" cy="2011680"/>
          </a:xfrm>
          <a:prstGeom prst="rect">
            <a:avLst/>
          </a:prstGeom>
          <a:noFill/>
        </p:spPr>
        <p:txBody>
          <a:bodyPr wrap="square" rtlCol="0" anchor="t">
            <a:spAutoFit/>
          </a:bodyPr>
          <a:lstStyle/>
          <a:p>
            <a:r>
              <a:rPr lang="en-US"/>
              <a:t>/sys/class/gpio# echo 44 &gt; export</a:t>
            </a:r>
            <a:endParaRPr lang="en-US"/>
          </a:p>
          <a:p>
            <a:r>
              <a:rPr lang="en-US"/>
              <a:t>/sys/class/gpio/gpio44# echo out &gt; direction</a:t>
            </a:r>
            <a:endParaRPr lang="en-US"/>
          </a:p>
          <a:p>
            <a:r>
              <a:rPr lang="en-US"/>
              <a:t>/sys/class/gpio/gpio44# cat direction</a:t>
            </a:r>
            <a:endParaRPr lang="en-US"/>
          </a:p>
          <a:p>
            <a:r>
              <a:rPr lang="en-US"/>
              <a:t>/sys/class/gpio/gpio44# echo 1 &gt; value</a:t>
            </a:r>
            <a:endParaRPr lang="en-US"/>
          </a:p>
          <a:p>
            <a:r>
              <a:rPr lang="en-US"/>
              <a:t>/sys/class/gpio/gpio44# cat value</a:t>
            </a:r>
            <a:endParaRPr lang="en-US"/>
          </a:p>
          <a:p>
            <a:r>
              <a:rPr lang="en-US"/>
              <a:t>/sys/class/gpio# echo 44 &gt; unexport</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541020"/>
          </a:xfrm>
        </p:spPr>
        <p:txBody>
          <a:bodyPr>
            <a:normAutofit/>
          </a:bodyPr>
          <a:lstStyle/>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37500" lnSpcReduction="20000"/>
          </a:bodyPr>
          <a:lstStyle/>
          <a:p>
            <a:pPr fontAlgn="auto">
              <a:lnSpc>
                <a:spcPct val="150000"/>
              </a:lnSpc>
            </a:pPr>
            <a:r>
              <a:rPr lang="x-none" altLang="en-US"/>
              <a:t>Sync coreboot code</a:t>
            </a:r>
            <a:endParaRPr lang="x-none" altLang="en-US"/>
          </a:p>
          <a:p>
            <a:pPr lvl="1" fontAlgn="auto">
              <a:lnSpc>
                <a:spcPct val="150000"/>
              </a:lnSpc>
            </a:pPr>
            <a:r>
              <a:rPr lang="x-none" altLang="en-US"/>
              <a:t>export REPO_HOST_PORT_INFO="chromium.XXXXXXX.com 418"</a:t>
            </a:r>
            <a:endParaRPr lang="x-none" altLang="en-US"/>
          </a:p>
          <a:p>
            <a:pPr lvl="1" fontAlgn="auto">
              <a:lnSpc>
                <a:spcPct val="150000"/>
              </a:lnSpc>
            </a:pPr>
            <a:r>
              <a:rPr lang="x-none" altLang="en-US"/>
              <a:t>mkdir ~/workspace/ldev-consolidated_01</a:t>
            </a:r>
            <a:endParaRPr lang="x-none" altLang="en-US"/>
          </a:p>
          <a:p>
            <a:pPr lvl="1" fontAlgn="auto">
              <a:lnSpc>
                <a:spcPct val="150000"/>
              </a:lnSpc>
            </a:pPr>
            <a:r>
              <a:rPr lang="x-none" altLang="en-US"/>
              <a:t>cd ~/workspace/ldev-consolidated_01</a:t>
            </a:r>
            <a:endParaRPr lang="x-none" altLang="en-US"/>
          </a:p>
          <a:p>
            <a:pPr lvl="1" fontAlgn="auto">
              <a:lnSpc>
                <a:spcPct val="150000"/>
              </a:lnSpc>
            </a:pPr>
            <a:r>
              <a:rPr lang="x-none" altLang="en-US"/>
              <a:t>repo init -u ssh://chromium.XXXXXXX.com/chromiumos/manifest-mirror.git</a:t>
            </a:r>
            <a:endParaRPr lang="x-none" altLang="en-US"/>
          </a:p>
          <a:p>
            <a:pPr lvl="1" fontAlgn="auto">
              <a:lnSpc>
                <a:spcPct val="150000"/>
              </a:lnSpc>
            </a:pPr>
            <a:r>
              <a:rPr lang="x-none" altLang="en-US"/>
              <a:t>repo sync</a:t>
            </a:r>
            <a:endParaRPr lang="x-none" altLang="en-US"/>
          </a:p>
          <a:p>
            <a:pPr lvl="0" fontAlgn="auto">
              <a:lnSpc>
                <a:spcPct val="150000"/>
              </a:lnSpc>
            </a:pPr>
            <a:r>
              <a:rPr lang="x-none" altLang="en-US"/>
              <a:t>Build coreboot with Intel FSP</a:t>
            </a:r>
            <a:endParaRPr lang="x-none" altLang="en-US"/>
          </a:p>
          <a:p>
            <a:pPr lvl="1" fontAlgn="auto">
              <a:lnSpc>
                <a:spcPct val="150000"/>
              </a:lnSpc>
            </a:pPr>
            <a:r>
              <a:rPr lang="x-none" altLang="en-US"/>
              <a:t>cros_sdk --enter</a:t>
            </a:r>
            <a:endParaRPr lang="x-none" altLang="en-US"/>
          </a:p>
          <a:p>
            <a:pPr lvl="1" fontAlgn="auto">
              <a:lnSpc>
                <a:spcPct val="150000"/>
              </a:lnSpc>
            </a:pPr>
            <a:r>
              <a:rPr lang="x-none" altLang="en-US"/>
              <a:t>./setup_board --board=</a:t>
            </a:r>
            <a:r>
              <a:rPr lang="x-none" altLang="en-US" b="1" i="1"/>
              <a:t>carol</a:t>
            </a:r>
            <a:endParaRPr lang="x-none" altLang="en-US" b="1" i="1"/>
          </a:p>
          <a:p>
            <a:pPr lvl="1" fontAlgn="auto">
              <a:lnSpc>
                <a:spcPct val="150000"/>
              </a:lnSpc>
            </a:pPr>
            <a:r>
              <a:rPr lang="x-none" altLang="en-US"/>
              <a:t>cros_workon-</a:t>
            </a:r>
            <a:r>
              <a:rPr lang="x-none" altLang="en-US" b="1" i="1"/>
              <a:t>carol </a:t>
            </a:r>
            <a:r>
              <a:rPr lang="x-none" altLang="en-US"/>
              <a:t>start coreboot depthcharge libpayload vboot_reference chromeos-bootimage chromeos-mrc</a:t>
            </a:r>
            <a:endParaRPr lang="x-none" altLang="en-US"/>
          </a:p>
          <a:p>
            <a:pPr lvl="1" fontAlgn="auto">
              <a:lnSpc>
                <a:spcPct val="150000"/>
              </a:lnSpc>
            </a:pPr>
            <a:r>
              <a:rPr lang="x-none" altLang="en-US"/>
              <a:t># FSP build</a:t>
            </a:r>
            <a:endParaRPr lang="x-none" altLang="en-US"/>
          </a:p>
          <a:p>
            <a:pPr lvl="1" fontAlgn="auto">
              <a:lnSpc>
                <a:spcPct val="150000"/>
              </a:lnSpc>
            </a:pPr>
            <a:r>
              <a:rPr lang="x-none" altLang="en-US"/>
              <a:t>USE="fsp_src" emerge-</a:t>
            </a:r>
            <a:r>
              <a:rPr lang="x-none" altLang="en-US" b="1" i="1"/>
              <a:t>carol </a:t>
            </a:r>
            <a:r>
              <a:rPr lang="x-none" altLang="en-US"/>
              <a:t>sys-boot/chromeos-mrc</a:t>
            </a:r>
            <a:endParaRPr lang="x-none" altLang="en-US"/>
          </a:p>
          <a:p>
            <a:pPr lvl="1" fontAlgn="auto">
              <a:lnSpc>
                <a:spcPct val="150000"/>
              </a:lnSpc>
            </a:pPr>
            <a:r>
              <a:rPr lang="x-none" altLang="en-US"/>
              <a:t># Coreboot build</a:t>
            </a:r>
            <a:endParaRPr lang="x-none" altLang="en-US"/>
          </a:p>
          <a:p>
            <a:pPr lvl="1" fontAlgn="auto">
              <a:lnSpc>
                <a:spcPct val="150000"/>
              </a:lnSpc>
            </a:pPr>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fontAlgn="auto">
              <a:lnSpc>
                <a:spcPct val="150000"/>
              </a:lnSpc>
            </a:pPr>
            <a:r>
              <a:rPr lang="x-none" altLang="en-US"/>
              <a:t>NOTE: There can be build errors if the error is because of the missing file "ec.RW.bin"</a:t>
            </a:r>
            <a:endParaRPr lang="x-none" altLang="en-US"/>
          </a:p>
          <a:p>
            <a:pPr lvl="1" fontAlgn="auto">
              <a:lnSpc>
                <a:spcPct val="150000"/>
              </a:lnSpc>
            </a:pPr>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fontAlgn="auto">
              <a:lnSpc>
                <a:spcPct val="150000"/>
              </a:lnSpc>
            </a:pPr>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fontAlgn="auto">
              <a:lnSpc>
                <a:spcPct val="150000"/>
              </a:lnSpc>
            </a:pPr>
            <a:r>
              <a:rPr lang="x-none" altLang="en-US"/>
              <a:t>Build EC Firmware</a:t>
            </a:r>
            <a:endParaRPr lang="x-none" altLang="en-US"/>
          </a:p>
          <a:p>
            <a:pPr lvl="1" fontAlgn="auto">
              <a:lnSpc>
                <a:spcPct val="150000"/>
              </a:lnSpc>
            </a:pPr>
            <a:r>
              <a:rPr lang="x-none" altLang="en-US"/>
              <a:t>cros_workon-</a:t>
            </a:r>
            <a:r>
              <a:rPr lang="x-none" altLang="en-US" b="1" i="1"/>
              <a:t>carol </a:t>
            </a:r>
            <a:r>
              <a:rPr lang="x-none" altLang="en-US"/>
              <a:t>start chromeos-ec</a:t>
            </a:r>
            <a:endParaRPr lang="x-none" altLang="en-US"/>
          </a:p>
          <a:p>
            <a:pPr lvl="1" fontAlgn="auto">
              <a:lnSpc>
                <a:spcPct val="150000"/>
              </a:lnSpc>
            </a:pPr>
            <a:r>
              <a:rPr lang="x-none" altLang="en-US"/>
              <a:t>emerge-</a:t>
            </a:r>
            <a:r>
              <a:rPr lang="x-none" altLang="en-US" b="1" i="1"/>
              <a:t>carol </a:t>
            </a:r>
            <a:r>
              <a:rPr lang="x-none" altLang="en-US"/>
              <a:t>chromeos-ec</a:t>
            </a:r>
            <a:endParaRPr lang="x-none"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Battery Configuration in EC</a:t>
            </a:r>
            <a:endParaRPr lang="x-none" altLang="en-US"/>
          </a:p>
        </p:txBody>
      </p:sp>
      <p:sp>
        <p:nvSpPr>
          <p:cNvPr id="3" name="Content Placeholder 2"/>
          <p:cNvSpPr>
            <a:spLocks noGrp="1"/>
          </p:cNvSpPr>
          <p:nvPr>
            <p:ph idx="1"/>
          </p:nvPr>
        </p:nvSpPr>
        <p:spPr/>
        <p:txBody>
          <a:bodyPr>
            <a:normAutofit fontScale="67500"/>
          </a:bodyPr>
          <a:lstStyle/>
          <a:p>
            <a:pPr fontAlgn="auto">
              <a:lnSpc>
                <a:spcPct val="150000"/>
              </a:lnSpc>
            </a:pPr>
            <a:r>
              <a:rPr lang="en-US"/>
              <a:t>In EC source, you can find the battery parameters in board/battery.c</a:t>
            </a:r>
            <a:endParaRPr lang="en-US"/>
          </a:p>
          <a:p>
            <a:pPr fontAlgn="auto">
              <a:lnSpc>
                <a:spcPct val="150000"/>
              </a:lnSpc>
            </a:pPr>
            <a:r>
              <a:rPr lang="en-US"/>
              <a:t>ex: voltage_max/voltage_normal/voltage_min.</a:t>
            </a:r>
            <a:endParaRPr lang="en-US"/>
          </a:p>
          <a:p>
            <a:pPr fontAlgn="auto">
              <a:lnSpc>
                <a:spcPct val="150000"/>
              </a:lnSpc>
            </a:pPr>
            <a:r>
              <a:rPr lang="en-US"/>
              <a:t>Refer board/</a:t>
            </a:r>
            <a:r>
              <a:rPr lang="x-none" altLang="en-US"/>
              <a:t>$BOARD</a:t>
            </a:r>
            <a:r>
              <a:rPr lang="en-US"/>
              <a:t>/battery.c to support multiple batteries, but it has to rebuild EC firmware.</a:t>
            </a:r>
            <a:endParaRPr lang="en-US"/>
          </a:p>
          <a:p>
            <a:pPr fontAlgn="auto">
              <a:lnSpc>
                <a:spcPct val="150000"/>
              </a:lnSpc>
            </a:pPr>
            <a:r>
              <a:rPr lang="en-US"/>
              <a:t>EC uses voltage_min in battery_too_low function, so if your new reactive project uses a new battery with lower voltage_min</a:t>
            </a:r>
            <a:r>
              <a:rPr lang="x-none" altLang="en-US"/>
              <a:t>, the parameters MUST BE calibrated.</a:t>
            </a:r>
            <a:endParaRPr lang="en-US"/>
          </a:p>
          <a:p>
            <a:pPr fontAlgn="auto">
              <a:lnSpc>
                <a:spcPct val="150000"/>
              </a:lnSpc>
            </a:pPr>
            <a:r>
              <a:rPr lang="en-US"/>
              <a:t>In </a:t>
            </a:r>
            <a:r>
              <a:rPr lang="x-none" altLang="en-US"/>
              <a:t>&lt;cr&gt;</a:t>
            </a:r>
            <a:r>
              <a:rPr lang="en-US"/>
              <a:t>/usr/share/power_manager/board_specific/low_battery_shutdown_percent, powerd uses this parameter to decide when to shutdown.</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Debug EC Firmware</a:t>
            </a:r>
            <a:endParaRPr lang="x-none" altLang="en-US"/>
          </a:p>
        </p:txBody>
      </p:sp>
      <p:sp>
        <p:nvSpPr>
          <p:cNvPr id="3" name="Content Placeholder 2"/>
          <p:cNvSpPr>
            <a:spLocks noGrp="1"/>
          </p:cNvSpPr>
          <p:nvPr>
            <p:ph idx="1"/>
          </p:nvPr>
        </p:nvSpPr>
        <p:spPr/>
        <p:txBody>
          <a:bodyPr>
            <a:normAutofit fontScale="70000"/>
          </a:bodyPr>
          <a:lstStyle/>
          <a:p>
            <a:pPr fontAlgn="auto">
              <a:lnSpc>
                <a:spcPct val="150000"/>
              </a:lnSpc>
            </a:pPr>
            <a:r>
              <a:rPr lang="en-US"/>
              <a:t>Google implements a software sync feature for EC. The idea is that Coreboot keeps a copy of EC RW FW. If Coreboot finds the EC version is different than that it has, Coreboot will overwrite the EC RW partition. You can </a:t>
            </a:r>
            <a:r>
              <a:rPr lang="en-US" b="1" u="sng"/>
              <a:t>disable it by setting 0x239 to the gbb flag</a:t>
            </a:r>
            <a:r>
              <a:rPr lang="en-US"/>
              <a:t>. </a:t>
            </a:r>
            <a:r>
              <a:rPr lang="x-none" altLang="en-US"/>
              <a:t>R</a:t>
            </a:r>
            <a:r>
              <a:rPr lang="en-US"/>
              <a:t>efer to http://www.chromium.org/chromium-os/ec-development#TOC-Preventing-the-RW-EC-firmware-from-being-overwritten-by-Software-Sync-at-boot for more information</a:t>
            </a:r>
            <a:endParaRPr lang="en-US"/>
          </a:p>
          <a:p>
            <a:pPr fontAlgn="auto">
              <a:lnSpc>
                <a:spcPct val="150000"/>
              </a:lnSpc>
            </a:pPr>
            <a:r>
              <a:rPr lang="en-US"/>
              <a:t>$ /usr/share/vboot/bin/set_gbb_flags.sh 0x239</a:t>
            </a:r>
            <a:endParaRPr lang="en-US"/>
          </a:p>
          <a:p>
            <a:pPr fontAlgn="auto">
              <a:lnSpc>
                <a:spcPct val="150000"/>
              </a:lnSpc>
            </a:pPr>
            <a:r>
              <a:rPr lang="en-US"/>
              <a:t>$ reboot</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0"/>
            <a:ext cx="10515600" cy="594995"/>
          </a:xfrm>
        </p:spPr>
        <p:txBody>
          <a:bodyPr>
            <a:normAutofit/>
          </a:bodyPr>
          <a:lstStyle/>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786130"/>
            <a:ext cx="10058400" cy="59829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105"/>
            <a:ext cx="10515600" cy="767080"/>
          </a:xfrm>
        </p:spPr>
        <p:txBody>
          <a:bodyPr>
            <a:normAutofit/>
          </a:bodyPr>
          <a:lstStyle/>
          <a:p>
            <a:r>
              <a:rPr lang="x-none" altLang="en-US"/>
              <a:t>Overlay Mechanism in Portage Tree</a:t>
            </a:r>
            <a:endParaRPr lang="x-none" altLang="en-US"/>
          </a:p>
        </p:txBody>
      </p:sp>
      <p:sp>
        <p:nvSpPr>
          <p:cNvPr id="3" name="Content Placeholder 2"/>
          <p:cNvSpPr>
            <a:spLocks noGrp="1"/>
          </p:cNvSpPr>
          <p:nvPr>
            <p:ph idx="1"/>
          </p:nvPr>
        </p:nvSpPr>
        <p:spPr>
          <a:xfrm>
            <a:off x="838200" y="1198880"/>
            <a:ext cx="10515600" cy="4978400"/>
          </a:xfrm>
        </p:spPr>
        <p:txBody>
          <a:bodyPr/>
          <a:lstStyle/>
          <a:p>
            <a:pPr eaLnBrk="1" fontAlgn="auto" latinLnBrk="0" hangingPunct="1">
              <a:lnSpc>
                <a:spcPct val="150000"/>
              </a:lnSpc>
              <a:spcBef>
                <a:spcPts val="0"/>
              </a:spcBef>
            </a:pPr>
            <a:r>
              <a:rPr lang="en-US" sz="2800"/>
              <a:t>Portage 树支持一种被称为 Overlay 的技术。简单来说，就是我们可以另行建立一棵新的 Portage 树，这棵树的规模虽然比官方的 Portage 树小很多，但是 Portage 树的管理系统可以将这可新的 Portage 树与官方 Portage 树『合并』。如果新的 Portage 树中某些结点与官方的 Portage 树存在重叠，那么 Portage 树的管理系统会以前者覆盖后者，因此我们新建的 Portage 树通常被直呼为『Overlay』。</a:t>
            </a:r>
            <a:endParaRPr sz="2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4490"/>
            <a:ext cx="10515600" cy="602615"/>
          </a:xfrm>
        </p:spPr>
        <p:txBody>
          <a:bodyPr>
            <a:normAutofit fontScale="90000"/>
          </a:bodyPr>
          <a:lstStyle/>
          <a:p>
            <a:r>
              <a:rPr lang="x-none" altLang="en-US"/>
              <a:t>How to share files for inside and outside chroot</a:t>
            </a:r>
            <a:endParaRPr lang="x-none" altLang="en-US"/>
          </a:p>
        </p:txBody>
      </p:sp>
      <p:sp>
        <p:nvSpPr>
          <p:cNvPr id="3" name="Content Placeholder 2"/>
          <p:cNvSpPr>
            <a:spLocks noGrp="1"/>
          </p:cNvSpPr>
          <p:nvPr>
            <p:ph idx="1"/>
          </p:nvPr>
        </p:nvSpPr>
        <p:spPr>
          <a:xfrm>
            <a:off x="838200" y="1330325"/>
            <a:ext cx="10515600" cy="5190490"/>
          </a:xfrm>
        </p:spPr>
        <p:txBody>
          <a:bodyPr>
            <a:normAutofit fontScale="60000"/>
          </a:bodyPr>
          <a:lstStyle/>
          <a:p>
            <a:pPr eaLnBrk="1" fontAlgn="auto" latinLnBrk="0" hangingPunct="1">
              <a:lnSpc>
                <a:spcPct val="150000"/>
              </a:lnSpc>
              <a:spcBef>
                <a:spcPts val="0"/>
              </a:spcBef>
            </a:pPr>
            <a:r>
              <a:rPr lang="en-US"/>
              <a:t>The cros_sdk command supports mounting additional directories into your chroot environment.  This can be used to share editor configurations, a directory full of recovery images, etc.</a:t>
            </a:r>
            <a:endParaRPr lang="en-US"/>
          </a:p>
          <a:p>
            <a:pPr eaLnBrk="1" fontAlgn="auto" latinLnBrk="0" hangingPunct="1">
              <a:lnSpc>
                <a:spcPct val="150000"/>
              </a:lnSpc>
              <a:spcBef>
                <a:spcPts val="0"/>
              </a:spcBef>
            </a:pPr>
            <a:r>
              <a:rPr lang="en-US"/>
              <a:t>You can create a src/scripts/.local_mounts file listing all the directories (outside of the chroot) that you'd like to access inside the chroot. </a:t>
            </a:r>
            <a:r>
              <a:rPr lang="x-none" altLang="en-US"/>
              <a:t>For example:</a:t>
            </a:r>
            <a:endParaRPr lang="x-none" altLang="en-US"/>
          </a:p>
          <a:p>
            <a:pPr lvl="1" eaLnBrk="1" fontAlgn="auto" latinLnBrk="0" hangingPunct="1">
              <a:lnSpc>
                <a:spcPct val="150000"/>
              </a:lnSpc>
              <a:spcBef>
                <a:spcPts val="0"/>
              </a:spcBef>
            </a:pPr>
            <a:r>
              <a:rPr lang="x-none" altLang="en-US"/>
              <a:t> # source(path outside chroot) destination(path inside chroot)</a:t>
            </a:r>
            <a:endParaRPr lang="x-none" altLang="en-US"/>
          </a:p>
          <a:p>
            <a:pPr lvl="1" eaLnBrk="1" fontAlgn="auto" latinLnBrk="0" hangingPunct="1">
              <a:lnSpc>
                <a:spcPct val="150000"/>
              </a:lnSpc>
              <a:spcBef>
                <a:spcPts val="0"/>
              </a:spcBef>
            </a:pPr>
            <a:r>
              <a:rPr lang="x-none" altLang="en-US"/>
              <a:t>/usr/share/vim/google</a:t>
            </a:r>
            <a:endParaRPr lang="x-none" altLang="en-US"/>
          </a:p>
          <a:p>
            <a:pPr lvl="1" eaLnBrk="1" fontAlgn="auto" latinLnBrk="0" hangingPunct="1">
              <a:lnSpc>
                <a:spcPct val="150000"/>
              </a:lnSpc>
              <a:spcBef>
                <a:spcPts val="0"/>
              </a:spcBef>
            </a:pPr>
            <a:r>
              <a:rPr lang="x-none" altLang="en-US"/>
              <a:t>/home/YOURID/Downloads /Downloads</a:t>
            </a:r>
            <a:endParaRPr lang="x-none" altLang="en-US"/>
          </a:p>
          <a:p>
            <a:pPr lvl="0" eaLnBrk="1" fontAlgn="auto" latinLnBrk="0" hangingPunct="1">
              <a:lnSpc>
                <a:spcPct val="150000"/>
              </a:lnSpc>
              <a:spcBef>
                <a:spcPts val="0"/>
              </a:spcBef>
            </a:pPr>
            <a:r>
              <a:rPr lang="x-none" altLang="en-US"/>
              <a:t>Each line of .local_mounts refers to a directory you'd like to mount, and where you'd like it mounted. For security and safety reasons, all directories mounted via .local_mounts will be read-only.</a:t>
            </a:r>
            <a:endParaRPr lang="x-none" altLang="en-US"/>
          </a:p>
          <a:p>
            <a:pPr lvl="0" eaLnBrk="1" fontAlgn="auto" latinLnBrk="0" hangingPunct="1">
              <a:lnSpc>
                <a:spcPct val="150000"/>
              </a:lnSpc>
              <a:spcBef>
                <a:spcPts val="0"/>
              </a:spcBef>
            </a:pPr>
            <a:r>
              <a:rPr lang="x-none" altLang="en-US"/>
              <a:t>Reference: http://dev.chromium.org/chromium-os/tips-and-tricks-for-chromium-os-developers</a:t>
            </a:r>
            <a:endParaRPr lang="x-none"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800"/>
            <a:ext cx="10515600" cy="570865"/>
          </a:xfrm>
        </p:spPr>
        <p:txBody>
          <a:bodyPr>
            <a:normAutofit/>
          </a:bodyPr>
          <a:lstStyle/>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37500" lnSpcReduction="20000"/>
          </a:bodyPr>
          <a:lstStyle/>
          <a:p>
            <a:pPr eaLnBrk="1" latinLnBrk="0" hangingPunct="1">
              <a:lnSpc>
                <a:spcPct val="150000"/>
              </a:lnSpc>
              <a:spcBef>
                <a:spcPts val="0"/>
              </a:spcBef>
            </a:pPr>
            <a:r>
              <a:rPr lang="x-none" altLang="en-US"/>
              <a:t>Repo chromium os codebase</a:t>
            </a:r>
            <a:endParaRPr lang="en-US"/>
          </a:p>
          <a:p>
            <a:pPr lvl="1" eaLnBrk="1" latinLnBrk="0" hangingPunct="1">
              <a:lnSpc>
                <a:spcPct val="150000"/>
              </a:lnSpc>
              <a:spcBef>
                <a:spcPts val="0"/>
              </a:spcBef>
            </a:pPr>
            <a:r>
              <a:rPr lang="x-none" altLang="en-US"/>
              <a:t>Install depot_tools and repo sync init and sync chromium codebase</a:t>
            </a:r>
            <a:endParaRPr lang="x-none" altLang="en-US"/>
          </a:p>
          <a:p>
            <a:pPr lvl="1" eaLnBrk="1" latinLnBrk="0" hangingPunct="1">
              <a:lnSpc>
                <a:spcPct val="150000"/>
              </a:lnSpc>
              <a:spcBef>
                <a:spcPts val="0"/>
              </a:spcBef>
            </a:pPr>
            <a:r>
              <a:rPr lang="x-none" altLang="en-US"/>
              <a:t>cros_sdk  # Bring you to the chroot environment</a:t>
            </a:r>
            <a:endParaRPr lang="x-none" altLang="en-US"/>
          </a:p>
          <a:p>
            <a:pPr lvl="1" eaLnBrk="1" latinLnBrk="0" hangingPunct="1">
              <a:lnSpc>
                <a:spcPct val="150000"/>
              </a:lnSpc>
              <a:spcBef>
                <a:spcPts val="0"/>
              </a:spcBef>
            </a:pPr>
            <a:r>
              <a:rPr lang="x-none" altLang="en-US"/>
              <a:t>(cr) $ export BOARD=</a:t>
            </a:r>
            <a:r>
              <a:rPr lang="x-none">
                <a:sym typeface="+mn-ea"/>
              </a:rPr>
              <a:t>your_platform_name</a:t>
            </a:r>
            <a:endParaRPr lang="x-none" altLang="en-US"/>
          </a:p>
          <a:p>
            <a:pPr lvl="1" eaLnBrk="1" latinLnBrk="0" hangingPunct="1">
              <a:lnSpc>
                <a:spcPct val="150000"/>
              </a:lnSpc>
              <a:spcBef>
                <a:spcPts val="0"/>
              </a:spcBef>
            </a:pPr>
            <a:r>
              <a:rPr lang="x-none" altLang="en-US"/>
              <a:t>(cr) $ ./setup_board --board=</a:t>
            </a:r>
            <a:r>
              <a:rPr lang="x-none">
                <a:sym typeface="+mn-ea"/>
              </a:rPr>
              <a:t>your_platform_name</a:t>
            </a:r>
            <a:r>
              <a:rPr lang="x-none" altLang="en-US"/>
              <a:t> --nousepkg</a:t>
            </a:r>
            <a:endParaRPr lang="x-none" altLang="en-US"/>
          </a:p>
          <a:p>
            <a:pPr lvl="1" eaLnBrk="1" latinLnBrk="0" hangingPunct="1">
              <a:lnSpc>
                <a:spcPct val="150000"/>
              </a:lnSpc>
              <a:spcBef>
                <a:spcPts val="0"/>
              </a:spcBef>
            </a:pPr>
            <a:r>
              <a:rPr lang="x-none" altLang="en-US"/>
              <a:t>(cr) $ ./build_packages --board=</a:t>
            </a:r>
            <a:r>
              <a:rPr lang="x-none">
                <a:sym typeface="+mn-ea"/>
              </a:rPr>
              <a:t>your_platform_name</a:t>
            </a:r>
            <a:r>
              <a:rPr lang="x-none" altLang="en-US"/>
              <a:t> --nousepkg</a:t>
            </a:r>
            <a:endParaRPr lang="x-none" altLang="en-US"/>
          </a:p>
          <a:p>
            <a:pPr lvl="1" eaLnBrk="1" latinLnBrk="0" hangingPunct="1">
              <a:lnSpc>
                <a:spcPct val="150000"/>
              </a:lnSpc>
              <a:spcBef>
                <a:spcPts val="0"/>
              </a:spcBef>
            </a:pPr>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eaLnBrk="1" latinLnBrk="0" hangingPunct="1">
              <a:lnSpc>
                <a:spcPct val="150000"/>
              </a:lnSpc>
              <a:spcBef>
                <a:spcPts val="0"/>
              </a:spcBef>
            </a:pPr>
            <a:r>
              <a:rPr lang="x-none" altLang="en-US"/>
              <a:t>Updating your device using USB</a:t>
            </a:r>
            <a:endParaRPr lang="x-none" altLang="en-US"/>
          </a:p>
          <a:p>
            <a:pPr lvl="1" eaLnBrk="1" latinLnBrk="0" hangingPunct="1">
              <a:lnSpc>
                <a:spcPct val="150000"/>
              </a:lnSpc>
              <a:spcBef>
                <a:spcPts val="0"/>
              </a:spcBef>
            </a:pPr>
            <a:r>
              <a:rPr lang="x-none" altLang="en-US"/>
              <a:t>(cr) $ ./image_to_usb.sh --board=your_platform_name --to=/dev/sdd --from=../build/images/your_platform_name/Chromium...</a:t>
            </a:r>
            <a:endParaRPr lang="x-none" altLang="en-US"/>
          </a:p>
          <a:p>
            <a:pPr lvl="1" eaLnBrk="1" latinLnBrk="0" hangingPunct="1">
              <a:lnSpc>
                <a:spcPct val="150000"/>
              </a:lnSpc>
              <a:spcBef>
                <a:spcPts val="0"/>
              </a:spcBef>
            </a:pPr>
            <a:r>
              <a:rPr lang="x-none" altLang="en-US"/>
              <a:t>Or: (cr) $ cros flash usb:// /path/to/*image.bin</a:t>
            </a:r>
            <a:endParaRPr lang="x-none" altLang="en-US"/>
          </a:p>
          <a:p>
            <a:pPr lvl="0" eaLnBrk="1" latinLnBrk="0" hangingPunct="1">
              <a:lnSpc>
                <a:spcPct val="150000"/>
              </a:lnSpc>
              <a:spcBef>
                <a:spcPts val="0"/>
              </a:spcBef>
            </a:pPr>
            <a:r>
              <a:rPr lang="x-none" altLang="en-US"/>
              <a:t>Boot from USB</a:t>
            </a:r>
            <a:endParaRPr lang="x-none" altLang="en-US"/>
          </a:p>
          <a:p>
            <a:pPr lvl="1" eaLnBrk="1" latinLnBrk="0" hangingPunct="1">
              <a:lnSpc>
                <a:spcPct val="150000"/>
              </a:lnSpc>
              <a:spcBef>
                <a:spcPts val="0"/>
              </a:spcBef>
            </a:pPr>
            <a:r>
              <a:rPr lang="x-none" altLang="en-US"/>
              <a:t>    Option 1: On the device, goto recovery mode by pressing Esc + Refresh (aka the third function key from left) + Power and then insert your USB drive</a:t>
            </a:r>
            <a:endParaRPr lang="x-none" altLang="en-US"/>
          </a:p>
          <a:p>
            <a:pPr lvl="1" eaLnBrk="1" latinLnBrk="0" hangingPunct="1">
              <a:lnSpc>
                <a:spcPct val="150000"/>
              </a:lnSpc>
              <a:spcBef>
                <a:spcPts val="0"/>
              </a:spcBef>
            </a:pPr>
            <a:r>
              <a:rPr lang="x-none" altLang="en-US"/>
              <a:t>    Option 2: While booting up, if you are in developer mode, it displays a screen with red text that you are in developer mode and press Ctrl+U to boot from USB. Press Ctrl+U</a:t>
            </a:r>
            <a:endParaRPr lang="x-none" altLang="en-US"/>
          </a:p>
          <a:p>
            <a:pPr lvl="0" eaLnBrk="1" latinLnBrk="0" hangingPunct="1">
              <a:lnSpc>
                <a:spcPct val="150000"/>
              </a:lnSpc>
              <a:spcBef>
                <a:spcPts val="0"/>
              </a:spcBef>
            </a:pPr>
            <a:r>
              <a:rPr lang="x-none" altLang="en-US"/>
              <a:t>Enter dev shell</a:t>
            </a:r>
            <a:endParaRPr lang="x-none" altLang="en-US"/>
          </a:p>
          <a:p>
            <a:pPr lvl="1" eaLnBrk="1" latinLnBrk="0" hangingPunct="1">
              <a:lnSpc>
                <a:spcPct val="150000"/>
              </a:lnSpc>
              <a:spcBef>
                <a:spcPts val="0"/>
              </a:spcBef>
            </a:pPr>
            <a:r>
              <a:rPr lang="x-none" altLang="en-US"/>
              <a:t>Option 1: After booting completes, press Ctrl + Alt + F2 to go to the dev shell (Note, this was broken in some releases)</a:t>
            </a:r>
            <a:endParaRPr lang="x-none" altLang="en-US"/>
          </a:p>
          <a:p>
            <a:pPr lvl="1" eaLnBrk="1" latinLnBrk="0" hangingPunct="1">
              <a:lnSpc>
                <a:spcPct val="150000"/>
              </a:lnSpc>
              <a:spcBef>
                <a:spcPts val="0"/>
              </a:spcBef>
            </a:pPr>
            <a:r>
              <a:rPr lang="x-none" altLang="en-US"/>
              <a:t>Option 2: Login as guest if you have not set up any account yet, else login with your account. Launch browser, press  Ctrl+Alt + T, you get a chrome shell. Type shell to get a dev shell</a:t>
            </a:r>
            <a:endParaRPr lang="x-none" altLang="en-US"/>
          </a:p>
          <a:p>
            <a:pPr lvl="0" eaLnBrk="1" latinLnBrk="0" hangingPunct="1">
              <a:lnSpc>
                <a:spcPct val="150000"/>
              </a:lnSpc>
              <a:spcBef>
                <a:spcPts val="0"/>
              </a:spcBef>
            </a:pPr>
            <a:r>
              <a:rPr lang="x-none" altLang="en-US"/>
              <a:t>Login with chronos or root and run the following command. (If built in test mode, as of now the pwd is test0000.)</a:t>
            </a:r>
            <a:endParaRPr lang="x-none" altLang="en-US"/>
          </a:p>
          <a:p>
            <a:pPr lvl="1" eaLnBrk="1" latinLnBrk="0" hangingPunct="1">
              <a:lnSpc>
                <a:spcPct val="150000"/>
              </a:lnSpc>
              <a:spcBef>
                <a:spcPts val="0"/>
              </a:spcBef>
            </a:pPr>
            <a:r>
              <a:rPr lang="x-none" altLang="en-US"/>
              <a:t>$ sudo chromeos-install --dst /dev/mmcblk0</a:t>
            </a:r>
            <a:endParaRPr lang="x-none"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970"/>
            <a:ext cx="10515600" cy="561340"/>
          </a:xfrm>
        </p:spPr>
        <p:txBody>
          <a:bodyPr>
            <a:normAutofit fontScale="90000"/>
          </a:bodyPr>
          <a:lstStyle/>
          <a:p>
            <a:r>
              <a:rPr lang="en-US"/>
              <a:t>Bluetooth Kernel Debugging</a:t>
            </a:r>
            <a:endParaRPr lang="en-US"/>
          </a:p>
        </p:txBody>
      </p:sp>
      <p:sp>
        <p:nvSpPr>
          <p:cNvPr id="3" name="Content Placeholder 2"/>
          <p:cNvSpPr>
            <a:spLocks noGrp="1"/>
          </p:cNvSpPr>
          <p:nvPr>
            <p:ph idx="1"/>
          </p:nvPr>
        </p:nvSpPr>
        <p:spPr>
          <a:xfrm>
            <a:off x="838200" y="1113790"/>
            <a:ext cx="10515600" cy="5535295"/>
          </a:xfrm>
        </p:spPr>
        <p:txBody>
          <a:bodyPr>
            <a:normAutofit fontScale="45000" lnSpcReduction="20000"/>
          </a:bodyPr>
          <a:lstStyle/>
          <a:p>
            <a:pPr eaLnBrk="1" latinLnBrk="0" hangingPunct="1">
              <a:lnSpc>
                <a:spcPct val="150000"/>
              </a:lnSpc>
              <a:spcBef>
                <a:spcPts val="0"/>
              </a:spcBef>
            </a:pPr>
            <a:r>
              <a:rPr lang="en-US"/>
              <a:t>Kernel Configuration</a:t>
            </a:r>
            <a:endParaRPr lang="en-US"/>
          </a:p>
          <a:p>
            <a:pPr lvl="1" eaLnBrk="1" latinLnBrk="0" hangingPunct="1">
              <a:lnSpc>
                <a:spcPct val="150000"/>
              </a:lnSpc>
              <a:spcBef>
                <a:spcPts val="0"/>
              </a:spcBef>
            </a:pPr>
            <a:r>
              <a:rPr lang="en-US"/>
              <a:t>In order to use the Dynamic Debugging, the CONFIG_DYNAMIC_DEBUG must be set in the kernel configuration.</a:t>
            </a:r>
            <a:endParaRPr lang="en-US"/>
          </a:p>
          <a:p>
            <a:pPr lvl="1" eaLnBrk="1" latinLnBrk="0" hangingPunct="1">
              <a:lnSpc>
                <a:spcPct val="150000"/>
              </a:lnSpc>
              <a:spcBef>
                <a:spcPts val="0"/>
              </a:spcBef>
            </a:pPr>
            <a:r>
              <a:rPr lang="en-US"/>
              <a:t>All BCP release kernel enabled this feature by default.</a:t>
            </a:r>
            <a:endParaRPr lang="en-US"/>
          </a:p>
          <a:p>
            <a:pPr lvl="0" eaLnBrk="1" latinLnBrk="0" hangingPunct="1">
              <a:lnSpc>
                <a:spcPct val="150000"/>
              </a:lnSpc>
              <a:spcBef>
                <a:spcPts val="0"/>
              </a:spcBef>
            </a:pPr>
            <a:r>
              <a:rPr lang="en-US"/>
              <a:t>Enable logging</a:t>
            </a:r>
            <a:endParaRPr lang="en-US"/>
          </a:p>
          <a:p>
            <a:pPr lvl="1" eaLnBrk="1" latinLnBrk="0" hangingPunct="1">
              <a:lnSpc>
                <a:spcPct val="150000"/>
              </a:lnSpc>
              <a:spcBef>
                <a:spcPts val="0"/>
              </a:spcBef>
            </a:pPr>
            <a:r>
              <a:rPr lang="en-US"/>
              <a:t>With Dynamic Debug feature, you can enable the kernel logging in various way and here are examples:</a:t>
            </a:r>
            <a:endParaRPr lang="en-US"/>
          </a:p>
          <a:p>
            <a:pPr lvl="1" eaLnBrk="1" latinLnBrk="0" hangingPunct="1">
              <a:lnSpc>
                <a:spcPct val="150000"/>
              </a:lnSpc>
              <a:spcBef>
                <a:spcPts val="0"/>
              </a:spcBef>
            </a:pPr>
            <a:r>
              <a:rPr lang="x-none" altLang="en-US"/>
              <a:t>Enable by module</a:t>
            </a:r>
            <a:endParaRPr lang="x-none" altLang="en-US"/>
          </a:p>
          <a:p>
            <a:pPr lvl="2" eaLnBrk="1" latinLnBrk="0" hangingPunct="1">
              <a:lnSpc>
                <a:spcPct val="150000"/>
              </a:lnSpc>
              <a:spcBef>
                <a:spcPts val="0"/>
              </a:spcBef>
            </a:pPr>
            <a:r>
              <a:rPr lang="en-US"/>
              <a:t>// Enable bluetooth module</a:t>
            </a:r>
            <a:endParaRPr lang="en-US"/>
          </a:p>
          <a:p>
            <a:pPr lvl="2" eaLnBrk="1" latinLnBrk="0" hangingPunct="1">
              <a:lnSpc>
                <a:spcPct val="150000"/>
              </a:lnSpc>
              <a:spcBef>
                <a:spcPts val="0"/>
              </a:spcBef>
            </a:pPr>
            <a:r>
              <a:rPr lang="en-US"/>
              <a:t>$ sudo echo -n 'module bluetooth +pfm' &gt; /sys/kernel/debug/dynamic_debug/control</a:t>
            </a:r>
            <a:endParaRPr lang="en-US"/>
          </a:p>
          <a:p>
            <a:pPr lvl="2" eaLnBrk="1" latinLnBrk="0" hangingPunct="1">
              <a:lnSpc>
                <a:spcPct val="150000"/>
              </a:lnSpc>
              <a:spcBef>
                <a:spcPts val="0"/>
              </a:spcBef>
            </a:pPr>
            <a:r>
              <a:rPr lang="en-US"/>
              <a:t>// Enable btusb module</a:t>
            </a:r>
            <a:endParaRPr lang="en-US"/>
          </a:p>
          <a:p>
            <a:pPr lvl="2" eaLnBrk="1" latinLnBrk="0" hangingPunct="1">
              <a:lnSpc>
                <a:spcPct val="150000"/>
              </a:lnSpc>
              <a:spcBef>
                <a:spcPts val="0"/>
              </a:spcBef>
            </a:pPr>
            <a:r>
              <a:rPr lang="en-US"/>
              <a:t>$ sudo echo -n 'module btusb +pfm' &gt; /sys/kernel/debug/dynamic_debug/control</a:t>
            </a:r>
            <a:endParaRPr lang="en-US"/>
          </a:p>
          <a:p>
            <a:pPr lvl="2" eaLnBrk="1" latinLnBrk="0" hangingPunct="1">
              <a:lnSpc>
                <a:spcPct val="150000"/>
              </a:lnSpc>
              <a:spcBef>
                <a:spcPts val="0"/>
              </a:spcBef>
            </a:pPr>
            <a:r>
              <a:rPr lang="en-US"/>
              <a:t>// Enable btintel module</a:t>
            </a:r>
            <a:endParaRPr lang="en-US"/>
          </a:p>
          <a:p>
            <a:pPr lvl="2" eaLnBrk="1" latinLnBrk="0" hangingPunct="1">
              <a:lnSpc>
                <a:spcPct val="150000"/>
              </a:lnSpc>
              <a:spcBef>
                <a:spcPts val="0"/>
              </a:spcBef>
            </a:pPr>
            <a:r>
              <a:rPr lang="en-US"/>
              <a:t>$ sudo echo -n 'module btintel +pfm' &gt; /sys/kernel/debug/dynamic_debug/control</a:t>
            </a:r>
            <a:endParaRPr lang="en-US"/>
          </a:p>
          <a:p>
            <a:pPr lvl="1" eaLnBrk="1" latinLnBrk="0" hangingPunct="1">
              <a:lnSpc>
                <a:spcPct val="150000"/>
              </a:lnSpc>
              <a:spcBef>
                <a:spcPts val="0"/>
              </a:spcBef>
            </a:pPr>
            <a:r>
              <a:rPr lang="x-none" altLang="en-US"/>
              <a:t>Enable by filename</a:t>
            </a:r>
            <a:endParaRPr lang="x-none" altLang="en-US"/>
          </a:p>
          <a:p>
            <a:pPr lvl="2" eaLnBrk="1" latinLnBrk="0" hangingPunct="1">
              <a:lnSpc>
                <a:spcPct val="150000"/>
              </a:lnSpc>
              <a:spcBef>
                <a:spcPts val="0"/>
              </a:spcBef>
            </a:pPr>
            <a:r>
              <a:rPr lang="x-none" altLang="en-US"/>
              <a:t>// enable btusb.c</a:t>
            </a:r>
            <a:endParaRPr lang="x-none" altLang="en-US"/>
          </a:p>
          <a:p>
            <a:pPr lvl="2" eaLnBrk="1" latinLnBrk="0" hangingPunct="1">
              <a:lnSpc>
                <a:spcPct val="150000"/>
              </a:lnSpc>
              <a:spcBef>
                <a:spcPts val="0"/>
              </a:spcBef>
            </a:pPr>
            <a:r>
              <a:rPr lang="x-none" altLang="en-US"/>
              <a:t>$ sudo echo -n 'file btusb.c +pfm' &gt; /sys/kernel/debug/dynamic_debug/control</a:t>
            </a:r>
            <a:endParaRPr lang="x-none" altLang="en-US"/>
          </a:p>
          <a:p>
            <a:pPr lvl="2" eaLnBrk="1" latinLnBrk="0" hangingPunct="1">
              <a:lnSpc>
                <a:spcPct val="150000"/>
              </a:lnSpc>
              <a:spcBef>
                <a:spcPts val="0"/>
              </a:spcBef>
            </a:pPr>
            <a:r>
              <a:rPr lang="x-none" altLang="en-US"/>
              <a:t>// enable hci_core.c</a:t>
            </a:r>
            <a:endParaRPr lang="x-none" altLang="en-US"/>
          </a:p>
          <a:p>
            <a:pPr lvl="2" eaLnBrk="1" latinLnBrk="0" hangingPunct="1">
              <a:lnSpc>
                <a:spcPct val="150000"/>
              </a:lnSpc>
              <a:spcBef>
                <a:spcPts val="0"/>
              </a:spcBef>
            </a:pPr>
            <a:r>
              <a:rPr lang="x-none" altLang="en-US"/>
              <a:t>$ sudo echo -n 'file hci_core.c +pfm' &gt; /sys/kernel/debug/dynamic_debug/control</a:t>
            </a:r>
            <a:endParaRPr lang="x-none" altLang="en-US"/>
          </a:p>
          <a:p>
            <a:pPr lvl="0" eaLnBrk="1" latinLnBrk="0" hangingPunct="1">
              <a:lnSpc>
                <a:spcPct val="150000"/>
              </a:lnSpc>
              <a:spcBef>
                <a:spcPts val="0"/>
              </a:spcBef>
            </a:pPr>
            <a:r>
              <a:rPr lang="x-none" altLang="en-US"/>
              <a:t>Another log messages</a:t>
            </a:r>
            <a:endParaRPr lang="x-none" altLang="en-US"/>
          </a:p>
          <a:p>
            <a:pPr lvl="1" eaLnBrk="1" latinLnBrk="0" hangingPunct="1">
              <a:lnSpc>
                <a:spcPct val="150000"/>
              </a:lnSpc>
              <a:spcBef>
                <a:spcPts val="0"/>
              </a:spcBef>
            </a:pPr>
            <a:r>
              <a:rPr lang="x-none" altLang="en-US"/>
              <a:t>dmesg</a:t>
            </a:r>
            <a:endParaRPr lang="x-none" altLang="en-US"/>
          </a:p>
          <a:p>
            <a:pPr lvl="1" eaLnBrk="1" latinLnBrk="0" hangingPunct="1">
              <a:lnSpc>
                <a:spcPct val="150000"/>
              </a:lnSpc>
              <a:spcBef>
                <a:spcPts val="0"/>
              </a:spcBef>
            </a:pPr>
            <a:r>
              <a:rPr lang="x-none" altLang="en-US"/>
              <a:t>syslog: $ tail -f /var/log/syslog</a:t>
            </a:r>
            <a:endParaRPr lang="x-none"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820"/>
            <a:ext cx="10515600" cy="673100"/>
          </a:xfrm>
        </p:spPr>
        <p:txBody>
          <a:bodyPr>
            <a:normAutofit fontScale="90000"/>
          </a:bodyPr>
          <a:lstStyle/>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35000" lnSpcReduction="20000"/>
          </a:bodyPr>
          <a:lstStyle/>
          <a:p>
            <a:pPr eaLnBrk="1" latinLnBrk="0" hangingPunct="1">
              <a:lnSpc>
                <a:spcPct val="150000"/>
              </a:lnSpc>
              <a:spcBef>
                <a:spcPts val="0"/>
              </a:spcBef>
            </a:pPr>
            <a:r>
              <a:rPr lang="en-US"/>
              <a:t>First identify the appropriate overlay for the board or variant, this is usually in</a:t>
            </a:r>
            <a:endParaRPr lang="en-US"/>
          </a:p>
          <a:p>
            <a:pPr eaLnBrk="1" latinLnBrk="0" hangingPunct="1">
              <a:lnSpc>
                <a:spcPct val="150000"/>
              </a:lnSpc>
              <a:spcBef>
                <a:spcPts val="0"/>
              </a:spcBef>
            </a:pPr>
            <a:r>
              <a:rPr lang="en-US"/>
              <a:t>src/overlays/overlay-$BOARD but for devices still in development this may be in</a:t>
            </a:r>
            <a:endParaRPr lang="en-US"/>
          </a:p>
          <a:p>
            <a:pPr eaLnBrk="1" latinLnBrk="0" hangingPunct="1">
              <a:lnSpc>
                <a:spcPct val="150000"/>
              </a:lnSpc>
              <a:spcBef>
                <a:spcPts val="0"/>
              </a:spcBef>
            </a:pPr>
            <a:r>
              <a:rPr lang="en-US"/>
              <a:t>src/private-overlays/overlay-$BOARD-private within the Chrome OS internal checkout.</a:t>
            </a:r>
            <a:endParaRPr lang="en-US"/>
          </a:p>
          <a:p>
            <a:pPr eaLnBrk="1" latinLnBrk="0" hangingPunct="1">
              <a:lnSpc>
                <a:spcPct val="150000"/>
              </a:lnSpc>
              <a:spcBef>
                <a:spcPts val="0"/>
              </a:spcBef>
            </a:pPr>
            <a:r>
              <a:rPr lang="en-US"/>
              <a:t>The overlay should contain a "bsp" package, in chromeos-base/chromeos-bsp-$BOARD, with an</a:t>
            </a:r>
            <a:endParaRPr lang="en-US"/>
          </a:p>
          <a:p>
            <a:pPr eaLnBrk="1" latinLnBrk="0" hangingPunct="1">
              <a:lnSpc>
                <a:spcPct val="150000"/>
              </a:lnSpc>
              <a:spcBef>
                <a:spcPts val="0"/>
              </a:spcBef>
            </a:pPr>
            <a:r>
              <a:rPr lang="en-US"/>
              <a:t>accompanying files directory. Do not mistake this for the "chromeos-bsp-$BOARD-private" overlay,</a:t>
            </a:r>
            <a:endParaRPr lang="en-US"/>
          </a:p>
          <a:p>
            <a:pPr eaLnBrk="1" latinLnBrk="0" hangingPunct="1">
              <a:lnSpc>
                <a:spcPct val="150000"/>
              </a:lnSpc>
              <a:spcBef>
                <a:spcPts val="0"/>
              </a:spcBef>
            </a:pPr>
            <a:r>
              <a:rPr lang="en-US"/>
              <a:t>which does not generally have accompanying files.</a:t>
            </a:r>
            <a:endParaRPr lang="en-US"/>
          </a:p>
          <a:p>
            <a:pPr eaLnBrk="1" latinLnBrk="0" hangingPunct="1">
              <a:lnSpc>
                <a:spcPct val="150000"/>
              </a:lnSpc>
              <a:spcBef>
                <a:spcPts val="0"/>
              </a:spcBef>
            </a:pPr>
            <a:r>
              <a:rPr lang="en-US"/>
              <a:t>Add a file called main.conf to the files directory containing the following:</a:t>
            </a:r>
            <a:endParaRPr lang="en-US"/>
          </a:p>
          <a:p>
            <a:pPr eaLnBrk="1" latinLnBrk="0" hangingPunct="1">
              <a:lnSpc>
                <a:spcPct val="150000"/>
              </a:lnSpc>
              <a:spcBef>
                <a:spcPts val="0"/>
              </a:spcBef>
            </a:pPr>
            <a:r>
              <a:rPr lang="en-US"/>
              <a:t>[General]</a:t>
            </a:r>
            <a:endParaRPr lang="en-US"/>
          </a:p>
          <a:p>
            <a:pPr eaLnBrk="1" latinLnBrk="0" hangingPunct="1">
              <a:lnSpc>
                <a:spcPct val="150000"/>
              </a:lnSpc>
              <a:spcBef>
                <a:spcPts val="0"/>
              </a:spcBef>
            </a:pPr>
            <a:r>
              <a:rPr lang="en-US"/>
              <a:t>DeviceID = bluetooth:00E0:XXXX:0400</a:t>
            </a:r>
            <a:endParaRPr lang="en-US"/>
          </a:p>
          <a:p>
            <a:pPr eaLnBrk="1" latinLnBrk="0" hangingPunct="1">
              <a:lnSpc>
                <a:spcPct val="150000"/>
              </a:lnSpc>
              <a:spcBef>
                <a:spcPts val="0"/>
              </a:spcBef>
            </a:pPr>
            <a:r>
              <a:rPr lang="en-US"/>
              <a:t>Modify the ebuild file for the bsp package, adding to the src_install section:</a:t>
            </a:r>
            <a:endParaRPr lang="en-US"/>
          </a:p>
          <a:p>
            <a:pPr eaLnBrk="1" latinLnBrk="0" hangingPunct="1">
              <a:lnSpc>
                <a:spcPct val="150000"/>
              </a:lnSpc>
              <a:spcBef>
                <a:spcPts val="0"/>
              </a:spcBef>
            </a:pPr>
            <a:r>
              <a:rPr lang="en-US"/>
              <a:t># Install Bluetooth ID override.</a:t>
            </a:r>
            <a:endParaRPr lang="en-US"/>
          </a:p>
          <a:p>
            <a:pPr eaLnBrk="1" latinLnBrk="0" hangingPunct="1">
              <a:lnSpc>
                <a:spcPct val="150000"/>
              </a:lnSpc>
              <a:spcBef>
                <a:spcPts val="0"/>
              </a:spcBef>
            </a:pPr>
            <a:r>
              <a:rPr lang="en-US"/>
              <a:t>insinto "/etc/bluetooth"</a:t>
            </a:r>
            <a:endParaRPr lang="en-US"/>
          </a:p>
          <a:p>
            <a:pPr eaLnBrk="1" latinLnBrk="0" hangingPunct="1">
              <a:lnSpc>
                <a:spcPct val="150000"/>
              </a:lnSpc>
              <a:spcBef>
                <a:spcPts val="0"/>
              </a:spcBef>
            </a:pPr>
            <a:r>
              <a:rPr lang="en-US"/>
              <a:t>doins "${FILESDIR}/main.conf"</a:t>
            </a:r>
            <a:endParaRPr lang="en-US"/>
          </a:p>
          <a:p>
            <a:pPr eaLnBrk="1" latinLnBrk="0" hangingPunct="1">
              <a:lnSpc>
                <a:spcPct val="150000"/>
              </a:lnSpc>
              <a:spcBef>
                <a:spcPts val="0"/>
              </a:spcBef>
            </a:pPr>
            <a:r>
              <a:rPr lang="en-US"/>
              <a:t>Don't forget to rename the ebuild symlink to increase the revision number.</a:t>
            </a:r>
            <a:endParaRPr lang="en-US"/>
          </a:p>
          <a:p>
            <a:pPr eaLnBrk="1" latinLnBrk="0" hangingPunct="1">
              <a:lnSpc>
                <a:spcPct val="150000"/>
              </a:lnSpc>
              <a:spcBef>
                <a:spcPts val="0"/>
              </a:spcBef>
            </a:pPr>
            <a:r>
              <a:rPr lang="x-none" altLang="en-US"/>
              <a:t>R</a:t>
            </a:r>
            <a:r>
              <a:rPr lang="en-US"/>
              <a:t>un </a:t>
            </a:r>
            <a:r>
              <a:rPr lang="x-none" altLang="en-US"/>
              <a:t>"</a:t>
            </a:r>
            <a:r>
              <a:rPr lang="en-US"/>
              <a:t>bt_console</a:t>
            </a:r>
            <a:r>
              <a:rPr lang="x-none" altLang="en-US"/>
              <a:t>"</a:t>
            </a:r>
            <a:r>
              <a:rPr lang="en-US"/>
              <a:t> from the crosh shell and use the show command to show information about the local adapter. At this step you can also verify that the information in the local adapter is correct. The output from show, in addition to the Bluetooth address, should contain the line:</a:t>
            </a:r>
            <a:endParaRPr lang="en-US"/>
          </a:p>
          <a:p>
            <a:pPr eaLnBrk="1" latinLnBrk="0" hangingPunct="1">
              <a:lnSpc>
                <a:spcPct val="150000"/>
              </a:lnSpc>
              <a:spcBef>
                <a:spcPts val="0"/>
              </a:spcBef>
            </a:pPr>
            <a:r>
              <a:rPr lang="en-US"/>
              <a:t>Modalias: bluetooth:v00E0p XXXX d0400</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2890"/>
            <a:ext cx="10515600" cy="821055"/>
          </a:xfrm>
        </p:spPr>
        <p:txBody>
          <a:bodyPr>
            <a:normAutofit/>
          </a:bodyPr>
          <a:lstStyle/>
          <a:p>
            <a:r>
              <a:rPr lang="x-none" altLang="en-US" sz="3200"/>
              <a:t>How to Add New Driver into Chromium Build System</a:t>
            </a:r>
            <a:endParaRPr lang="x-none" altLang="en-US" sz="3200"/>
          </a:p>
        </p:txBody>
      </p:sp>
      <p:sp>
        <p:nvSpPr>
          <p:cNvPr id="3" name="Content Placeholder 2"/>
          <p:cNvSpPr>
            <a:spLocks noGrp="1"/>
          </p:cNvSpPr>
          <p:nvPr>
            <p:ph idx="1"/>
          </p:nvPr>
        </p:nvSpPr>
        <p:spPr>
          <a:xfrm>
            <a:off x="842645" y="1475105"/>
            <a:ext cx="11024235" cy="5157470"/>
          </a:xfrm>
        </p:spPr>
        <p:txBody>
          <a:bodyPr>
            <a:normAutofit fontScale="70000"/>
          </a:bodyPr>
          <a:lstStyle/>
          <a:p>
            <a:pPr marL="0" indent="0" eaLnBrk="1" latinLnBrk="0" hangingPunct="1">
              <a:lnSpc>
                <a:spcPct val="150000"/>
              </a:lnSpc>
              <a:spcBef>
                <a:spcPts val="0"/>
              </a:spcBef>
              <a:buNone/>
            </a:pPr>
            <a:r>
              <a:rPr lang="x-none" altLang="en-US"/>
              <a:t>1. Prepare a simple driver</a:t>
            </a:r>
            <a:endParaRPr lang="x-none" altLang="en-US"/>
          </a:p>
          <a:p>
            <a:pPr marL="0" indent="0" eaLnBrk="1" latinLnBrk="0" hangingPunct="1">
              <a:lnSpc>
                <a:spcPct val="150000"/>
              </a:lnSpc>
              <a:spcBef>
                <a:spcPts val="0"/>
              </a:spcBef>
              <a:buNone/>
            </a:pPr>
            <a:r>
              <a:rPr lang="x-none" altLang="en-US"/>
              <a:t>~/chromiumos/src/third_party/kernel/v3.10/drivers</a:t>
            </a:r>
            <a:endParaRPr lang="x-none" altLang="en-US"/>
          </a:p>
          <a:p>
            <a:pPr marL="0" indent="0" eaLnBrk="1" latinLnBrk="0" hangingPunct="1">
              <a:lnSpc>
                <a:spcPct val="150000"/>
              </a:lnSpc>
              <a:spcBef>
                <a:spcPts val="0"/>
              </a:spcBef>
              <a:buNone/>
            </a:pPr>
            <a:r>
              <a:rPr lang="x-none" altLang="en-US"/>
              <a:t>2. Add the hello config to chrome build system</a:t>
            </a:r>
            <a:endParaRPr lang="x-none" altLang="en-US"/>
          </a:p>
          <a:p>
            <a:pPr marL="0" indent="0" eaLnBrk="1" latinLnBrk="0" hangingPunct="1">
              <a:lnSpc>
                <a:spcPct val="150000"/>
              </a:lnSpc>
              <a:spcBef>
                <a:spcPts val="0"/>
              </a:spcBef>
              <a:buNone/>
            </a:pPr>
            <a:r>
              <a:rPr lang="x-none" altLang="en-US"/>
              <a:t>~/chromiumos/src/third_party/chromiumos-overlay/eclass</a:t>
            </a:r>
            <a:endParaRPr lang="x-none" altLang="en-US"/>
          </a:p>
          <a:p>
            <a:pPr marL="0" indent="0" eaLnBrk="1" latinLnBrk="0" hangingPunct="1">
              <a:lnSpc>
                <a:spcPct val="150000"/>
              </a:lnSpc>
              <a:spcBef>
                <a:spcPts val="0"/>
              </a:spcBef>
              <a:buNone/>
            </a:pPr>
            <a:r>
              <a:rPr lang="x-none" altLang="en-US"/>
              <a:t>3. Modify the customized YourPlatformName config</a:t>
            </a:r>
            <a:endParaRPr lang="x-none" altLang="en-US"/>
          </a:p>
          <a:p>
            <a:pPr marL="0" indent="0" eaLnBrk="1" latinLnBrk="0" hangingPunct="1">
              <a:lnSpc>
                <a:spcPct val="150000"/>
              </a:lnSpc>
              <a:spcBef>
                <a:spcPts val="0"/>
              </a:spcBef>
              <a:buNone/>
            </a:pPr>
            <a:r>
              <a:rPr lang="x-none" altLang="en-US"/>
              <a:t>~/chromiumos/src/overlays/overlay-YourPlatformName</a:t>
            </a:r>
            <a:endParaRPr lang="x-none" altLang="en-US"/>
          </a:p>
          <a:p>
            <a:pPr marL="0" indent="0" eaLnBrk="1" latinLnBrk="0" hangingPunct="1">
              <a:lnSpc>
                <a:spcPct val="150000"/>
              </a:lnSpc>
              <a:spcBef>
                <a:spcPts val="0"/>
              </a:spcBef>
              <a:buNone/>
            </a:pPr>
            <a:r>
              <a:rPr lang="x-none" altLang="en-US"/>
              <a:t>4. Make &amp; update kernel</a:t>
            </a:r>
            <a:endParaRPr lang="x-none" altLang="en-US"/>
          </a:p>
          <a:p>
            <a:pPr marL="0" indent="0" eaLnBrk="1" latinLnBrk="0" hangingPunct="1">
              <a:lnSpc>
                <a:spcPct val="150000"/>
              </a:lnSpc>
              <a:spcBef>
                <a:spcPts val="0"/>
              </a:spcBef>
              <a:buNone/>
            </a:pPr>
            <a:r>
              <a:rPr lang="x-none" altLang="en-US"/>
              <a:t>emerge-YourPlatformName chromeos-kernel-3_10 &amp;&amp; update_kernel.sh --remote=$IP</a:t>
            </a:r>
            <a:endParaRPr lang="x-none" altLang="en-US"/>
          </a:p>
          <a:p>
            <a:pPr marL="0" indent="0" eaLnBrk="1" latinLnBrk="0" hangingPunct="1">
              <a:lnSpc>
                <a:spcPct val="150000"/>
              </a:lnSpc>
              <a:spcBef>
                <a:spcPts val="0"/>
              </a:spcBef>
              <a:buNone/>
            </a:pPr>
            <a:r>
              <a:rPr lang="x-none" altLang="en-US"/>
              <a:t>5. For debug, use "dmesg | grep Hello"</a:t>
            </a:r>
            <a:endParaRPr lang="x-none"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545"/>
            <a:ext cx="10515600" cy="707390"/>
          </a:xfrm>
        </p:spPr>
        <p:txBody>
          <a:bodyPr>
            <a:normAutofit/>
          </a:bodyPr>
          <a:lstStyle/>
          <a:p>
            <a:r>
              <a:rPr lang="en-US" sz="3200"/>
              <a:t>Build Chrom</a:t>
            </a:r>
            <a:r>
              <a:rPr lang="x-none" altLang="en-US" sz="3200"/>
              <a:t>ium </a:t>
            </a:r>
            <a:r>
              <a:rPr lang="en-US" sz="3200"/>
              <a:t>OS with SEP and SoCWatch </a:t>
            </a:r>
            <a:r>
              <a:rPr lang="x-none" altLang="en-US" sz="3200"/>
              <a:t>T</a:t>
            </a:r>
            <a:r>
              <a:rPr lang="en-US" sz="3200"/>
              <a:t>ools</a:t>
            </a:r>
            <a:endParaRPr lang="en-US" sz="3200"/>
          </a:p>
        </p:txBody>
      </p:sp>
      <p:sp>
        <p:nvSpPr>
          <p:cNvPr id="3" name="Content Placeholder 2"/>
          <p:cNvSpPr>
            <a:spLocks noGrp="1"/>
          </p:cNvSpPr>
          <p:nvPr>
            <p:ph idx="1"/>
          </p:nvPr>
        </p:nvSpPr>
        <p:spPr>
          <a:xfrm>
            <a:off x="838200" y="1201420"/>
            <a:ext cx="10515600" cy="5513070"/>
          </a:xfrm>
        </p:spPr>
        <p:txBody>
          <a:bodyPr>
            <a:normAutofit fontScale="37500" lnSpcReduction="20000"/>
          </a:bodyPr>
          <a:lstStyle/>
          <a:p>
            <a:pPr eaLnBrk="1" latinLnBrk="0" hangingPunct="1">
              <a:lnSpc>
                <a:spcPct val="150000"/>
              </a:lnSpc>
              <a:spcBef>
                <a:spcPts val="0"/>
              </a:spcBef>
            </a:pPr>
            <a:r>
              <a:rPr lang="en-US"/>
              <a:t>SEP and SoCWatch are power and performance analysis tools.</a:t>
            </a:r>
            <a:endParaRPr lang="en-US"/>
          </a:p>
          <a:p>
            <a:pPr lvl="1" eaLnBrk="1" latinLnBrk="0" hangingPunct="1">
              <a:lnSpc>
                <a:spcPct val="150000"/>
              </a:lnSpc>
              <a:spcBef>
                <a:spcPts val="0"/>
              </a:spcBef>
            </a:pPr>
            <a:r>
              <a:rPr lang="en-US"/>
              <a:t>SEP provides extensive power monitoring on a platform</a:t>
            </a:r>
            <a:endParaRPr lang="en-US"/>
          </a:p>
          <a:p>
            <a:pPr lvl="1" eaLnBrk="1" latinLnBrk="0" hangingPunct="1">
              <a:lnSpc>
                <a:spcPct val="150000"/>
              </a:lnSpc>
              <a:spcBef>
                <a:spcPts val="0"/>
              </a:spcBef>
            </a:pPr>
            <a:r>
              <a:rPr lang="en-US"/>
              <a:t>SoCWatch is a command line tool which can be used to measure system behaviors that impacts power consumption including (but not limited to)</a:t>
            </a:r>
            <a:endParaRPr lang="en-US"/>
          </a:p>
          <a:p>
            <a:pPr lvl="2" eaLnBrk="1" latinLnBrk="0" hangingPunct="1">
              <a:lnSpc>
                <a:spcPct val="150000"/>
              </a:lnSpc>
              <a:spcBef>
                <a:spcPts val="0"/>
              </a:spcBef>
            </a:pPr>
            <a:r>
              <a:rPr lang="en-US"/>
              <a:t>C/P/D/S-state residencies</a:t>
            </a:r>
            <a:endParaRPr lang="en-US"/>
          </a:p>
          <a:p>
            <a:pPr lvl="2" eaLnBrk="1" latinLnBrk="0" hangingPunct="1">
              <a:lnSpc>
                <a:spcPct val="150000"/>
              </a:lnSpc>
              <a:spcBef>
                <a:spcPts val="0"/>
              </a:spcBef>
            </a:pPr>
            <a:r>
              <a:rPr lang="en-US"/>
              <a:t>Thermals</a:t>
            </a:r>
            <a:endParaRPr lang="en-US"/>
          </a:p>
          <a:p>
            <a:pPr lvl="2" eaLnBrk="1" latinLnBrk="0" hangingPunct="1">
              <a:lnSpc>
                <a:spcPct val="150000"/>
              </a:lnSpc>
              <a:spcBef>
                <a:spcPts val="0"/>
              </a:spcBef>
            </a:pPr>
            <a:r>
              <a:rPr lang="en-US"/>
              <a:t>Energy consumption</a:t>
            </a:r>
            <a:endParaRPr lang="en-US"/>
          </a:p>
          <a:p>
            <a:pPr lvl="2" eaLnBrk="1" latinLnBrk="0" hangingPunct="1">
              <a:lnSpc>
                <a:spcPct val="150000"/>
              </a:lnSpc>
              <a:spcBef>
                <a:spcPts val="0"/>
              </a:spcBef>
            </a:pPr>
            <a:r>
              <a:rPr lang="en-US"/>
              <a:t>Bandwidth</a:t>
            </a:r>
            <a:endParaRPr lang="en-US"/>
          </a:p>
          <a:p>
            <a:pPr lvl="2" eaLnBrk="1" latinLnBrk="0" hangingPunct="1">
              <a:lnSpc>
                <a:spcPct val="150000"/>
              </a:lnSpc>
              <a:spcBef>
                <a:spcPts val="0"/>
              </a:spcBef>
            </a:pPr>
            <a:r>
              <a:rPr lang="en-US"/>
              <a:t>Wakeups</a:t>
            </a:r>
            <a:endParaRPr lang="en-US"/>
          </a:p>
          <a:p>
            <a:pPr lvl="0" eaLnBrk="1" latinLnBrk="0" hangingPunct="1">
              <a:lnSpc>
                <a:spcPct val="150000"/>
              </a:lnSpc>
              <a:spcBef>
                <a:spcPts val="0"/>
              </a:spcBef>
            </a:pPr>
            <a:r>
              <a:rPr lang="en-US"/>
              <a:t>Build a ChromeOS Image with SoCWatch</a:t>
            </a:r>
            <a:endParaRPr lang="en-US"/>
          </a:p>
          <a:p>
            <a:pPr lvl="1" eaLnBrk="1" latinLnBrk="0" hangingPunct="1">
              <a:lnSpc>
                <a:spcPct val="150000"/>
              </a:lnSpc>
              <a:spcBef>
                <a:spcPts val="0"/>
              </a:spcBef>
            </a:pPr>
            <a:r>
              <a:rPr lang="en-US"/>
              <a:t>With the build_image command, you will need to disable LSM module_locking and loadpin by modifying kernel boot arguments as in the below example</a:t>
            </a:r>
            <a:r>
              <a:rPr lang="x-none" altLang="en-US"/>
              <a:t>: ~/trunk/src/scripts $ ./build_image --board=${BOARD} --noenable_rootfs_verification --boot_args='lsm.module_locking=0 loadpin.enabled=0' test</a:t>
            </a:r>
            <a:endParaRPr lang="x-none" altLang="en-US"/>
          </a:p>
          <a:p>
            <a:pPr lvl="0" eaLnBrk="1" latinLnBrk="0" hangingPunct="1">
              <a:lnSpc>
                <a:spcPct val="150000"/>
              </a:lnSpc>
              <a:spcBef>
                <a:spcPts val="0"/>
              </a:spcBef>
            </a:pPr>
            <a:r>
              <a:rPr lang="x-none" altLang="en-US"/>
              <a:t>Installing SEP</a:t>
            </a:r>
            <a:endParaRPr lang="x-none" altLang="en-US"/>
          </a:p>
          <a:p>
            <a:pPr lvl="1" eaLnBrk="1" latinLnBrk="0" hangingPunct="1">
              <a:lnSpc>
                <a:spcPct val="150000"/>
              </a:lnSpc>
              <a:spcBef>
                <a:spcPts val="0"/>
              </a:spcBef>
            </a:pPr>
            <a:r>
              <a:rPr lang="x-none" altLang="en-US"/>
              <a:t>Run below command on development system where you built the ChromeOS image. Make sure you are in the chroot directory: &lt;cr&gt;$ ./start_devserver</a:t>
            </a:r>
            <a:endParaRPr lang="x-none" altLang="en-US"/>
          </a:p>
          <a:p>
            <a:pPr lvl="1" eaLnBrk="1" latinLnBrk="0" hangingPunct="1">
              <a:lnSpc>
                <a:spcPct val="150000"/>
              </a:lnSpc>
              <a:spcBef>
                <a:spcPts val="0"/>
              </a:spcBef>
            </a:pPr>
            <a:r>
              <a:rPr lang="x-none" altLang="en-US"/>
              <a:t>On the DUT run following commands to pull down SEP explicitly.  "gmerge" runs on your DUT and contacts your development machine to build packages.</a:t>
            </a:r>
            <a:endParaRPr lang="x-none" altLang="en-US"/>
          </a:p>
          <a:p>
            <a:pPr lvl="2" eaLnBrk="1" latinLnBrk="0" hangingPunct="1">
              <a:lnSpc>
                <a:spcPct val="150000"/>
              </a:lnSpc>
              <a:spcBef>
                <a:spcPts val="0"/>
              </a:spcBef>
            </a:pPr>
            <a:r>
              <a:rPr lang="x-none" altLang="en-US"/>
              <a:t>crosh&gt; shell</a:t>
            </a:r>
            <a:endParaRPr lang="x-none" altLang="en-US"/>
          </a:p>
          <a:p>
            <a:pPr lvl="2" eaLnBrk="1" latinLnBrk="0" hangingPunct="1">
              <a:lnSpc>
                <a:spcPct val="150000"/>
              </a:lnSpc>
              <a:spcBef>
                <a:spcPts val="0"/>
              </a:spcBef>
            </a:pPr>
            <a:r>
              <a:rPr lang="x-none" altLang="en-US"/>
              <a:t>$ sudo bash</a:t>
            </a:r>
            <a:endParaRPr lang="x-none" altLang="en-US"/>
          </a:p>
          <a:p>
            <a:pPr lvl="2" eaLnBrk="1" latinLnBrk="0" hangingPunct="1">
              <a:lnSpc>
                <a:spcPct val="150000"/>
              </a:lnSpc>
              <a:spcBef>
                <a:spcPts val="0"/>
              </a:spcBef>
            </a:pPr>
            <a:r>
              <a:rPr lang="x-none" altLang="en-US"/>
              <a:t># gmerge sep --accept_stable</a:t>
            </a:r>
            <a:endParaRPr lang="x-none" altLang="en-US"/>
          </a:p>
          <a:p>
            <a:pPr lvl="1" eaLnBrk="1" latinLnBrk="0" hangingPunct="1">
              <a:lnSpc>
                <a:spcPct val="150000"/>
              </a:lnSpc>
              <a:spcBef>
                <a:spcPts val="0"/>
              </a:spcBef>
            </a:pPr>
            <a:r>
              <a:rPr lang="x-none" altLang="en-US"/>
              <a:t>You may run out of space on the / partition. The workaround would be to symlink /opt/sep to /usr/local/opt/sep, then rerun the above commands.</a:t>
            </a:r>
            <a:endParaRPr lang="x-none" altLang="en-US"/>
          </a:p>
          <a:p>
            <a:pPr lvl="2" eaLnBrk="1" latinLnBrk="0" hangingPunct="1">
              <a:lnSpc>
                <a:spcPct val="150000"/>
              </a:lnSpc>
              <a:spcBef>
                <a:spcPts val="0"/>
              </a:spcBef>
            </a:pPr>
            <a:r>
              <a:rPr lang="x-none" altLang="en-US"/>
              <a:t>crosh&gt; shell</a:t>
            </a:r>
            <a:endParaRPr lang="x-none" altLang="en-US"/>
          </a:p>
          <a:p>
            <a:pPr lvl="2" eaLnBrk="1" latinLnBrk="0" hangingPunct="1">
              <a:lnSpc>
                <a:spcPct val="150000"/>
              </a:lnSpc>
              <a:spcBef>
                <a:spcPts val="0"/>
              </a:spcBef>
            </a:pPr>
            <a:r>
              <a:rPr lang="x-none" altLang="en-US"/>
              <a:t>$ sudo bash</a:t>
            </a:r>
            <a:endParaRPr lang="x-none" altLang="en-US"/>
          </a:p>
          <a:p>
            <a:pPr lvl="2" eaLnBrk="1" latinLnBrk="0" hangingPunct="1">
              <a:lnSpc>
                <a:spcPct val="150000"/>
              </a:lnSpc>
              <a:spcBef>
                <a:spcPts val="0"/>
              </a:spcBef>
            </a:pPr>
            <a:r>
              <a:rPr lang="x-none" altLang="en-US"/>
              <a:t># ln -s /opt/sep /usr/local/opt/sept</a:t>
            </a:r>
            <a:endParaRPr lang="x-none"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661035"/>
          </a:xfrm>
        </p:spPr>
        <p:txBody>
          <a:bodyPr>
            <a:normAutofit fontScale="90000"/>
          </a:bodyPr>
          <a:lstStyle/>
          <a:p>
            <a:r>
              <a:rPr lang="x-none" altLang="en-US"/>
              <a:t>Vital Product Data (VPD)</a:t>
            </a:r>
            <a:endParaRPr lang="x-none" altLang="en-US"/>
          </a:p>
        </p:txBody>
      </p:sp>
      <p:sp>
        <p:nvSpPr>
          <p:cNvPr id="3" name="Content Placeholder 2"/>
          <p:cNvSpPr>
            <a:spLocks noGrp="1"/>
          </p:cNvSpPr>
          <p:nvPr>
            <p:ph idx="1"/>
          </p:nvPr>
        </p:nvSpPr>
        <p:spPr>
          <a:xfrm>
            <a:off x="838200" y="1047750"/>
            <a:ext cx="10515600" cy="5688330"/>
          </a:xfrm>
        </p:spPr>
        <p:txBody>
          <a:bodyPr>
            <a:normAutofit fontScale="55000" lnSpcReduction="20000"/>
          </a:bodyPr>
          <a:lstStyle/>
          <a:p>
            <a:r>
              <a:rPr lang="en-US"/>
              <a:t>Region in Read-Only and Read-Write flash</a:t>
            </a:r>
            <a:endParaRPr lang="en-US"/>
          </a:p>
          <a:p>
            <a:r>
              <a:rPr lang="en-US"/>
              <a:t>RO_VPD</a:t>
            </a:r>
            <a:endParaRPr lang="en-US"/>
          </a:p>
          <a:p>
            <a:r>
              <a:rPr lang="en-US"/>
              <a:t>    Serial Number</a:t>
            </a:r>
            <a:endParaRPr lang="en-US"/>
          </a:p>
          <a:p>
            <a:r>
              <a:rPr lang="en-US"/>
              <a:t>    Initial Locale</a:t>
            </a:r>
            <a:endParaRPr lang="en-US"/>
          </a:p>
          <a:p>
            <a:r>
              <a:rPr lang="en-US"/>
              <a:t>    Initial Time Zone</a:t>
            </a:r>
            <a:endParaRPr lang="en-US"/>
          </a:p>
          <a:p>
            <a:r>
              <a:rPr lang="en-US"/>
              <a:t>    Keyboard Layout</a:t>
            </a:r>
            <a:endParaRPr lang="en-US"/>
          </a:p>
          <a:p>
            <a:r>
              <a:rPr lang="en-US"/>
              <a:t>RW_VPD</a:t>
            </a:r>
            <a:endParaRPr lang="en-US"/>
          </a:p>
          <a:p>
            <a:r>
              <a:rPr lang="en-US"/>
              <a:t>    Activation Date</a:t>
            </a:r>
            <a:endParaRPr lang="en-US"/>
          </a:p>
          <a:p>
            <a:r>
              <a:rPr lang="en-US"/>
              <a:t>    Registration Codes</a:t>
            </a:r>
            <a:endParaRPr lang="en-US"/>
          </a:p>
          <a:p>
            <a:r>
              <a:rPr lang="en-US"/>
              <a:t>Tool: vpd</a:t>
            </a:r>
            <a:endParaRPr lang="en-US"/>
          </a:p>
          <a:p>
            <a:r>
              <a:rPr lang="en-US"/>
              <a:t>Display contents of read-only VPD</a:t>
            </a:r>
            <a:endParaRPr lang="en-US"/>
          </a:p>
          <a:p>
            <a:pPr lvl="1"/>
            <a:r>
              <a:rPr lang="en-US"/>
              <a:t> # vpd -i RO_VPD -l</a:t>
            </a:r>
            <a:endParaRPr lang="en-US"/>
          </a:p>
          <a:p>
            <a:pPr lvl="0"/>
            <a:r>
              <a:rPr lang="en-US"/>
              <a:t>Display contents of read-write VPD</a:t>
            </a:r>
            <a:endParaRPr lang="en-US"/>
          </a:p>
          <a:p>
            <a:pPr lvl="1"/>
            <a:r>
              <a:rPr lang="en-US"/>
              <a:t> # vpd -i RW_VPD -l</a:t>
            </a:r>
            <a:endParaRPr lang="en-US"/>
          </a:p>
          <a:p>
            <a:pPr lvl="0"/>
            <a:r>
              <a:rPr lang="en-US"/>
              <a:t>Erase and reformat read-only VPD</a:t>
            </a:r>
            <a:endParaRPr lang="en-US"/>
          </a:p>
          <a:p>
            <a:pPr lvl="1"/>
            <a:r>
              <a:rPr lang="en-US"/>
              <a:t> # vpd -i RO_VPD -O</a:t>
            </a:r>
            <a:endParaRPr lang="en-US"/>
          </a:p>
          <a:p>
            <a:pPr lvl="0"/>
            <a:r>
              <a:rPr lang="en-US"/>
              <a:t>Add serial number to read-only VPD</a:t>
            </a:r>
            <a:endParaRPr lang="en-US"/>
          </a:p>
          <a:p>
            <a:pPr lvl="1"/>
            <a:r>
              <a:rPr lang="en-US"/>
              <a:t> # vpd -i RO_VPD -s serial_number=1234567890</a:t>
            </a:r>
            <a:endParaRPr lang="en-US"/>
          </a:p>
          <a:p>
            <a:r>
              <a:rPr lang="en-US"/>
              <a:t>Read back serial number value</a:t>
            </a:r>
            <a:endParaRPr lang="en-US"/>
          </a:p>
          <a:p>
            <a:pPr lvl="1"/>
            <a:r>
              <a:rPr lang="en-US"/>
              <a:t> # vpd -i RO_VPD -g serial_number</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815"/>
            <a:ext cx="10515600" cy="541020"/>
          </a:xfrm>
        </p:spPr>
        <p:txBody>
          <a:bodyPr>
            <a:normAutofit fontScale="90000"/>
          </a:bodyPr>
          <a:lstStyle/>
          <a:p>
            <a:r>
              <a:rPr lang="x-none" altLang="en-US"/>
              <a:t>Examine eMMc in Chromium Runtime Env</a:t>
            </a:r>
            <a:endParaRPr lang="x-none" altLang="en-US"/>
          </a:p>
        </p:txBody>
      </p:sp>
      <p:sp>
        <p:nvSpPr>
          <p:cNvPr id="3" name="Content Placeholder 2"/>
          <p:cNvSpPr>
            <a:spLocks noGrp="1"/>
          </p:cNvSpPr>
          <p:nvPr>
            <p:ph idx="1"/>
          </p:nvPr>
        </p:nvSpPr>
        <p:spPr>
          <a:xfrm>
            <a:off x="130810" y="961390"/>
            <a:ext cx="6617970" cy="5775960"/>
          </a:xfrm>
        </p:spPr>
        <p:txBody>
          <a:bodyPr>
            <a:normAutofit/>
          </a:bodyPr>
          <a:lstStyle/>
          <a:p>
            <a:r>
              <a:rPr lang="en-US"/>
              <a:t>Device info</a:t>
            </a:r>
            <a:endParaRPr lang="en-US"/>
          </a:p>
          <a:p>
            <a:pPr lvl="1"/>
            <a:r>
              <a:rPr lang="x-none" altLang="en-US" sz="1800"/>
              <a:t>Inside Chromium OS runtime environment, </a:t>
            </a:r>
            <a:r>
              <a:rPr lang="en-US" sz="1800"/>
              <a:t>review the eMMC device information </a:t>
            </a:r>
            <a:r>
              <a:rPr lang="x-none" altLang="en-US" sz="1800"/>
              <a:t>via</a:t>
            </a:r>
            <a:r>
              <a:rPr lang="en-US" sz="1800"/>
              <a:t> /var/log/storage_info.txt</a:t>
            </a:r>
            <a:endParaRPr lang="en-US" sz="1800"/>
          </a:p>
          <a:p>
            <a:pPr lvl="1"/>
            <a:r>
              <a:rPr lang="x-none" altLang="en-US" sz="1800"/>
              <a:t>CL Reference: https://chromium-review.googlesource.com/c/chromiumos/platform/depthcharge/+/238101</a:t>
            </a:r>
            <a:endParaRPr lang="x-none" altLang="en-US" sz="1800"/>
          </a:p>
          <a:p>
            <a:pPr lvl="0"/>
            <a:r>
              <a:rPr lang="x-none" altLang="en-US"/>
              <a:t>Host info - </a:t>
            </a:r>
            <a:r>
              <a:rPr lang="x-none" altLang="en-US" sz="1800"/>
              <a:t>cat /sys/kernel/debug/mmc0/</a:t>
            </a:r>
            <a:endParaRPr lang="x-none" altLang="en-US" sz="1800"/>
          </a:p>
          <a:p>
            <a:pPr lvl="0"/>
            <a:r>
              <a:rPr lang="x-none" altLang="en-US"/>
              <a:t>Throughput</a:t>
            </a:r>
            <a:endParaRPr lang="x-none" altLang="en-US"/>
          </a:p>
          <a:p>
            <a:pPr lvl="1"/>
            <a:r>
              <a:rPr lang="x-none" altLang="en-US"/>
              <a:t>Read: </a:t>
            </a:r>
            <a:r>
              <a:rPr lang="x-none" altLang="en-US" sz="1800"/>
              <a:t>hdparm -Tt --direct /dev/mmcblk0</a:t>
            </a:r>
            <a:endParaRPr lang="x-none" altLang="en-US" sz="1800"/>
          </a:p>
          <a:p>
            <a:pPr lvl="1"/>
            <a:r>
              <a:rPr lang="x-none" altLang="en-US"/>
              <a:t>Write: </a:t>
            </a:r>
            <a:endParaRPr lang="x-none" altLang="en-US"/>
          </a:p>
          <a:p>
            <a:pPr lvl="2"/>
            <a:r>
              <a:rPr lang="x-none" altLang="en-US" sz="1400"/>
              <a:t>localhost ~ # cd /mnt/stateful_partition</a:t>
            </a:r>
            <a:endParaRPr lang="x-none" altLang="en-US" sz="1400"/>
          </a:p>
          <a:p>
            <a:pPr lvl="2"/>
            <a:r>
              <a:rPr lang="x-none" altLang="en-US" sz="1400"/>
              <a:t>localhost ~ # temp=`uuidgen`; dd if=/dev/zero of=${temp} conv=fdatasync bs=4k count=100k; rm ${temp}</a:t>
            </a:r>
            <a:endParaRPr lang="x-none" altLang="en-US" sz="1400"/>
          </a:p>
        </p:txBody>
      </p:sp>
      <p:pic>
        <p:nvPicPr>
          <p:cNvPr id="4" name="Picture 3"/>
          <p:cNvPicPr>
            <a:picLocks noChangeAspect="1"/>
          </p:cNvPicPr>
          <p:nvPr/>
        </p:nvPicPr>
        <p:blipFill>
          <a:blip r:embed="rId1"/>
          <a:stretch>
            <a:fillRect/>
          </a:stretch>
        </p:blipFill>
        <p:spPr>
          <a:xfrm>
            <a:off x="7012940" y="1012190"/>
            <a:ext cx="5087620" cy="2687955"/>
          </a:xfrm>
          <a:prstGeom prst="rect">
            <a:avLst/>
          </a:prstGeom>
        </p:spPr>
      </p:pic>
      <p:pic>
        <p:nvPicPr>
          <p:cNvPr id="5" name="Picture 4"/>
          <p:cNvPicPr>
            <a:picLocks noChangeAspect="1"/>
          </p:cNvPicPr>
          <p:nvPr/>
        </p:nvPicPr>
        <p:blipFill>
          <a:blip r:embed="rId2"/>
          <a:stretch>
            <a:fillRect/>
          </a:stretch>
        </p:blipFill>
        <p:spPr>
          <a:xfrm>
            <a:off x="7146290" y="4083685"/>
            <a:ext cx="4870450" cy="25463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How-To Chromium OS Kernel Tracing</a:t>
            </a:r>
            <a:endParaRPr lang="x-none" altLang="en-US"/>
          </a:p>
        </p:txBody>
      </p:sp>
      <p:sp>
        <p:nvSpPr>
          <p:cNvPr id="3" name="Content Placeholder 2"/>
          <p:cNvSpPr>
            <a:spLocks noGrp="1"/>
          </p:cNvSpPr>
          <p:nvPr>
            <p:ph idx="1"/>
          </p:nvPr>
        </p:nvSpPr>
        <p:spPr/>
        <p:txBody>
          <a:bodyPr/>
          <a:lstStyle/>
          <a:p>
            <a:r>
              <a:rPr lang="en-US"/>
              <a:t># cd /sys/kernel/debug/tracing</a:t>
            </a:r>
            <a:endParaRPr lang="en-US"/>
          </a:p>
          <a:p>
            <a:r>
              <a:rPr lang="en-US"/>
              <a:t># echo function &gt; current_tracer</a:t>
            </a:r>
            <a:endParaRPr lang="en-US"/>
          </a:p>
          <a:p>
            <a:r>
              <a:rPr lang="en-US"/>
              <a:t># cat trace     # this dumps current trace buffer</a:t>
            </a:r>
            <a:endParaRPr lang="en-US"/>
          </a:p>
          <a:p>
            <a:r>
              <a:rPr lang="en-US"/>
              <a:t># echo nop &gt; current_tracer</a:t>
            </a:r>
            <a:endParaRPr lang="en-US"/>
          </a:p>
          <a:p>
            <a:r>
              <a:rPr lang="en-US"/>
              <a:t>There is one tip you can dump the trace buffer while panic, along with Oops message, either using sysctl or /proc</a:t>
            </a:r>
            <a:endParaRPr lang="en-US"/>
          </a:p>
          <a:p>
            <a:r>
              <a:rPr lang="en-US"/>
              <a:t># cd /proc/sys/kernel</a:t>
            </a:r>
            <a:endParaRPr lang="en-US"/>
          </a:p>
          <a:p>
            <a:r>
              <a:rPr lang="en-US"/>
              <a:t># echo 1 &gt; ftrace_dump_on_oops</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19405"/>
            <a:ext cx="10515600" cy="533400"/>
          </a:xfrm>
        </p:spPr>
        <p:txBody>
          <a:bodyPr>
            <a:normAutofit fontScale="90000"/>
          </a:bodyPr>
          <a:p>
            <a:r>
              <a:rPr lang="x-none" altLang="en-US"/>
              <a:t>Error Logging System in Linux</a:t>
            </a:r>
            <a:endParaRPr lang="x-none" altLang="en-US"/>
          </a:p>
        </p:txBody>
      </p:sp>
      <p:sp>
        <p:nvSpPr>
          <p:cNvPr id="3" name="Content Placeholder 2"/>
          <p:cNvSpPr>
            <a:spLocks noGrp="1"/>
          </p:cNvSpPr>
          <p:nvPr>
            <p:ph idx="1"/>
          </p:nvPr>
        </p:nvSpPr>
        <p:spPr>
          <a:xfrm>
            <a:off x="841375" y="1112520"/>
            <a:ext cx="5325745" cy="5558155"/>
          </a:xfrm>
        </p:spPr>
        <p:txBody>
          <a:bodyPr>
            <a:normAutofit fontScale="40000"/>
          </a:bodyPr>
          <a:p>
            <a:pPr fontAlgn="auto">
              <a:lnSpc>
                <a:spcPct val="150000"/>
              </a:lnSpc>
            </a:pPr>
            <a:r>
              <a:rPr lang="en-US"/>
              <a:t>Printk, organizes the data string as the format you want</a:t>
            </a:r>
            <a:endParaRPr lang="en-US"/>
          </a:p>
          <a:p>
            <a:pPr lvl="0" fontAlgn="auto">
              <a:lnSpc>
                <a:spcPct val="150000"/>
              </a:lnSpc>
            </a:pPr>
            <a:r>
              <a:rPr lang="en-US"/>
              <a:t>Logbuf, buffers the logs temporarily</a:t>
            </a:r>
            <a:endParaRPr lang="en-US"/>
          </a:p>
          <a:p>
            <a:pPr lvl="0" fontAlgn="auto">
              <a:lnSpc>
                <a:spcPct val="150000"/>
              </a:lnSpc>
            </a:pPr>
            <a:r>
              <a:rPr lang="en-US"/>
              <a:t>Syslog, manages the logbuf and provides some ioctrl function, is a system call interface too.</a:t>
            </a:r>
            <a:endParaRPr lang="en-US"/>
          </a:p>
          <a:p>
            <a:pPr lvl="0" fontAlgn="auto">
              <a:lnSpc>
                <a:spcPct val="150000"/>
              </a:lnSpc>
            </a:pPr>
            <a:r>
              <a:rPr lang="en-US"/>
              <a:t>/proc/kmsg&amp;/dev/kmsg, interfaces in file system, are most used by user space services to get log messages or write some data info to logbuf</a:t>
            </a:r>
            <a:endParaRPr lang="en-US"/>
          </a:p>
          <a:p>
            <a:pPr lvl="0" fontAlgn="auto">
              <a:lnSpc>
                <a:spcPct val="150000"/>
              </a:lnSpc>
            </a:pPr>
            <a:r>
              <a:rPr lang="en-US"/>
              <a:t>Console, displays the log information, or acts as a shadow of other monitor device</a:t>
            </a:r>
            <a:endParaRPr lang="en-US"/>
          </a:p>
          <a:p>
            <a:pPr lvl="0" fontAlgn="auto">
              <a:lnSpc>
                <a:spcPct val="150000"/>
              </a:lnSpc>
            </a:pPr>
            <a:r>
              <a:rPr lang="en-US"/>
              <a:t>Klogd&amp;syslogd, is an couple of daemon services and charge of restoring log messages</a:t>
            </a:r>
            <a:endParaRPr lang="en-US"/>
          </a:p>
          <a:p>
            <a:pPr lvl="0" fontAlgn="auto">
              <a:lnSpc>
                <a:spcPct val="150000"/>
              </a:lnSpc>
            </a:pPr>
            <a:r>
              <a:rPr lang="en-US"/>
              <a:t>Rsyslogd, is an enhanced version klogd and syslogd. Only one of the two categories is selected.</a:t>
            </a:r>
            <a:endParaRPr lang="en-US"/>
          </a:p>
          <a:p>
            <a:pPr lvl="0" fontAlgn="auto">
              <a:lnSpc>
                <a:spcPct val="150000"/>
              </a:lnSpc>
            </a:pPr>
            <a:r>
              <a:rPr lang="en-US"/>
              <a:t>Dmesg, is a tool to display the log messages, sometimes has a tiny difference to klogd&amp;syslogd or rsyslogd</a:t>
            </a:r>
            <a:endParaRPr lang="en-US"/>
          </a:p>
          <a:p>
            <a:pPr lvl="0" fontAlgn="auto">
              <a:lnSpc>
                <a:spcPct val="150000"/>
              </a:lnSpc>
            </a:pPr>
            <a:r>
              <a:rPr lang="en-US"/>
              <a:t>/var/log/*, are several kinds of log files for different purpose</a:t>
            </a:r>
            <a:endParaRPr lang="en-US"/>
          </a:p>
        </p:txBody>
      </p:sp>
      <p:pic>
        <p:nvPicPr>
          <p:cNvPr id="4" name="Picture 3"/>
          <p:cNvPicPr>
            <a:picLocks noChangeAspect="1"/>
          </p:cNvPicPr>
          <p:nvPr/>
        </p:nvPicPr>
        <p:blipFill>
          <a:blip r:embed="rId1"/>
          <a:stretch>
            <a:fillRect/>
          </a:stretch>
        </p:blipFill>
        <p:spPr>
          <a:xfrm>
            <a:off x="6706235" y="1864360"/>
            <a:ext cx="5266690" cy="31045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85470"/>
          </a:xfrm>
        </p:spPr>
        <p:txBody>
          <a:bodyPr/>
          <a:lstStyle/>
          <a:p>
            <a:r>
              <a:rPr lang="en-US" altLang="zh-CN"/>
              <a:t>Overlays in Chromium OS</a:t>
            </a:r>
            <a:endParaRPr lang="en-US" altLang="zh-CN"/>
          </a:p>
        </p:txBody>
      </p:sp>
      <p:pic>
        <p:nvPicPr>
          <p:cNvPr id="4" name="图片 3"/>
          <p:cNvPicPr>
            <a:picLocks noChangeAspect="1"/>
          </p:cNvPicPr>
          <p:nvPr/>
        </p:nvPicPr>
        <p:blipFill>
          <a:blip r:embed="rId1"/>
          <a:stretch>
            <a:fillRect/>
          </a:stretch>
        </p:blipFill>
        <p:spPr>
          <a:xfrm>
            <a:off x="838835" y="1244600"/>
            <a:ext cx="8844280" cy="54737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8600"/>
            <a:ext cx="10515600" cy="597535"/>
          </a:xfrm>
        </p:spPr>
        <p:txBody>
          <a:bodyPr>
            <a:normAutofit fontScale="90000"/>
          </a:bodyPr>
          <a:p>
            <a:r>
              <a:rPr lang="en-US"/>
              <a:t>Daemon </a:t>
            </a:r>
            <a:r>
              <a:rPr lang="x-none" altLang="en-US"/>
              <a:t>S</a:t>
            </a:r>
            <a:r>
              <a:rPr lang="en-US"/>
              <a:t>ervices in </a:t>
            </a:r>
            <a:r>
              <a:rPr lang="x-none" altLang="en-US"/>
              <a:t>U</a:t>
            </a:r>
            <a:r>
              <a:rPr lang="en-US"/>
              <a:t>ser </a:t>
            </a:r>
            <a:r>
              <a:rPr lang="x-none" altLang="en-US"/>
              <a:t>S</a:t>
            </a:r>
            <a:r>
              <a:rPr lang="en-US"/>
              <a:t>pace</a:t>
            </a:r>
            <a:endParaRPr lang="en-US"/>
          </a:p>
        </p:txBody>
      </p:sp>
      <p:sp>
        <p:nvSpPr>
          <p:cNvPr id="3" name="Content Placeholder 2"/>
          <p:cNvSpPr>
            <a:spLocks noGrp="1"/>
          </p:cNvSpPr>
          <p:nvPr>
            <p:ph idx="1"/>
          </p:nvPr>
        </p:nvSpPr>
        <p:spPr>
          <a:xfrm>
            <a:off x="838835" y="1062990"/>
            <a:ext cx="6638925" cy="5599430"/>
          </a:xfrm>
        </p:spPr>
        <p:txBody>
          <a:bodyPr>
            <a:normAutofit fontScale="30000"/>
          </a:bodyPr>
          <a:p>
            <a:pPr eaLnBrk="1" fontAlgn="auto" latinLnBrk="0" hangingPunct="1">
              <a:lnSpc>
                <a:spcPct val="150000"/>
              </a:lnSpc>
              <a:spcBef>
                <a:spcPts val="0"/>
              </a:spcBef>
            </a:pPr>
            <a:r>
              <a:rPr lang="en-US"/>
              <a:t>This subsystem has the following key components:</a:t>
            </a:r>
            <a:endParaRPr lang="en-US"/>
          </a:p>
          <a:p>
            <a:pPr eaLnBrk="1" fontAlgn="auto" latinLnBrk="0" hangingPunct="1">
              <a:lnSpc>
                <a:spcPct val="150000"/>
              </a:lnSpc>
              <a:spcBef>
                <a:spcPts val="0"/>
              </a:spcBef>
            </a:pPr>
            <a:r>
              <a:rPr lang="en-US"/>
              <a:t>    LibC, provides the write entry for applications. The entry has similar format as printk</a:t>
            </a:r>
            <a:endParaRPr lang="en-US"/>
          </a:p>
          <a:p>
            <a:pPr eaLnBrk="1" fontAlgn="auto" latinLnBrk="0" hangingPunct="1">
              <a:lnSpc>
                <a:spcPct val="150000"/>
              </a:lnSpc>
              <a:spcBef>
                <a:spcPts val="0"/>
              </a:spcBef>
            </a:pPr>
            <a:r>
              <a:rPr lang="en-US"/>
              <a:t>syslog (priority, format, …);</a:t>
            </a:r>
            <a:endParaRPr lang="en-US"/>
          </a:p>
          <a:p>
            <a:pPr eaLnBrk="1" fontAlgn="auto" latinLnBrk="0" hangingPunct="1">
              <a:lnSpc>
                <a:spcPct val="150000"/>
              </a:lnSpc>
              <a:spcBef>
                <a:spcPts val="0"/>
              </a:spcBef>
            </a:pPr>
            <a:r>
              <a:rPr lang="en-US"/>
              <a:t>Where priority has two parts, one is severity, which occupies 3 bits and has the same meaning as the severity of printk; another part is facility code, which means which function part the message comes from, and takes other remaining bits. Some facility code examples are as the following</a:t>
            </a:r>
            <a:endParaRPr lang="en-US"/>
          </a:p>
          <a:p>
            <a:pPr eaLnBrk="1" fontAlgn="auto" latinLnBrk="0" hangingPunct="1">
              <a:lnSpc>
                <a:spcPct val="150000"/>
              </a:lnSpc>
              <a:spcBef>
                <a:spcPts val="0"/>
              </a:spcBef>
            </a:pPr>
            <a:r>
              <a:rPr lang="en-US"/>
              <a:t>/* facility codes */</a:t>
            </a:r>
            <a:endParaRPr lang="en-US"/>
          </a:p>
          <a:p>
            <a:pPr eaLnBrk="1" fontAlgn="auto" latinLnBrk="0" hangingPunct="1">
              <a:lnSpc>
                <a:spcPct val="150000"/>
              </a:lnSpc>
              <a:spcBef>
                <a:spcPts val="0"/>
              </a:spcBef>
            </a:pPr>
            <a:r>
              <a:rPr lang="en-US"/>
              <a:t>#defineLOG_KERN(0&lt;&lt;3)/* kernel messages */</a:t>
            </a:r>
            <a:endParaRPr lang="en-US"/>
          </a:p>
          <a:p>
            <a:pPr eaLnBrk="1" fontAlgn="auto" latinLnBrk="0" hangingPunct="1">
              <a:lnSpc>
                <a:spcPct val="150000"/>
              </a:lnSpc>
              <a:spcBef>
                <a:spcPts val="0"/>
              </a:spcBef>
            </a:pPr>
            <a:r>
              <a:rPr lang="en-US"/>
              <a:t>#defineLOG_USER(1&lt;&lt;3)/* random user-level messages */</a:t>
            </a:r>
            <a:endParaRPr lang="en-US"/>
          </a:p>
          <a:p>
            <a:pPr eaLnBrk="1" fontAlgn="auto" latinLnBrk="0" hangingPunct="1">
              <a:lnSpc>
                <a:spcPct val="150000"/>
              </a:lnSpc>
              <a:spcBef>
                <a:spcPts val="0"/>
              </a:spcBef>
            </a:pPr>
            <a:r>
              <a:rPr lang="en-US"/>
              <a:t>#defineLOG_MAIL(2&lt;&lt;3)/* mail system */</a:t>
            </a:r>
            <a:endParaRPr lang="en-US"/>
          </a:p>
          <a:p>
            <a:pPr eaLnBrk="1" fontAlgn="auto" latinLnBrk="0" hangingPunct="1">
              <a:lnSpc>
                <a:spcPct val="150000"/>
              </a:lnSpc>
              <a:spcBef>
                <a:spcPts val="0"/>
              </a:spcBef>
            </a:pPr>
            <a:r>
              <a:rPr lang="en-US"/>
              <a:t>#defineLOG_DAEMON(3&lt;&lt;3)/* system daemons */</a:t>
            </a:r>
            <a:endParaRPr lang="en-US"/>
          </a:p>
          <a:p>
            <a:pPr eaLnBrk="1" fontAlgn="auto" latinLnBrk="0" hangingPunct="1">
              <a:lnSpc>
                <a:spcPct val="150000"/>
              </a:lnSpc>
              <a:spcBef>
                <a:spcPts val="0"/>
              </a:spcBef>
            </a:pPr>
            <a:r>
              <a:rPr lang="en-US"/>
              <a:t>    /dev/log, is a socket interface. All log messages from user spaces go through this socket and reach rsyslog daemon service except some messages you write to /dev/kmsg.</a:t>
            </a:r>
            <a:endParaRPr lang="en-US"/>
          </a:p>
          <a:p>
            <a:pPr eaLnBrk="1" fontAlgn="auto" latinLnBrk="0" hangingPunct="1">
              <a:lnSpc>
                <a:spcPct val="150000"/>
              </a:lnSpc>
              <a:spcBef>
                <a:spcPts val="0"/>
              </a:spcBef>
            </a:pPr>
            <a:r>
              <a:rPr lang="en-US"/>
              <a:t>    Rsyslogd, is the daemon service, which listens the /dev/log socket and /proc/kmsg, and then routes the log messages to right positions according to the priority code and configure files.</a:t>
            </a:r>
            <a:endParaRPr lang="en-US"/>
          </a:p>
          <a:p>
            <a:pPr eaLnBrk="1" fontAlgn="auto" latinLnBrk="0" hangingPunct="1">
              <a:lnSpc>
                <a:spcPct val="150000"/>
              </a:lnSpc>
              <a:spcBef>
                <a:spcPts val="0"/>
              </a:spcBef>
            </a:pPr>
            <a:r>
              <a:rPr lang="en-US"/>
              <a:t>There are some pieces of rules from the configure file /etc/rsyslog.d/50-default.conf</a:t>
            </a:r>
            <a:endParaRPr lang="en-US"/>
          </a:p>
        </p:txBody>
      </p:sp>
      <p:pic>
        <p:nvPicPr>
          <p:cNvPr id="4" name="Picture 3"/>
          <p:cNvPicPr>
            <a:picLocks noChangeAspect="1"/>
          </p:cNvPicPr>
          <p:nvPr/>
        </p:nvPicPr>
        <p:blipFill>
          <a:blip r:embed="rId1"/>
          <a:stretch>
            <a:fillRect/>
          </a:stretch>
        </p:blipFill>
        <p:spPr>
          <a:xfrm>
            <a:off x="7750175" y="1598295"/>
            <a:ext cx="4055110" cy="304228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1082675"/>
          </a:xfrm>
        </p:spPr>
        <p:txBody>
          <a:bodyPr>
            <a:normAutofit fontScale="90000"/>
          </a:bodyPr>
          <a:lstStyle/>
          <a:p>
            <a:r>
              <a:rPr lang="x-none" altLang="en-US"/>
              <a:t>Enable "dev_dbg" in Chromium OS Kernel Driver Debug</a:t>
            </a:r>
            <a:endParaRPr lang="x-none" altLang="en-US"/>
          </a:p>
        </p:txBody>
      </p:sp>
      <p:sp>
        <p:nvSpPr>
          <p:cNvPr id="3" name="Content Placeholder 2"/>
          <p:cNvSpPr>
            <a:spLocks noGrp="1"/>
          </p:cNvSpPr>
          <p:nvPr>
            <p:ph idx="1"/>
          </p:nvPr>
        </p:nvSpPr>
        <p:spPr/>
        <p:txBody>
          <a:bodyPr>
            <a:normAutofit fontScale="57500"/>
          </a:bodyPr>
          <a:lstStyle/>
          <a:p>
            <a:pPr fontAlgn="auto">
              <a:lnSpc>
                <a:spcPct val="150000"/>
              </a:lnSpc>
            </a:pPr>
            <a:r>
              <a:rPr lang="x-none" altLang="en-US"/>
              <a:t>T</a:t>
            </a:r>
            <a:r>
              <a:rPr lang="en-US"/>
              <a:t>he simplest way to receive dev_dbg messages to do following steps:</a:t>
            </a:r>
            <a:endParaRPr lang="en-US"/>
          </a:p>
          <a:p>
            <a:pPr lvl="1" fontAlgn="auto">
              <a:lnSpc>
                <a:spcPct val="150000"/>
              </a:lnSpc>
            </a:pPr>
            <a:r>
              <a:rPr lang="en-US"/>
              <a:t>provide debug key into bootargs kernel parameters</a:t>
            </a:r>
            <a:endParaRPr lang="en-US"/>
          </a:p>
          <a:p>
            <a:pPr lvl="1" fontAlgn="auto">
              <a:lnSpc>
                <a:spcPct val="150000"/>
              </a:lnSpc>
            </a:pPr>
            <a:r>
              <a:rPr lang="en-US"/>
              <a:t>append #define DEBUG at the first line of the driver file - if the driver is a single file and is using a common Makefile, or append -DDEBUG inside the CC build options if the driver contains of multiple source files and as usually has it's own Makefile</a:t>
            </a:r>
            <a:endParaRPr lang="en-US"/>
          </a:p>
          <a:p>
            <a:pPr lvl="1" fontAlgn="auto">
              <a:lnSpc>
                <a:spcPct val="150000"/>
              </a:lnSpc>
            </a:pPr>
            <a:r>
              <a:rPr lang="en-US"/>
              <a:t>upon the kernel booted and the prompt appear to enable debug level messages by executing either dmesg -n 8 or echo 8 &gt; /proc/sys/kernel/printk</a:t>
            </a:r>
            <a:endParaRPr lang="en-US"/>
          </a:p>
          <a:p>
            <a:pPr lvl="1" fontAlgn="auto">
              <a:lnSpc>
                <a:spcPct val="150000"/>
              </a:lnSpc>
            </a:pPr>
            <a:r>
              <a:rPr lang="en-US"/>
              <a:t>mount the debug filesystem manually by executing the following command </a:t>
            </a:r>
            <a:r>
              <a:rPr lang="x-none" altLang="en-US"/>
              <a:t>or add the this under your /etc/fstab to make the mount go automatic when you reboot</a:t>
            </a:r>
            <a:r>
              <a:rPr lang="en-US"/>
              <a:t>:</a:t>
            </a:r>
            <a:endParaRPr lang="en-US"/>
          </a:p>
          <a:p>
            <a:pPr lvl="2" fontAlgn="auto">
              <a:lnSpc>
                <a:spcPct val="150000"/>
              </a:lnSpc>
            </a:pPr>
            <a:r>
              <a:rPr lang="en-US"/>
              <a:t>mount -t debugfs none /sys/kernel/debug</a:t>
            </a:r>
            <a:endParaRPr lang="en-US"/>
          </a:p>
          <a:p>
            <a:pPr lvl="2" fontAlgn="auto">
              <a:lnSpc>
                <a:spcPct val="150000"/>
              </a:lnSpc>
            </a:pPr>
            <a:r>
              <a:rPr lang="en-US"/>
              <a:t>Once done, do:</a:t>
            </a:r>
            <a:endParaRPr lang="en-US"/>
          </a:p>
          <a:p>
            <a:pPr lvl="2" fontAlgn="auto">
              <a:lnSpc>
                <a:spcPct val="150000"/>
              </a:lnSpc>
            </a:pPr>
            <a:r>
              <a:rPr lang="en-US"/>
              <a:t>ls /sys/kernel/debug</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97865"/>
          </a:xfrm>
        </p:spPr>
        <p:txBody>
          <a:bodyPr>
            <a:normAutofit/>
          </a:bodyPr>
          <a:lstStyle/>
          <a:p>
            <a:r>
              <a:rPr lang="x-none" altLang="en-US"/>
              <a:t>Chromium OS Performance Tuning</a:t>
            </a:r>
            <a:endParaRPr lang="x-none" altLang="en-US"/>
          </a:p>
        </p:txBody>
      </p:sp>
      <p:sp>
        <p:nvSpPr>
          <p:cNvPr id="3" name="Content Placeholder 2"/>
          <p:cNvSpPr>
            <a:spLocks noGrp="1"/>
          </p:cNvSpPr>
          <p:nvPr>
            <p:ph idx="1"/>
          </p:nvPr>
        </p:nvSpPr>
        <p:spPr>
          <a:xfrm>
            <a:off x="840740" y="930910"/>
            <a:ext cx="6040120" cy="5826125"/>
          </a:xfrm>
        </p:spPr>
        <p:txBody>
          <a:bodyPr>
            <a:normAutofit fontScale="57500" lnSpcReduction="20000"/>
          </a:bodyPr>
          <a:lstStyle/>
          <a:p>
            <a:pPr fontAlgn="auto">
              <a:lnSpc>
                <a:spcPct val="100000"/>
              </a:lnSpc>
            </a:pPr>
            <a:r>
              <a:rPr lang="en-US"/>
              <a:t>Ftrace is the famous Linux kernel profiling tool. UXTune is based on Ftrace.</a:t>
            </a:r>
            <a:endParaRPr lang="en-US"/>
          </a:p>
          <a:p>
            <a:pPr fontAlgn="auto">
              <a:lnSpc>
                <a:spcPct val="100000"/>
              </a:lnSpc>
            </a:pPr>
            <a:r>
              <a:rPr lang="en-US"/>
              <a:t>Mount the debugfs filesystem</a:t>
            </a:r>
            <a:endParaRPr lang="en-US"/>
          </a:p>
          <a:p>
            <a:pPr lvl="1" fontAlgn="auto">
              <a:lnSpc>
                <a:spcPct val="100000"/>
              </a:lnSpc>
            </a:pPr>
            <a:r>
              <a:rPr lang="en-US"/>
              <a:t>mount -t debugfs none /sys/kernel/debug</a:t>
            </a:r>
            <a:endParaRPr lang="en-US"/>
          </a:p>
          <a:p>
            <a:pPr lvl="0" fontAlgn="auto">
              <a:lnSpc>
                <a:spcPct val="100000"/>
              </a:lnSpc>
            </a:pPr>
            <a:r>
              <a:rPr lang="en-US"/>
              <a:t>Enter the ftrace the working directory</a:t>
            </a:r>
            <a:endParaRPr lang="en-US"/>
          </a:p>
          <a:p>
            <a:pPr lvl="1" fontAlgn="auto">
              <a:lnSpc>
                <a:spcPct val="100000"/>
              </a:lnSpc>
            </a:pPr>
            <a:r>
              <a:rPr lang="en-US"/>
              <a:t>cd /sys/kernel/debug/tracing</a:t>
            </a:r>
            <a:endParaRPr lang="en-US"/>
          </a:p>
          <a:p>
            <a:pPr lvl="0" fontAlgn="auto">
              <a:lnSpc>
                <a:spcPct val="100000"/>
              </a:lnSpc>
            </a:pPr>
            <a:r>
              <a:rPr lang="en-US"/>
              <a:t>Start to capture data using the "function" tracer</a:t>
            </a:r>
            <a:endParaRPr lang="en-US"/>
          </a:p>
          <a:p>
            <a:pPr lvl="1" fontAlgn="auto">
              <a:lnSpc>
                <a:spcPct val="100000"/>
              </a:lnSpc>
            </a:pPr>
            <a:r>
              <a:rPr lang="en-US"/>
              <a:t>echo 0 &gt; /sys/kernel/debug/tracing/tracing_enabled</a:t>
            </a:r>
            <a:endParaRPr lang="en-US"/>
          </a:p>
          <a:p>
            <a:pPr lvl="1" fontAlgn="auto">
              <a:lnSpc>
                <a:spcPct val="100000"/>
              </a:lnSpc>
            </a:pPr>
            <a:r>
              <a:rPr lang="en-US"/>
              <a:t>echo 1 &gt; /proc/sys/kernel/ftrace_enabled</a:t>
            </a:r>
            <a:endParaRPr lang="en-US"/>
          </a:p>
          <a:p>
            <a:pPr lvl="1" fontAlgn="auto">
              <a:lnSpc>
                <a:spcPct val="100000"/>
              </a:lnSpc>
            </a:pPr>
            <a:r>
              <a:rPr lang="en-US"/>
              <a:t>echo function &gt; /sys/kernel/debug/tracing/current_tracer</a:t>
            </a:r>
            <a:endParaRPr lang="en-US"/>
          </a:p>
          <a:p>
            <a:pPr lvl="1" fontAlgn="auto">
              <a:lnSpc>
                <a:spcPct val="100000"/>
              </a:lnSpc>
            </a:pPr>
            <a:r>
              <a:rPr lang="en-US"/>
              <a:t>echo 1 &gt; /sys/kernel/debug/tracing/tracing_on</a:t>
            </a:r>
            <a:endParaRPr lang="en-US"/>
          </a:p>
          <a:p>
            <a:pPr lvl="1" fontAlgn="auto">
              <a:lnSpc>
                <a:spcPct val="100000"/>
              </a:lnSpc>
            </a:pPr>
            <a:r>
              <a:rPr lang="en-US"/>
              <a:t>echo 1 &gt; /sys/kernel/debug/tracing/tracing_enabled</a:t>
            </a:r>
            <a:endParaRPr lang="en-US"/>
          </a:p>
          <a:p>
            <a:pPr lvl="1" fontAlgn="auto">
              <a:lnSpc>
                <a:spcPct val="100000"/>
              </a:lnSpc>
            </a:pPr>
            <a:r>
              <a:rPr lang="en-US"/>
              <a:t>... your work ...</a:t>
            </a:r>
            <a:endParaRPr lang="en-US"/>
          </a:p>
          <a:p>
            <a:pPr lvl="0" fontAlgn="auto">
              <a:lnSpc>
                <a:spcPct val="100000"/>
              </a:lnSpc>
            </a:pPr>
            <a:r>
              <a:rPr lang="en-US"/>
              <a:t>Start to capture data using the "function graph" tracer</a:t>
            </a:r>
            <a:endParaRPr lang="en-US"/>
          </a:p>
          <a:p>
            <a:pPr lvl="1" fontAlgn="auto">
              <a:lnSpc>
                <a:spcPct val="100000"/>
              </a:lnSpc>
            </a:pPr>
            <a:r>
              <a:rPr lang="en-US"/>
              <a:t>echo function_graph &gt; /sys/kernel/debug/tracing/current_tracer</a:t>
            </a:r>
            <a:endParaRPr lang="en-US"/>
          </a:p>
          <a:p>
            <a:pPr lvl="0" fontAlgn="auto">
              <a:lnSpc>
                <a:spcPct val="100000"/>
              </a:lnSpc>
            </a:pPr>
            <a:r>
              <a:rPr lang="en-US"/>
              <a:t>Stop and view data</a:t>
            </a:r>
            <a:endParaRPr lang="en-US"/>
          </a:p>
          <a:p>
            <a:pPr lvl="1" fontAlgn="auto">
              <a:lnSpc>
                <a:spcPct val="100000"/>
              </a:lnSpc>
            </a:pPr>
            <a:r>
              <a:rPr lang="en-US"/>
              <a:t>echo 0 &gt; /sys/kernel/debug/tracing/tracing_enabled</a:t>
            </a:r>
            <a:endParaRPr lang="en-US"/>
          </a:p>
          <a:p>
            <a:pPr lvl="1" fontAlgn="auto">
              <a:lnSpc>
                <a:spcPct val="100000"/>
              </a:lnSpc>
            </a:pPr>
            <a:r>
              <a:rPr lang="en-US"/>
              <a:t>cat /sys/kernel/debug/tracing/trace &gt; data.file</a:t>
            </a:r>
            <a:endParaRPr lang="en-US"/>
          </a:p>
          <a:p>
            <a:pPr lvl="1" fontAlgn="auto">
              <a:lnSpc>
                <a:spcPct val="100000"/>
              </a:lnSpc>
            </a:pPr>
            <a:r>
              <a:rPr lang="en-US"/>
              <a:t>vi data.file</a:t>
            </a:r>
            <a:endParaRPr lang="en-US"/>
          </a:p>
          <a:p>
            <a:pPr lvl="0" fontAlgn="auto">
              <a:lnSpc>
                <a:spcPct val="100000"/>
              </a:lnSpc>
            </a:pPr>
            <a:r>
              <a:rPr lang="en-US"/>
              <a:t>Examples by the "function graph" tracer</a:t>
            </a:r>
            <a:endParaRPr lang="en-US"/>
          </a:p>
        </p:txBody>
      </p:sp>
      <p:sp>
        <p:nvSpPr>
          <p:cNvPr id="4" name="Text Box 3"/>
          <p:cNvSpPr txBox="1"/>
          <p:nvPr/>
        </p:nvSpPr>
        <p:spPr>
          <a:xfrm>
            <a:off x="7564755" y="1109345"/>
            <a:ext cx="4448810" cy="5638800"/>
          </a:xfrm>
          <a:prstGeom prst="rect">
            <a:avLst/>
          </a:prstGeom>
          <a:noFill/>
        </p:spPr>
        <p:txBody>
          <a:bodyPr wrap="square" rtlCol="0" anchor="t">
            <a:spAutoFit/>
          </a:bodyPr>
          <a:lstStyle/>
          <a:p>
            <a:r>
              <a:rPr lang="en-US" sz="1400"/>
              <a:t># tracer: function_graph</a:t>
            </a:r>
            <a:endParaRPr lang="en-US" sz="1400"/>
          </a:p>
          <a:p>
            <a:r>
              <a:rPr lang="en-US" sz="1400"/>
              <a:t>#</a:t>
            </a:r>
            <a:endParaRPr lang="en-US" sz="1400"/>
          </a:p>
          <a:p>
            <a:r>
              <a:rPr lang="en-US" sz="1400"/>
              <a:t># CPU  DURATION                  FUNCTION CALLS</a:t>
            </a:r>
            <a:endParaRPr lang="en-US" sz="1400"/>
          </a:p>
          <a:p>
            <a:r>
              <a:rPr lang="en-US" sz="1400"/>
              <a:t># |     |   |                     |   |   |   |</a:t>
            </a:r>
            <a:endParaRPr lang="en-US" sz="1400"/>
          </a:p>
          <a:p>
            <a:r>
              <a:rPr lang="en-US" sz="1400"/>
              <a:t> 1)   2.964 us    |              sub_preempt_count();</a:t>
            </a:r>
            <a:endParaRPr lang="en-US" sz="1400"/>
          </a:p>
          <a:p>
            <a:r>
              <a:rPr lang="en-US" sz="1400"/>
              <a:t> 1)   1.893 us    |              add_preempt_count();</a:t>
            </a:r>
            <a:endParaRPr lang="en-US" sz="1400"/>
          </a:p>
          <a:p>
            <a:r>
              <a:rPr lang="en-US" sz="1400"/>
              <a:t> 1)   1.853 us    |              sub_preempt_count();</a:t>
            </a:r>
            <a:endParaRPr lang="en-US" sz="1400"/>
          </a:p>
          <a:p>
            <a:r>
              <a:rPr lang="en-US" sz="1400"/>
              <a:t> 1)   1.883 us    |              add_preempt_count();</a:t>
            </a:r>
            <a:endParaRPr lang="en-US" sz="1400"/>
          </a:p>
          <a:p>
            <a:r>
              <a:rPr lang="en-US" sz="1400"/>
              <a:t> 1)   1.833 us    |              sub_preempt_count();</a:t>
            </a:r>
            <a:endParaRPr lang="en-US" sz="1400"/>
          </a:p>
          <a:p>
            <a:r>
              <a:rPr lang="en-US" sz="1400"/>
              <a:t> 1)   1.853 us    |              add_preempt_count();</a:t>
            </a:r>
            <a:endParaRPr lang="en-US" sz="1400"/>
          </a:p>
          <a:p>
            <a:r>
              <a:rPr lang="en-US" sz="1400"/>
              <a:t> 1)   1.863 us    |              sub_preempt_count();</a:t>
            </a:r>
            <a:endParaRPr lang="en-US" sz="1400"/>
          </a:p>
          <a:p>
            <a:r>
              <a:rPr lang="en-US" sz="1400"/>
              <a:t> 1)   1.803 us    |              add_preempt_count();</a:t>
            </a:r>
            <a:endParaRPr lang="en-US" sz="1400"/>
          </a:p>
          <a:p>
            <a:r>
              <a:rPr lang="en-US" sz="1400"/>
              <a:t> 1)   1.863 us    |              sub_preempt_count();</a:t>
            </a:r>
            <a:endParaRPr lang="en-US" sz="1400"/>
          </a:p>
          <a:p>
            <a:r>
              <a:rPr lang="en-US" sz="1400"/>
              <a:t> 1)   1.923 us    |              add_preempt_count();</a:t>
            </a:r>
            <a:endParaRPr lang="en-US" sz="1400"/>
          </a:p>
          <a:p>
            <a:r>
              <a:rPr lang="en-US" sz="1400"/>
              <a:t> 1)   1.843 us    |              sub_preempt_count();</a:t>
            </a:r>
            <a:endParaRPr lang="en-US" sz="1400"/>
          </a:p>
          <a:p>
            <a:r>
              <a:rPr lang="en-US" sz="1400"/>
              <a:t> 1)               |              add_preempt_count() {</a:t>
            </a:r>
            <a:endParaRPr lang="en-US" sz="1400"/>
          </a:p>
          <a:p>
            <a:r>
              <a:rPr lang="en-US" sz="1400"/>
              <a:t> 1)   ==========&gt; |</a:t>
            </a:r>
            <a:endParaRPr lang="en-US" sz="1400"/>
          </a:p>
          <a:p>
            <a:r>
              <a:rPr lang="en-US" sz="1400"/>
              <a:t> 1)               |                smp_apic_timer_interrupt() {</a:t>
            </a:r>
            <a:endParaRPr lang="en-US" sz="1400"/>
          </a:p>
          <a:p>
            <a:r>
              <a:rPr lang="en-US" sz="1400"/>
              <a:t> 1)               |                  apic_write() {</a:t>
            </a:r>
            <a:endParaRPr lang="en-US" sz="1400"/>
          </a:p>
          <a:p>
            <a:r>
              <a:rPr lang="en-US" sz="1400"/>
              <a:t> 1)   2.414 us    |                    native_apic_mem_write();</a:t>
            </a:r>
            <a:endParaRPr lang="en-US" sz="1400"/>
          </a:p>
          <a:p>
            <a:r>
              <a:rPr lang="en-US" sz="1400"/>
              <a:t> 1)   6.420 us    |                  }</a:t>
            </a:r>
            <a:endParaRPr lang="en-US" sz="1400"/>
          </a:p>
          <a:p>
            <a:r>
              <a:rPr lang="en-US" sz="1400"/>
              <a:t> 1)               |                  irq_enter() {</a:t>
            </a:r>
            <a:endParaRPr lang="en-US" sz="1400"/>
          </a:p>
          <a:p>
            <a:r>
              <a:rPr lang="en-US" sz="1400"/>
              <a:t> 1)   1.913 us    |                    rcu_irq_enter();</a:t>
            </a:r>
            <a:endParaRPr lang="en-US" sz="1400"/>
          </a:p>
          <a:p>
            <a:r>
              <a:rPr lang="en-US" sz="1400"/>
              <a:t> 1)   1.773 us    |                    idle_cpu();</a:t>
            </a:r>
            <a:endParaRPr lang="en-US" sz="1400"/>
          </a:p>
          <a:p>
            <a:r>
              <a:rPr lang="en-US" sz="1400"/>
              <a:t> 1)   1.843 us    |                    add_preempt_count();</a:t>
            </a:r>
            <a:endParaRPr lang="en-US" sz="1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Script to reset TPM</a:t>
            </a:r>
            <a:endParaRPr lang="x-none" altLang="en-US"/>
          </a:p>
        </p:txBody>
      </p:sp>
      <p:sp>
        <p:nvSpPr>
          <p:cNvPr id="3" name="Content Placeholder 2"/>
          <p:cNvSpPr>
            <a:spLocks noGrp="1"/>
          </p:cNvSpPr>
          <p:nvPr>
            <p:ph idx="1"/>
          </p:nvPr>
        </p:nvSpPr>
        <p:spPr>
          <a:xfrm>
            <a:off x="838835" y="1827530"/>
            <a:ext cx="10800715" cy="629285"/>
          </a:xfrm>
        </p:spPr>
        <p:txBody>
          <a:bodyPr/>
          <a:lstStyle/>
          <a:p>
            <a:r>
              <a:rPr lang="en-US"/>
              <a:t>The script need to run under "recovery mode".</a:t>
            </a:r>
            <a:endParaRPr lang="en-US"/>
          </a:p>
          <a:p>
            <a:endParaRPr lang="en-US"/>
          </a:p>
        </p:txBody>
      </p:sp>
      <p:sp>
        <p:nvSpPr>
          <p:cNvPr id="4" name="Text Box 3"/>
          <p:cNvSpPr txBox="1"/>
          <p:nvPr/>
        </p:nvSpPr>
        <p:spPr>
          <a:xfrm>
            <a:off x="1166495" y="2572385"/>
            <a:ext cx="2540000" cy="3383280"/>
          </a:xfrm>
          <a:prstGeom prst="rect">
            <a:avLst/>
          </a:prstGeom>
          <a:noFill/>
        </p:spPr>
        <p:txBody>
          <a:bodyPr wrap="square" rtlCol="0" anchor="t">
            <a:spAutoFit/>
          </a:bodyPr>
          <a:lstStyle/>
          <a:p>
            <a:r>
              <a:rPr lang="en-US"/>
              <a:t>#!/bin/sh</a:t>
            </a:r>
            <a:endParaRPr lang="en-US"/>
          </a:p>
          <a:p>
            <a:r>
              <a:rPr lang="en-US"/>
              <a:t>#</a:t>
            </a:r>
            <a:endParaRPr lang="en-US"/>
          </a:p>
          <a:p>
            <a:r>
              <a:rPr lang="en-US"/>
              <a:t>stop tcsd</a:t>
            </a:r>
            <a:endParaRPr lang="en-US"/>
          </a:p>
          <a:p>
            <a:r>
              <a:rPr lang="en-US"/>
              <a:t>tpmc ppon</a:t>
            </a:r>
            <a:endParaRPr lang="en-US"/>
          </a:p>
          <a:p>
            <a:r>
              <a:rPr lang="en-US"/>
              <a:t>tpmc clear</a:t>
            </a:r>
            <a:endParaRPr lang="en-US"/>
          </a:p>
          <a:p>
            <a:r>
              <a:rPr lang="en-US"/>
              <a:t>tpmc enable</a:t>
            </a:r>
            <a:endParaRPr lang="en-US"/>
          </a:p>
          <a:p>
            <a:r>
              <a:rPr lang="en-US"/>
              <a:t>tpmc activate</a:t>
            </a:r>
            <a:endParaRPr lang="en-US"/>
          </a:p>
          <a:p>
            <a:r>
              <a:rPr lang="en-US"/>
              <a:t>tpmc write 0x1007 2 0 1 0 1 0 0 0 0 0x4f</a:t>
            </a:r>
            <a:endParaRPr lang="en-US"/>
          </a:p>
          <a:p>
            <a:r>
              <a:rPr lang="en-US"/>
              <a:t>tpmc write 0x1008 2 4c 57 52 47 1 0 1 0 0 0 0 0x55</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635"/>
            <a:ext cx="10515600" cy="635635"/>
          </a:xfrm>
        </p:spPr>
        <p:txBody>
          <a:bodyPr>
            <a:normAutofit/>
          </a:bodyPr>
          <a:lstStyle/>
          <a:p>
            <a:r>
              <a:rPr lang="x-none" altLang="en-US" sz="3200" dirty="0"/>
              <a:t>How to use Crouton to run Ubuntu inside Chromium OS</a:t>
            </a:r>
            <a:endParaRPr lang="x-none" altLang="en-US" sz="3200" dirty="0"/>
          </a:p>
        </p:txBody>
      </p:sp>
      <p:sp>
        <p:nvSpPr>
          <p:cNvPr id="3" name="Content Placeholder 2"/>
          <p:cNvSpPr>
            <a:spLocks noGrp="1"/>
          </p:cNvSpPr>
          <p:nvPr>
            <p:ph idx="1"/>
          </p:nvPr>
        </p:nvSpPr>
        <p:spPr>
          <a:xfrm>
            <a:off x="839470" y="1370330"/>
            <a:ext cx="5544185" cy="5262245"/>
          </a:xfrm>
        </p:spPr>
        <p:txBody>
          <a:bodyPr>
            <a:normAutofit fontScale="40000" lnSpcReduction="20000"/>
          </a:bodyPr>
          <a:lstStyle/>
          <a:p>
            <a:pPr eaLnBrk="1" fontAlgn="auto" latinLnBrk="0" hangingPunct="1">
              <a:lnSpc>
                <a:spcPct val="150000"/>
              </a:lnSpc>
              <a:spcBef>
                <a:spcPts val="0"/>
              </a:spcBef>
            </a:pPr>
            <a:r>
              <a:rPr lang="en-US"/>
              <a:t>Step 1. Enabling Developer Mode</a:t>
            </a:r>
            <a:endParaRPr lang="en-US"/>
          </a:p>
          <a:p>
            <a:pPr eaLnBrk="1" fontAlgn="auto" latinLnBrk="0" hangingPunct="1">
              <a:lnSpc>
                <a:spcPct val="150000"/>
              </a:lnSpc>
              <a:spcBef>
                <a:spcPts val="0"/>
              </a:spcBef>
            </a:pPr>
            <a:r>
              <a:rPr lang="en-US"/>
              <a:t>Step 2. Installing Crouton</a:t>
            </a:r>
            <a:endParaRPr lang="en-US"/>
          </a:p>
          <a:p>
            <a:pPr lvl="1" eaLnBrk="1" fontAlgn="auto" latinLnBrk="0" hangingPunct="1">
              <a:lnSpc>
                <a:spcPct val="150000"/>
              </a:lnSpc>
              <a:spcBef>
                <a:spcPts val="0"/>
              </a:spcBef>
            </a:pPr>
            <a:r>
              <a:rPr lang="en-US"/>
              <a:t>Step 2.1 Download the latest release of Crouton to your Chromebook: http://goo.gl/fd3zc</a:t>
            </a:r>
            <a:endParaRPr lang="en-US"/>
          </a:p>
          <a:p>
            <a:pPr lvl="1" eaLnBrk="1" fontAlgn="auto" latinLnBrk="0" hangingPunct="1">
              <a:lnSpc>
                <a:spcPct val="150000"/>
              </a:lnSpc>
              <a:spcBef>
                <a:spcPts val="0"/>
              </a:spcBef>
            </a:pPr>
            <a:r>
              <a:rPr lang="en-US"/>
              <a:t>Step 2.2 Install Crouton with the Xfce desktop</a:t>
            </a:r>
            <a:endParaRPr lang="en-US"/>
          </a:p>
          <a:p>
            <a:pPr lvl="0" eaLnBrk="1" fontAlgn="auto" latinLnBrk="0" hangingPunct="1">
              <a:lnSpc>
                <a:spcPct val="150000"/>
              </a:lnSpc>
              <a:spcBef>
                <a:spcPts val="0"/>
              </a:spcBef>
            </a:pPr>
            <a:r>
              <a:rPr lang="en-US"/>
              <a:t>Step 3. Run Ubuntu - sudo startxfce4</a:t>
            </a:r>
            <a:endParaRPr lang="en-US"/>
          </a:p>
          <a:p>
            <a:pPr lvl="0" eaLnBrk="1" fontAlgn="auto" latinLnBrk="0" hangingPunct="1">
              <a:lnSpc>
                <a:spcPct val="150000"/>
              </a:lnSpc>
              <a:spcBef>
                <a:spcPts val="0"/>
              </a:spcBef>
            </a:pPr>
            <a:r>
              <a:rPr lang="en-US"/>
              <a:t>Step 4. OS switch</a:t>
            </a:r>
            <a:endParaRPr lang="en-US"/>
          </a:p>
          <a:p>
            <a:pPr lvl="1" eaLnBrk="1" fontAlgn="auto" latinLnBrk="0" hangingPunct="1">
              <a:lnSpc>
                <a:spcPct val="150000"/>
              </a:lnSpc>
              <a:spcBef>
                <a:spcPts val="0"/>
              </a:spcBef>
            </a:pPr>
            <a:r>
              <a:rPr lang="en-US"/>
              <a:t>Chrome OS -&gt; Ubuntu : Alt+Ctrl+Shift+Back</a:t>
            </a:r>
            <a:endParaRPr lang="en-US"/>
          </a:p>
          <a:p>
            <a:pPr lvl="1" eaLnBrk="1" fontAlgn="auto" latinLnBrk="0" hangingPunct="1">
              <a:lnSpc>
                <a:spcPct val="150000"/>
              </a:lnSpc>
              <a:spcBef>
                <a:spcPts val="0"/>
              </a:spcBef>
            </a:pPr>
            <a:r>
              <a:rPr lang="en-US"/>
              <a:t>Ubuntu -&gt; Chrome OS : lt+Ctrl+Shift+Forward</a:t>
            </a:r>
            <a:endParaRPr lang="en-US"/>
          </a:p>
          <a:p>
            <a:pPr lvl="0" eaLnBrk="1" fontAlgn="auto" latinLnBrk="0" hangingPunct="1">
              <a:lnSpc>
                <a:spcPct val="150000"/>
              </a:lnSpc>
              <a:spcBef>
                <a:spcPts val="0"/>
              </a:spcBef>
            </a:pPr>
            <a:r>
              <a:rPr lang="en-US"/>
              <a:t>Advanced installation:</a:t>
            </a:r>
            <a:endParaRPr lang="en-US"/>
          </a:p>
          <a:p>
            <a:pPr lvl="1" eaLnBrk="1" fontAlgn="auto" latinLnBrk="0" hangingPunct="1">
              <a:lnSpc>
                <a:spcPct val="150000"/>
              </a:lnSpc>
              <a:spcBef>
                <a:spcPts val="0"/>
              </a:spcBef>
            </a:pPr>
            <a:r>
              <a:rPr lang="en-US"/>
              <a:t>sudo -i</a:t>
            </a:r>
            <a:endParaRPr lang="en-US"/>
          </a:p>
          <a:p>
            <a:pPr lvl="1" eaLnBrk="1" fontAlgn="auto" latinLnBrk="0" hangingPunct="1">
              <a:lnSpc>
                <a:spcPct val="150000"/>
              </a:lnSpc>
              <a:spcBef>
                <a:spcPts val="0"/>
              </a:spcBef>
            </a:pPr>
            <a:r>
              <a:rPr lang="en-US"/>
              <a:t>cd /home/user/{uuid}/Download</a:t>
            </a:r>
            <a:endParaRPr lang="en-US"/>
          </a:p>
          <a:p>
            <a:pPr lvl="1" eaLnBrk="1" fontAlgn="auto" latinLnBrk="0" hangingPunct="1">
              <a:lnSpc>
                <a:spcPct val="150000"/>
              </a:lnSpc>
              <a:spcBef>
                <a:spcPts val="0"/>
              </a:spcBef>
            </a:pPr>
            <a:r>
              <a:rPr lang="en-US"/>
              <a:t>List available target: sh ./crouton -t list</a:t>
            </a:r>
            <a:endParaRPr lang="en-US"/>
          </a:p>
          <a:p>
            <a:pPr lvl="1" eaLnBrk="1" fontAlgn="auto" latinLnBrk="0" hangingPunct="1">
              <a:lnSpc>
                <a:spcPct val="150000"/>
              </a:lnSpc>
              <a:spcBef>
                <a:spcPts val="0"/>
              </a:spcBef>
            </a:pPr>
            <a:r>
              <a:rPr lang="en-US"/>
              <a:t>List available release: sh ./crouton -r list</a:t>
            </a:r>
            <a:endParaRPr lang="en-US"/>
          </a:p>
          <a:p>
            <a:pPr lvl="1" eaLnBrk="1" fontAlgn="auto" latinLnBrk="0" hangingPunct="1">
              <a:lnSpc>
                <a:spcPct val="150000"/>
              </a:lnSpc>
              <a:spcBef>
                <a:spcPts val="0"/>
              </a:spcBef>
            </a:pPr>
            <a:r>
              <a:rPr lang="en-US"/>
              <a:t>Install Ubuntu 14.04 w/ Unity: sh ./crouton -t unity-desktop -r trusty</a:t>
            </a:r>
            <a:endParaRPr lang="en-US"/>
          </a:p>
          <a:p>
            <a:pPr lvl="1" eaLnBrk="1" fontAlgn="auto" latinLnBrk="0" hangingPunct="1">
              <a:lnSpc>
                <a:spcPct val="150000"/>
              </a:lnSpc>
              <a:spcBef>
                <a:spcPts val="0"/>
              </a:spcBef>
            </a:pPr>
            <a:r>
              <a:rPr lang="en-US"/>
              <a:t>Install Xfce w/ applications: sh ./crouton -t xfce-desktop</a:t>
            </a:r>
            <a:endParaRPr lang="en-US"/>
          </a:p>
          <a:p>
            <a:pPr lvl="1" eaLnBrk="1" fontAlgn="auto" latinLnBrk="0" hangingPunct="1">
              <a:lnSpc>
                <a:spcPct val="150000"/>
              </a:lnSpc>
              <a:spcBef>
                <a:spcPts val="0"/>
              </a:spcBef>
            </a:pPr>
            <a:r>
              <a:rPr lang="en-US"/>
              <a:t>Install LXDE w/ applications: sh ./crouton -t lxde-desktop</a:t>
            </a:r>
            <a:endParaRPr lang="en-US"/>
          </a:p>
          <a:p>
            <a:pPr lvl="1" eaLnBrk="1" fontAlgn="auto" latinLnBrk="0" hangingPunct="1">
              <a:lnSpc>
                <a:spcPct val="150000"/>
              </a:lnSpc>
              <a:spcBef>
                <a:spcPts val="0"/>
              </a:spcBef>
            </a:pPr>
            <a:r>
              <a:rPr lang="en-US"/>
              <a:t>Install GNOME w/ applications: sh  ./crouton -t gnome-desktop</a:t>
            </a:r>
            <a:endParaRPr lang="en-US"/>
          </a:p>
          <a:p>
            <a:pPr lvl="1" eaLnBrk="1" fontAlgn="auto" latinLnBrk="0" hangingPunct="1">
              <a:lnSpc>
                <a:spcPct val="150000"/>
              </a:lnSpc>
              <a:spcBef>
                <a:spcPts val="0"/>
              </a:spcBef>
            </a:pPr>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7029450" y="890270"/>
            <a:ext cx="2528570" cy="1467485"/>
          </a:xfrm>
          <a:prstGeom prst="rect">
            <a:avLst/>
          </a:prstGeom>
        </p:spPr>
      </p:pic>
      <p:pic>
        <p:nvPicPr>
          <p:cNvPr id="5" name="Picture 4"/>
          <p:cNvPicPr>
            <a:picLocks noChangeAspect="1"/>
          </p:cNvPicPr>
          <p:nvPr/>
        </p:nvPicPr>
        <p:blipFill>
          <a:blip r:embed="rId2"/>
          <a:stretch>
            <a:fillRect/>
          </a:stretch>
        </p:blipFill>
        <p:spPr>
          <a:xfrm>
            <a:off x="7029450" y="2846070"/>
            <a:ext cx="3998595" cy="360997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0825"/>
            <a:ext cx="10515600" cy="615950"/>
          </a:xfrm>
        </p:spPr>
        <p:txBody>
          <a:bodyPr>
            <a:normAutofit fontScale="90000"/>
          </a:bodyPr>
          <a:lstStyle/>
          <a:p>
            <a:r>
              <a:rPr lang="en-US" altLang="zh-CN"/>
              <a:t>Crostini</a:t>
            </a:r>
            <a:endParaRPr lang="en-US" altLang="zh-CN"/>
          </a:p>
        </p:txBody>
      </p:sp>
      <p:sp>
        <p:nvSpPr>
          <p:cNvPr id="3" name="内容占位符 2"/>
          <p:cNvSpPr>
            <a:spLocks noGrp="1"/>
          </p:cNvSpPr>
          <p:nvPr>
            <p:ph idx="1"/>
          </p:nvPr>
        </p:nvSpPr>
        <p:spPr>
          <a:xfrm>
            <a:off x="792480" y="1125220"/>
            <a:ext cx="10561955" cy="5424805"/>
          </a:xfrm>
        </p:spPr>
        <p:txBody>
          <a:bodyPr>
            <a:normAutofit fontScale="70000"/>
          </a:bodyPr>
          <a:lstStyle/>
          <a:p>
            <a:pPr eaLnBrk="1" latinLnBrk="0" hangingPunct="1">
              <a:lnSpc>
                <a:spcPct val="150000"/>
              </a:lnSpc>
              <a:spcBef>
                <a:spcPts val="0"/>
              </a:spcBef>
            </a:pPr>
            <a:r>
              <a:rPr lang="en-US" altLang="zh-CN"/>
              <a:t>Crostini should supplant Crouton that you can run Android and Linux applications side-by-side with the familiar web browser environment of Chromium OS.</a:t>
            </a:r>
            <a:endParaRPr lang="en-US" altLang="zh-CN"/>
          </a:p>
          <a:p>
            <a:pPr eaLnBrk="1" latinLnBrk="0" hangingPunct="1">
              <a:lnSpc>
                <a:spcPct val="150000"/>
              </a:lnSpc>
              <a:spcBef>
                <a:spcPts val="0"/>
              </a:spcBef>
            </a:pPr>
            <a:r>
              <a:rPr lang="en-US" altLang="zh-CN"/>
              <a:t>Enable VT-x configuration in firmware</a:t>
            </a:r>
            <a:endParaRPr lang="en-US" altLang="zh-CN"/>
          </a:p>
          <a:p>
            <a:pPr eaLnBrk="1" latinLnBrk="0" hangingPunct="1">
              <a:lnSpc>
                <a:spcPct val="150000"/>
              </a:lnSpc>
              <a:spcBef>
                <a:spcPts val="0"/>
              </a:spcBef>
            </a:pPr>
            <a:r>
              <a:rPr lang="en-US" altLang="zh-CN"/>
              <a:t>Enabling Crostini is simple, switch to the developers channel, then go into settings, scroll down to Linux (Beta), and enable it that causes a download of the Crostini/Linux support, and away you go.</a:t>
            </a:r>
            <a:endParaRPr lang="en-US" altLang="zh-CN"/>
          </a:p>
          <a:p>
            <a:pPr eaLnBrk="1" latinLnBrk="0" hangingPunct="1">
              <a:lnSpc>
                <a:spcPct val="150000"/>
              </a:lnSpc>
              <a:spcBef>
                <a:spcPts val="0"/>
              </a:spcBef>
            </a:pPr>
            <a:r>
              <a:rPr lang="en-US" altLang="zh-CN"/>
              <a:t>For news about Crostini:  https://www.reddit.com/r/Crostini/</a:t>
            </a:r>
            <a:endParaRPr lang="en-US" altLang="zh-CN"/>
          </a:p>
          <a:p>
            <a:pPr eaLnBrk="1" latinLnBrk="0" hangingPunct="1">
              <a:lnSpc>
                <a:spcPct val="150000"/>
              </a:lnSpc>
              <a:spcBef>
                <a:spcPts val="0"/>
              </a:spcBef>
            </a:pPr>
            <a:r>
              <a:rPr lang="en-US" altLang="zh-CN"/>
              <a:t>Crostini Wiki:  https://old.reddit.com/r/Crostini/wiki/index</a:t>
            </a:r>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20725"/>
          </a:xfrm>
        </p:spPr>
        <p:txBody>
          <a:bodyPr>
            <a:normAutofit/>
          </a:bodyPr>
          <a:lstStyle/>
          <a:p>
            <a:r>
              <a:rPr lang="en-US" altLang="zh-CN"/>
              <a:t>Croustini (continued)</a:t>
            </a:r>
            <a:endParaRPr lang="en-US" altLang="zh-CN"/>
          </a:p>
        </p:txBody>
      </p:sp>
      <p:sp>
        <p:nvSpPr>
          <p:cNvPr id="3" name="内容占位符 2"/>
          <p:cNvSpPr>
            <a:spLocks noGrp="1"/>
          </p:cNvSpPr>
          <p:nvPr>
            <p:ph idx="1"/>
          </p:nvPr>
        </p:nvSpPr>
        <p:spPr>
          <a:xfrm>
            <a:off x="838200" y="1022985"/>
            <a:ext cx="10515600" cy="5154295"/>
          </a:xfrm>
        </p:spPr>
        <p:txBody>
          <a:bodyPr/>
          <a:lstStyle/>
          <a:p>
            <a:pPr eaLnBrk="1" latinLnBrk="0" hangingPunct="1">
              <a:lnSpc>
                <a:spcPct val="150000"/>
              </a:lnSpc>
              <a:spcBef>
                <a:spcPts val="0"/>
              </a:spcBef>
            </a:pPr>
            <a:r>
              <a:rPr lang="zh-CN" altLang="en-US" sz="2400"/>
              <a:t>The basic component is The Chrome OS Virtual Machine Monitor (crossvm), which runs untrusted operating systems through Linux’s KVM interface. The Linux distribution would run in a VM. The test repositories make reference to the X server, XWayland and Wayland. There is a repository called sommelier, which is a nested Wayland compositor with X11 forwarding support.  </a:t>
            </a:r>
            <a:r>
              <a:rPr lang="en-US" altLang="zh-CN" sz="2400"/>
              <a:t>T</a:t>
            </a:r>
            <a:r>
              <a:rPr lang="zh-CN" altLang="en-US" sz="2400"/>
              <a:t>he vm_tools in Chrome OS. They include garcon,  a service that gets added in the container and communicates with another service outside of the container (vm_concierge).</a:t>
            </a:r>
            <a:endParaRPr lang="zh-CN" altLang="en-US" sz="24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47625" y="59055"/>
            <a:ext cx="12119610" cy="67246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KVMGT on Chromium OS</a:t>
            </a:r>
            <a:endParaRPr lang="x-none" altLang="en-US"/>
          </a:p>
        </p:txBody>
      </p:sp>
      <p:sp>
        <p:nvSpPr>
          <p:cNvPr id="3" name="Content Placeholder 2"/>
          <p:cNvSpPr>
            <a:spLocks noGrp="1"/>
          </p:cNvSpPr>
          <p:nvPr>
            <p:ph idx="1"/>
          </p:nvPr>
        </p:nvSpPr>
        <p:spPr/>
        <p:txBody>
          <a:bodyPr/>
          <a:p>
            <a:r>
              <a:rPr lang="en-US"/>
              <a:t>The KVMGT feature is supposed to have a much better 3D performance in Corstini, compared with Google's virt-gpu solution.</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4325"/>
            <a:ext cx="10515600" cy="601980"/>
          </a:xfrm>
        </p:spPr>
        <p:txBody>
          <a:bodyPr>
            <a:normAutofit fontScale="90000"/>
          </a:bodyPr>
          <a:lstStyle/>
          <a:p>
            <a:r>
              <a:rPr lang="zh-CN" altLang="en-US"/>
              <a:t>Running Custom Containers Under Chrom</a:t>
            </a:r>
            <a:r>
              <a:rPr lang="en-US" altLang="zh-CN"/>
              <a:t>ium</a:t>
            </a:r>
            <a:r>
              <a:rPr lang="zh-CN" altLang="en-US"/>
              <a:t> OS</a:t>
            </a:r>
            <a:endParaRPr lang="zh-CN" altLang="en-US"/>
          </a:p>
        </p:txBody>
      </p:sp>
      <p:sp>
        <p:nvSpPr>
          <p:cNvPr id="3" name="内容占位符 2"/>
          <p:cNvSpPr>
            <a:spLocks noGrp="1"/>
          </p:cNvSpPr>
          <p:nvPr>
            <p:ph idx="1"/>
          </p:nvPr>
        </p:nvSpPr>
        <p:spPr>
          <a:xfrm>
            <a:off x="838200" y="1180465"/>
            <a:ext cx="10515600" cy="5430520"/>
          </a:xfrm>
        </p:spPr>
        <p:txBody>
          <a:bodyPr/>
          <a:lstStyle/>
          <a:p>
            <a:pPr lvl="0"/>
            <a:r>
              <a:rPr lang="en-US" altLang="zh-CN"/>
              <a:t>Reference</a:t>
            </a:r>
            <a:endParaRPr lang="en-US" altLang="zh-CN"/>
          </a:p>
          <a:p>
            <a:pPr lvl="1"/>
            <a:r>
              <a:rPr lang="en-US" altLang="zh-CN"/>
              <a:t>https://chromium.googlesource.com/chromiumos/docs/+/master/containers_and_vms.md#Quickstart</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5115"/>
            <a:ext cx="10515600" cy="544830"/>
          </a:xfrm>
        </p:spPr>
        <p:txBody>
          <a:bodyPr>
            <a:normAutofit fontScale="90000"/>
          </a:bodyPr>
          <a:lstStyle/>
          <a:p>
            <a:r>
              <a:rPr lang="en-US" dirty="0"/>
              <a:t>Work Directories in Chromium OS</a:t>
            </a:r>
            <a:endParaRPr lang="en-US" dirty="0"/>
          </a:p>
        </p:txBody>
      </p:sp>
      <p:graphicFrame>
        <p:nvGraphicFramePr>
          <p:cNvPr id="4" name="Table 3"/>
          <p:cNvGraphicFramePr>
            <a:graphicFrameLocks noGrp="1"/>
          </p:cNvGraphicFramePr>
          <p:nvPr/>
        </p:nvGraphicFramePr>
        <p:xfrm>
          <a:off x="838835" y="1100455"/>
          <a:ext cx="11102975" cy="4861560"/>
        </p:xfrm>
        <a:graphic>
          <a:graphicData uri="http://schemas.openxmlformats.org/drawingml/2006/table">
            <a:tbl>
              <a:tblPr/>
              <a:tblGrid>
                <a:gridCol w="5551805"/>
                <a:gridCol w="5551170"/>
              </a:tblGrid>
              <a:tr h="518160">
                <a:tc>
                  <a:txBody>
                    <a:bodyPr/>
                    <a:lstStyle/>
                    <a:p>
                      <a:pPr algn="l" fontAlgn="t">
                        <a:lnSpc>
                          <a:spcPct val="150000"/>
                        </a:lnSpc>
                      </a:pPr>
                      <a:r>
                        <a:rPr lang="x-none" altLang="en-US">
                          <a:effectLst/>
                        </a:rPr>
                        <a:t>Standard S</a:t>
                      </a:r>
                      <a:r>
                        <a:rPr lang="en-US">
                          <a:effectLst/>
                        </a:rPr>
                        <a:t>et of </a:t>
                      </a:r>
                      <a:r>
                        <a:rPr lang="x-none" altLang="en-US">
                          <a:effectLst/>
                        </a:rPr>
                        <a:t>E</a:t>
                      </a:r>
                      <a:r>
                        <a:rPr lang="en-US">
                          <a:effectLst/>
                        </a:rPr>
                        <a:t>builds</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src/third_party/portage-stable/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Chromium OS portage overlay</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src/third_party/chromiumos-overlay/</a:t>
                      </a:r>
                      <a:r>
                        <a:rPr lang="x-none" altLang="en-US" sz="1600">
                          <a:effectLst/>
                        </a:rPr>
                        <a:t>, where most of the ebuild files for needed packages reside.</a:t>
                      </a:r>
                      <a:endParaRPr lang="x-none" alt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Chromium OS ebuilds</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src/third_party/chromiumos-overlay/chromeos-base/</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nb-NO">
                          <a:effectLst/>
                        </a:rPr>
                        <a:t>target profile (per-package unmask, USE flags, etc)</a:t>
                      </a:r>
                      <a:endParaRPr lang="nb-NO">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src/third_party/chromiumos-overlay/profiles/targets/chromeos/</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29640">
                <a:tc>
                  <a:txBody>
                    <a:bodyPr/>
                    <a:lstStyle/>
                    <a:p>
                      <a:pPr algn="l" fontAlgn="t">
                        <a:lnSpc>
                          <a:spcPct val="150000"/>
                        </a:lnSpc>
                      </a:pPr>
                      <a:r>
                        <a:rPr lang="en-US">
                          <a:effectLst/>
                        </a:rPr>
                        <a:t>host and per-target configs</a:t>
                      </a:r>
                      <a:endParaRPr lang="en-US">
                        <a:effectLst/>
                      </a:endParaRPr>
                    </a:p>
                    <a:p>
                      <a:pPr algn="l" fontAlgn="t">
                        <a:lnSpc>
                          <a:spcPct val="150000"/>
                        </a:lnSpc>
                      </a:pPr>
                      <a:r>
                        <a:rPr lang="x-none"/>
                        <a:t>chromium os version (</a:t>
                      </a:r>
                      <a:r>
                        <a:rPr lang="x-none" sz="1000"/>
                        <a:t>chromiumos/src/third_party/chromiumos-overlay/chromeos/config</a:t>
                      </a:r>
                      <a:r>
                        <a:rPr lang="x-none"/>
                        <a:t>)</a:t>
                      </a:r>
                      <a:endParaRPr lang="x-none"/>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a:effectLst/>
                        </a:rPr>
                        <a:t>src/third_party/chromiumos-overlay/chromeos/config/</a:t>
                      </a:r>
                      <a:endParaRPr lang="en-US" sz="1600" b="1">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18160">
                <a:tc>
                  <a:txBody>
                    <a:bodyPr/>
                    <a:lstStyle/>
                    <a:p>
                      <a:pPr algn="l" fontAlgn="t">
                        <a:lnSpc>
                          <a:spcPct val="150000"/>
                        </a:lnSpc>
                      </a:pPr>
                      <a:r>
                        <a:rPr lang="en-US">
                          <a:effectLst/>
                        </a:rPr>
                        <a:t>crossdev autoconf configs (in chroot)</a:t>
                      </a:r>
                      <a:endParaRPr lang="en-US">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a:effectLst/>
                        </a:rPr>
                        <a:t>/usr/share/crossdev/include/site/</a:t>
                      </a:r>
                      <a:endParaRPr lang="en-US" sz="160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210820">
                <a:tc>
                  <a:txBody>
                    <a:bodyPr/>
                    <a:lstStyle/>
                    <a:p>
                      <a:pPr algn="l" fontAlgn="t">
                        <a:lnSpc>
                          <a:spcPct val="150000"/>
                        </a:lnSpc>
                      </a:pPr>
                      <a:r>
                        <a:rPr lang="en-US" dirty="0">
                          <a:effectLst/>
                        </a:rPr>
                        <a:t>board </a:t>
                      </a:r>
                      <a:r>
                        <a:rPr lang="en-US" dirty="0" err="1">
                          <a:effectLst/>
                        </a:rPr>
                        <a:t>sysroot</a:t>
                      </a:r>
                      <a:r>
                        <a:rPr lang="en-US" dirty="0">
                          <a:effectLst/>
                        </a:rPr>
                        <a:t> (in chroot)</a:t>
                      </a:r>
                      <a:endParaRPr lang="en-US" dirty="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en-US" sz="1600" b="1" dirty="0">
                          <a:effectLst/>
                        </a:rPr>
                        <a:t>/build/${BOARD}</a:t>
                      </a:r>
                      <a:endParaRPr lang="en-US" sz="1600" b="1" dirty="0">
                        <a:effectLst/>
                      </a:endParaRPr>
                    </a:p>
                  </a:txBody>
                  <a:tcPr marL="76200" marR="76200" marT="53340" marB="5334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Chromium OS UI Framework</a:t>
            </a:r>
            <a:endParaRPr lang="en-US" altLang="zh-CN"/>
          </a:p>
        </p:txBody>
      </p:sp>
      <p:sp>
        <p:nvSpPr>
          <p:cNvPr id="3" name="内容占位符 2"/>
          <p:cNvSpPr>
            <a:spLocks noGrp="1"/>
          </p:cNvSpPr>
          <p:nvPr>
            <p:ph idx="1"/>
          </p:nvPr>
        </p:nvSpPr>
        <p:spPr/>
        <p:txBody>
          <a:bodyPr/>
          <a:lstStyle/>
          <a:p>
            <a:r>
              <a:rPr lang="en-US" altLang="zh-CN"/>
              <a:t>Chromium OS UI --&gt; View --&gt; Aura --&gt; Xlib --&gt; X Server // DRM/KMS --&gt; i915 Device Driver</a:t>
            </a:r>
            <a:endParaRPr lang="en-US" altLang="zh-CN"/>
          </a:p>
          <a:p>
            <a:endParaRPr lang="en-US" altLang="zh-CN"/>
          </a:p>
          <a:p>
            <a:r>
              <a:rPr lang="en-US" altLang="zh-CN"/>
              <a:t>Chromium OS UI --&gt; View --&gt; Aura --&gt; Ozone-gbm // DRM/KMS --&gt; i915 Device Driver</a:t>
            </a:r>
            <a:endParaRPr lang="en-US" altLang="zh-CN"/>
          </a:p>
          <a:p>
            <a:endParaRPr lang="en-US" altLang="zh-CN"/>
          </a:p>
          <a:p>
            <a:r>
              <a:rPr lang="en-US" altLang="zh-CN"/>
              <a:t>chromium android container wayland</a:t>
            </a:r>
            <a:endParaRPr lang="en-US" altLang="zh-CN"/>
          </a:p>
          <a:p>
            <a:r>
              <a:rPr lang="en-US" altLang="zh-CN"/>
              <a:t>https://www.phoronix.com/scan.php?page=news_item&amp;px=XDC2016-ARC-Wayland</a:t>
            </a:r>
            <a:endParaRPr lang="en-US" altLang="zh-C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0"/>
            <a:ext cx="10515600" cy="1130935"/>
          </a:xfrm>
        </p:spPr>
        <p:txBody>
          <a:bodyPr/>
          <a:lstStyle/>
          <a:p>
            <a:r>
              <a:rPr lang="en-US" altLang="zh-CN"/>
              <a:t>Wayland and Weston</a:t>
            </a:r>
            <a:endParaRPr lang="en-US" altLang="zh-CN"/>
          </a:p>
        </p:txBody>
      </p:sp>
      <p:sp>
        <p:nvSpPr>
          <p:cNvPr id="3" name="内容占位符 2"/>
          <p:cNvSpPr>
            <a:spLocks noGrp="1"/>
          </p:cNvSpPr>
          <p:nvPr>
            <p:ph idx="1"/>
          </p:nvPr>
        </p:nvSpPr>
        <p:spPr/>
        <p:txBody>
          <a:bodyPr>
            <a:normAutofit fontScale="90000" lnSpcReduction="20000"/>
          </a:bodyPr>
          <a:lstStyle/>
          <a:p>
            <a:pPr fontAlgn="auto">
              <a:lnSpc>
                <a:spcPct val="150000"/>
              </a:lnSpc>
            </a:pPr>
            <a:r>
              <a:rPr lang="zh-CN" altLang="en-US"/>
              <a:t>Wayland是一套display server(Wayland compositor)与client间的通信协议。其官网为http://wayland.freedesktop.org/。它们定位于在Linux上替换X图形系统。Wayland基于domain socket实现了一套display server与client间通信的库，并且以XML形式定义了一套可扩展通信协议。这个协议分为Wayland核心协议和扩展协议（位于Weston中）。Weston作为Wayland compositor的参考实现，一般和Wayland同步发布。其它Wayland compositor实现还有如mutter, Kwin, Lipstick, Enlightenment, Clayland等。</a:t>
            </a:r>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0350"/>
            <a:ext cx="10515600" cy="521335"/>
          </a:xfrm>
        </p:spPr>
        <p:txBody>
          <a:bodyPr>
            <a:normAutofit fontScale="90000"/>
          </a:bodyPr>
          <a:lstStyle/>
          <a:p>
            <a:r>
              <a:rPr lang="en-US" altLang="zh-CN"/>
              <a:t>Wayland and WCodebase</a:t>
            </a:r>
            <a:endParaRPr lang="en-US" altLang="zh-CN"/>
          </a:p>
        </p:txBody>
      </p:sp>
      <p:sp>
        <p:nvSpPr>
          <p:cNvPr id="3" name="内容占位符 2"/>
          <p:cNvSpPr>
            <a:spLocks noGrp="1"/>
          </p:cNvSpPr>
          <p:nvPr>
            <p:ph idx="1"/>
          </p:nvPr>
        </p:nvSpPr>
        <p:spPr>
          <a:xfrm>
            <a:off x="838200" y="1048385"/>
            <a:ext cx="5681345" cy="5588635"/>
          </a:xfrm>
        </p:spPr>
        <p:txBody>
          <a:bodyPr>
            <a:normAutofit fontScale="45000" lnSpcReduction="20000"/>
          </a:bodyPr>
          <a:lstStyle/>
          <a:p>
            <a:pPr fontAlgn="auto">
              <a:lnSpc>
                <a:spcPct val="150000"/>
              </a:lnSpc>
            </a:pPr>
            <a:r>
              <a:rPr lang="zh-CN" altLang="en-US"/>
              <a:t>Wayland的协议定义在protocol目录，通信协议实现在src目录。它主要编译出三个库，libwayland-client，libwayland-server和libwayland-cursor。第一个为协议的client端实现，第二个为协议的server端实现。第三个是协议中鼠标相关处理实现。编译时会首先编译出wayland-scanner这个可执行文件，它利用expat这个库来解析xml文件，将wayland.xml生成相应的wayland-protocol.c，wayland-client-protocol.h和wayland-server-protocol.h。它们会被Wayland的client和server在编译时用到。同时wayland-scanner也需要在生成Weston中的Wayland扩展协议中起同样作用。Wayland主要依赖于两个库，一个上面提到的expat协议，另一个libffi用于在跨进程过程调用中根据函数描述生成相应calling convention的跳板代码。</a:t>
            </a:r>
            <a:endParaRPr lang="zh-CN" altLang="en-US"/>
          </a:p>
          <a:p>
            <a:pPr fontAlgn="auto">
              <a:lnSpc>
                <a:spcPct val="150000"/>
              </a:lnSpc>
            </a:pPr>
            <a:r>
              <a:rPr lang="zh-CN" altLang="en-US"/>
              <a:t>Weston的主要实现在src目录下。与Wayland类似，protocol目录下放着Wayland协议定义。在clients目录下是一些client的例子，也包括了desktop-shell和keyboard等核心client的例子，也包含了如simple-egl, simple-shm, simple-touch等针对性的简单用例。Weston启动过程中会分别加载几个backend：shell backend， render backend和compositor backend。它们分别用于窗口管理，合成渲染和合成内容输出。</a:t>
            </a:r>
            <a:endParaRPr lang="zh-CN" altLang="en-US"/>
          </a:p>
        </p:txBody>
      </p:sp>
      <p:pic>
        <p:nvPicPr>
          <p:cNvPr id="4" name="图片 3"/>
          <p:cNvPicPr>
            <a:picLocks noChangeAspect="1"/>
          </p:cNvPicPr>
          <p:nvPr/>
        </p:nvPicPr>
        <p:blipFill>
          <a:blip r:embed="rId1"/>
          <a:stretch>
            <a:fillRect/>
          </a:stretch>
        </p:blipFill>
        <p:spPr>
          <a:xfrm>
            <a:off x="7346315" y="636905"/>
            <a:ext cx="4533900" cy="2260600"/>
          </a:xfrm>
          <a:prstGeom prst="rect">
            <a:avLst/>
          </a:prstGeom>
        </p:spPr>
      </p:pic>
      <p:pic>
        <p:nvPicPr>
          <p:cNvPr id="5" name="图片 4"/>
          <p:cNvPicPr>
            <a:picLocks noChangeAspect="1"/>
          </p:cNvPicPr>
          <p:nvPr/>
        </p:nvPicPr>
        <p:blipFill>
          <a:blip r:embed="rId2"/>
          <a:stretch>
            <a:fillRect/>
          </a:stretch>
        </p:blipFill>
        <p:spPr>
          <a:xfrm>
            <a:off x="7009765" y="3465195"/>
            <a:ext cx="4941570" cy="324993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3685"/>
            <a:ext cx="10515600" cy="783590"/>
          </a:xfrm>
        </p:spPr>
        <p:txBody>
          <a:bodyPr/>
          <a:lstStyle/>
          <a:p>
            <a:r>
              <a:rPr lang="en-US" altLang="zh-CN"/>
              <a:t>Weston Runtime Support Libs</a:t>
            </a:r>
            <a:endParaRPr lang="en-US" altLang="zh-CN"/>
          </a:p>
        </p:txBody>
      </p:sp>
      <p:pic>
        <p:nvPicPr>
          <p:cNvPr id="6" name="内容占位符 5"/>
          <p:cNvPicPr>
            <a:picLocks noGrp="1" noChangeAspect="1"/>
          </p:cNvPicPr>
          <p:nvPr>
            <p:ph idx="1"/>
          </p:nvPr>
        </p:nvPicPr>
        <p:blipFill>
          <a:blip r:embed="rId1"/>
          <a:stretch>
            <a:fillRect/>
          </a:stretch>
        </p:blipFill>
        <p:spPr>
          <a:xfrm>
            <a:off x="930910" y="1539875"/>
            <a:ext cx="10567035" cy="500443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225"/>
            <a:ext cx="10515600" cy="615315"/>
          </a:xfrm>
        </p:spPr>
        <p:txBody>
          <a:bodyPr>
            <a:normAutofit fontScale="90000"/>
          </a:bodyPr>
          <a:lstStyle/>
          <a:p>
            <a:r>
              <a:rPr lang="zh-CN" altLang="en-US"/>
              <a:t>Exporting DISPLAY in X Windows</a:t>
            </a:r>
            <a:endParaRPr lang="zh-CN" altLang="en-US"/>
          </a:p>
        </p:txBody>
      </p:sp>
      <p:sp>
        <p:nvSpPr>
          <p:cNvPr id="3" name="内容占位符 2"/>
          <p:cNvSpPr>
            <a:spLocks noGrp="1"/>
          </p:cNvSpPr>
          <p:nvPr>
            <p:ph idx="1"/>
          </p:nvPr>
        </p:nvSpPr>
        <p:spPr>
          <a:xfrm>
            <a:off x="838200" y="1127760"/>
            <a:ext cx="10515600" cy="5049520"/>
          </a:xfrm>
        </p:spPr>
        <p:txBody>
          <a:bodyPr>
            <a:normAutofit fontScale="50000"/>
          </a:bodyPr>
          <a:lstStyle/>
          <a:p>
            <a:pPr indent="0" eaLnBrk="1" fontAlgn="auto" latinLnBrk="0" hangingPunct="1">
              <a:lnSpc>
                <a:spcPct val="150000"/>
              </a:lnSpc>
              <a:spcBef>
                <a:spcPts val="0"/>
              </a:spcBef>
            </a:pPr>
            <a:r>
              <a:rPr lang="zh-CN" altLang="en-US"/>
              <a:t>Exporting display in X11 involves two distinct operations</a:t>
            </a:r>
            <a:endParaRPr lang="zh-CN" altLang="en-US"/>
          </a:p>
          <a:p>
            <a:pPr lvl="1" indent="0" eaLnBrk="1" fontAlgn="auto" latinLnBrk="0" hangingPunct="1">
              <a:lnSpc>
                <a:spcPct val="150000"/>
              </a:lnSpc>
              <a:spcBef>
                <a:spcPts val="0"/>
              </a:spcBef>
            </a:pPr>
            <a:r>
              <a:rPr lang="zh-CN" altLang="en-US"/>
              <a:t>Exporting display on the client using </a:t>
            </a:r>
            <a:r>
              <a:rPr lang="x-none" altLang="zh-CN"/>
              <a:t>"</a:t>
            </a:r>
            <a:r>
              <a:rPr lang="zh-CN" altLang="en-US"/>
              <a:t>export DISPLAY</a:t>
            </a:r>
            <a:r>
              <a:rPr lang="x-none" altLang="zh-CN"/>
              <a:t>"</a:t>
            </a:r>
            <a:r>
              <a:rPr lang="zh-CN" altLang="en-US"/>
              <a:t> command</a:t>
            </a:r>
            <a:r>
              <a:rPr lang="x-none" altLang="zh-CN"/>
              <a:t>, ex. export DISPLAY=yourIpAddr:0.0</a:t>
            </a:r>
            <a:endParaRPr lang="x-none" altLang="zh-CN"/>
          </a:p>
          <a:p>
            <a:pPr lvl="1" indent="0" eaLnBrk="1" fontAlgn="auto" latinLnBrk="0" hangingPunct="1">
              <a:lnSpc>
                <a:spcPct val="150000"/>
              </a:lnSpc>
              <a:spcBef>
                <a:spcPts val="0"/>
              </a:spcBef>
            </a:pPr>
            <a:r>
              <a:rPr lang="zh-CN" altLang="en-US"/>
              <a:t>Allowing server to accept X11 session from the client. This part is accomplished by using xhost + or xhost &lt;ip-from-which X11 session comes(client).</a:t>
            </a:r>
            <a:endParaRPr lang="zh-CN" altLang="en-US"/>
          </a:p>
          <a:p>
            <a:pPr indent="0" eaLnBrk="1" fontAlgn="auto" latinLnBrk="0" hangingPunct="1">
              <a:lnSpc>
                <a:spcPct val="150000"/>
              </a:lnSpc>
              <a:spcBef>
                <a:spcPts val="0"/>
              </a:spcBef>
            </a:pPr>
            <a:r>
              <a:rPr lang="zh-CN" altLang="en-US"/>
              <a:t>在Linux/Unix類操作系統上, DISPLAY用來設置將圖形顯示到何處. 在終端上輸入printenv查看當前環境變量</a:t>
            </a:r>
            <a:r>
              <a:rPr lang="en-US" altLang="zh-CN"/>
              <a:t>. </a:t>
            </a:r>
            <a:endParaRPr lang="en-US" altLang="zh-CN"/>
          </a:p>
          <a:p>
            <a:pPr indent="0" eaLnBrk="1" fontAlgn="auto" latinLnBrk="0" hangingPunct="1">
              <a:lnSpc>
                <a:spcPct val="150000"/>
              </a:lnSpc>
              <a:spcBef>
                <a:spcPts val="0"/>
              </a:spcBef>
            </a:pPr>
            <a:r>
              <a:rPr lang="en-US" altLang="zh-CN"/>
              <a:t>DISPLAY 環境變量格式如下host:NumA.NumB, host指Xserver所在的主機主機名或者ip地址, 圖形將顯示在這一機器上, 可以是啟動了圖形界面的Linux/Unix機器, 也可以是安裝了Exceed, X-Deep/32等Windows平台運行的Xserver的Windows機器. 如果Host為空, 則表示Xserver運行於本機, 並且圖形程序(Xclient)使用unix socket方式連接到Xserver, 而不是TCP方式. 使用TCP方式連接時, NumA為連接的端口減去6000的值, 如果NumA為0, 則表示連接到6000端口; 使用unix socket方式連接時則表示連接的unix socket的路徑, 如果為0, 則表示連接到/tmp/.X11-unix/X0 . NumB則幾乎總是0.</a:t>
            </a:r>
            <a:endParaRPr lang="en-US" altLang="zh-C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455"/>
            <a:ext cx="10515600" cy="478790"/>
          </a:xfrm>
        </p:spPr>
        <p:txBody>
          <a:bodyPr>
            <a:normAutofit fontScale="90000"/>
          </a:bodyPr>
          <a:lstStyle/>
          <a:p>
            <a:r>
              <a:rPr lang="x-none" altLang="en-US"/>
              <a:t>Chrome OS D-Bus Best Practices</a:t>
            </a:r>
            <a:endParaRPr lang="x-none" altLang="en-US"/>
          </a:p>
        </p:txBody>
      </p:sp>
      <p:sp>
        <p:nvSpPr>
          <p:cNvPr id="3" name="Content Placeholder 2"/>
          <p:cNvSpPr>
            <a:spLocks noGrp="1"/>
          </p:cNvSpPr>
          <p:nvPr>
            <p:ph idx="1"/>
          </p:nvPr>
        </p:nvSpPr>
        <p:spPr>
          <a:xfrm>
            <a:off x="838200" y="1003300"/>
            <a:ext cx="10515600" cy="5731510"/>
          </a:xfrm>
        </p:spPr>
        <p:txBody>
          <a:bodyPr>
            <a:normAutofit fontScale="42500" lnSpcReduction="20000"/>
          </a:bodyPr>
          <a:lstStyle/>
          <a:p>
            <a:pPr eaLnBrk="1" fontAlgn="auto" latinLnBrk="0" hangingPunct="1">
              <a:lnSpc>
                <a:spcPct val="150000"/>
              </a:lnSpc>
              <a:spcBef>
                <a:spcPts val="0"/>
              </a:spcBef>
            </a:pPr>
            <a:r>
              <a:rPr lang="x-none" altLang="en-US"/>
              <a:t>简介</a:t>
            </a:r>
            <a:endParaRPr lang="x-none" altLang="en-US"/>
          </a:p>
          <a:p>
            <a:pPr lvl="1" eaLnBrk="1" fontAlgn="auto" latinLnBrk="0" hangingPunct="1">
              <a:lnSpc>
                <a:spcPct val="150000"/>
              </a:lnSpc>
              <a:spcBef>
                <a:spcPts val="0"/>
              </a:spcBef>
            </a:pPr>
            <a:r>
              <a:rPr lang="en-US"/>
              <a:t>有很多不同的 IPC 实现，因为每一个都定位于解决 特定的明确定义的问题。CORBA 是用于面向对象编程中复杂的 IPC 的一个强大的解决方案。DCOP 是一个 较轻量级的 IPC 框架，功能较少，但是可以很好地集成到 K 桌面环境中。SOAP 和 XML-RPC 设计用于 Web 服务，因而使用 HTTP 作为其传输协议。D-BUS 设计用于桌面应用程序和 OS 通信。DCOP 是一个用于 KDE 的 解决方案，但是它依赖于 Qt，所以不能用于其他桌面环境之中。类似的，Bonobo 是一个用于 GNOME 的 解决方案，但是非常笨重，因为它是基于 CORBA 的。它还依赖于 GObject，所以也不能用于 GNOME 之外。 D-BUS 的目标是将 DCOP 和 Bonobo 替换为简单的 IPC，并集成这两种桌面环境。</a:t>
            </a:r>
            <a:endParaRPr lang="en-US"/>
          </a:p>
          <a:p>
            <a:pPr lvl="0" eaLnBrk="1" fontAlgn="auto" latinLnBrk="0" hangingPunct="1">
              <a:lnSpc>
                <a:spcPct val="150000"/>
              </a:lnSpc>
              <a:spcBef>
                <a:spcPts val="0"/>
              </a:spcBef>
            </a:pPr>
            <a:r>
              <a:rPr lang="en-US"/>
              <a:t>D-BUS 的内部工作方式</a:t>
            </a:r>
            <a:endParaRPr lang="en-US"/>
          </a:p>
          <a:p>
            <a:pPr lvl="1" eaLnBrk="1" fontAlgn="auto" latinLnBrk="0" hangingPunct="1">
              <a:lnSpc>
                <a:spcPct val="150000"/>
              </a:lnSpc>
              <a:spcBef>
                <a:spcPts val="0"/>
              </a:spcBef>
            </a:pPr>
            <a:r>
              <a:rPr lang="en-US"/>
              <a:t>典型的 D-BUS 设置将由几个总线构成。将有一个持久的 系统总线（system bus），它在 引导时就会启动。这个总线由操作系统和后台进程使用，安全性非常好，以使得任意的应用程序 不能欺骗系统事件。还将有很多 会话总线（session buses），这些总线当用户登录后启动，属于 那个用户私有。</a:t>
            </a:r>
            <a:endParaRPr lang="en-US"/>
          </a:p>
          <a:p>
            <a:pPr lvl="1" eaLnBrk="1" fontAlgn="auto" latinLnBrk="0" hangingPunct="1">
              <a:lnSpc>
                <a:spcPct val="150000"/>
              </a:lnSpc>
              <a:spcBef>
                <a:spcPts val="0"/>
              </a:spcBef>
            </a:pPr>
            <a:r>
              <a:rPr lang="en-US"/>
              <a:t>一旦应用程序连接到了一个总线，它们就必须通过添加 匹配器（matchers） 来声明它们希望 收到哪种消息。匹配器为可以基于接口、对象路径和方法进行接收的消息指定一组规则（见后）。</a:t>
            </a:r>
            <a:endParaRPr lang="en-US"/>
          </a:p>
          <a:p>
            <a:pPr lvl="1" eaLnBrk="1" fontAlgn="auto" latinLnBrk="0" hangingPunct="1">
              <a:lnSpc>
                <a:spcPct val="150000"/>
              </a:lnSpc>
              <a:spcBef>
                <a:spcPts val="0"/>
              </a:spcBef>
            </a:pPr>
            <a:r>
              <a:rPr lang="en-US"/>
              <a:t>本质上，D-BUS 是一个对等（peer-to-peer）的协议 —— 每个消息都有一个源和一个目的。这些地址 被指定为 对象路径。概念上，所有使用 D-BUS 的应用程序都包括一组 对象，消息发送到 或者发送自特定对象 —— 不是应用程序 —— 这些对象由对象路径来标识。 每个对象都可以支持一个或多个 接口（interfaces）。这些接口看起来类似于 Java 中 的接口或者 C++ 中的纯粹的虚类（pure virtual classes）。</a:t>
            </a:r>
            <a:endParaRPr lang="en-US"/>
          </a:p>
          <a:p>
            <a:pPr lvl="1" eaLnBrk="1" fontAlgn="auto" latinLnBrk="0" hangingPunct="1">
              <a:lnSpc>
                <a:spcPct val="150000"/>
              </a:lnSpc>
              <a:spcBef>
                <a:spcPts val="0"/>
              </a:spcBef>
            </a:pPr>
            <a:r>
              <a:rPr lang="en-US"/>
              <a:t>在 D-BUS 中有四种类型的消息：方法调用（method calls）、方法返回（method returns）、信号（signals） 和错误（errors）。</a:t>
            </a:r>
            <a:endParaRPr lang="en-US"/>
          </a:p>
          <a:p>
            <a:pPr lvl="1" eaLnBrk="1" fontAlgn="auto" latinLnBrk="0" hangingPunct="1">
              <a:lnSpc>
                <a:spcPct val="150000"/>
              </a:lnSpc>
              <a:spcBef>
                <a:spcPts val="0"/>
              </a:spcBef>
            </a:pPr>
            <a:r>
              <a:rPr lang="en-US"/>
              <a:t>服务（Services） 是 D-BUS 的最高层次抽象。</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(1/3) </a:t>
            </a:r>
            <a:endParaRPr lang="en-US" sz="3600" dirty="0"/>
          </a:p>
        </p:txBody>
      </p:sp>
      <p:sp>
        <p:nvSpPr>
          <p:cNvPr id="3" name="Content Placeholder 2"/>
          <p:cNvSpPr>
            <a:spLocks noGrp="1"/>
          </p:cNvSpPr>
          <p:nvPr>
            <p:ph idx="1"/>
          </p:nvPr>
        </p:nvSpPr>
        <p:spPr>
          <a:xfrm>
            <a:off x="838200" y="1260628"/>
            <a:ext cx="10515600" cy="5406501"/>
          </a:xfrm>
        </p:spPr>
        <p:txBody>
          <a:bodyPr>
            <a:normAutofit fontScale="55000" lnSpcReduction="20000"/>
          </a:bodyPr>
          <a:lstStyle/>
          <a:p>
            <a:pPr eaLnBrk="1" fontAlgn="auto" latinLnBrk="0" hangingPunct="1">
              <a:lnSpc>
                <a:spcPct val="150000"/>
              </a:lnSpc>
              <a:spcBef>
                <a:spcPts val="0"/>
              </a:spcBef>
            </a:pPr>
            <a:r>
              <a:rPr lang="en-US" dirty="0" err="1"/>
              <a:t>GPUTop</a:t>
            </a:r>
            <a:r>
              <a:rPr lang="en-US" dirty="0"/>
              <a:t> is a tool to help developers understand GPU performance counters and provide graphical and machine readable data for the performance analysis of drivers and applications. </a:t>
            </a:r>
            <a:r>
              <a:rPr lang="en-US" dirty="0" err="1"/>
              <a:t>GPUTop</a:t>
            </a:r>
            <a:r>
              <a:rPr lang="en-US" dirty="0"/>
              <a:t> is compatible with all GPU programming APIs such as OpenGL, OpenCL or </a:t>
            </a:r>
            <a:r>
              <a:rPr lang="en-US" dirty="0" err="1"/>
              <a:t>Vulkan</a:t>
            </a:r>
            <a:r>
              <a:rPr lang="en-US" dirty="0"/>
              <a:t> since it primarily deals with capturing periodic sampled metrics.</a:t>
            </a:r>
            <a:endParaRPr lang="en-US" dirty="0"/>
          </a:p>
          <a:p>
            <a:pPr eaLnBrk="1" fontAlgn="auto" latinLnBrk="0" hangingPunct="1">
              <a:lnSpc>
                <a:spcPct val="150000"/>
              </a:lnSpc>
              <a:spcBef>
                <a:spcPts val="0"/>
              </a:spcBef>
            </a:pPr>
            <a:r>
              <a:rPr lang="en-US" dirty="0" err="1"/>
              <a:t>GPUTop</a:t>
            </a:r>
            <a:r>
              <a:rPr lang="en-US" dirty="0"/>
              <a:t> should be built on two separate computers; the target device running the </a:t>
            </a:r>
            <a:r>
              <a:rPr lang="en-US" dirty="0" err="1"/>
              <a:t>GPUTop</a:t>
            </a:r>
            <a:r>
              <a:rPr lang="en-US" dirty="0"/>
              <a:t> server (Chrome/Chromium OS), and a development machine running the web user interface Linux. </a:t>
            </a:r>
            <a:r>
              <a:rPr lang="en-US" dirty="0" err="1"/>
              <a:t>GPUTop</a:t>
            </a:r>
            <a:r>
              <a:rPr lang="en-US" dirty="0"/>
              <a:t> is only compatible with v4.14+ kernels on the target device.</a:t>
            </a:r>
            <a:endParaRPr lang="en-US" dirty="0"/>
          </a:p>
          <a:p>
            <a:pPr lvl="1" eaLnBrk="1" fontAlgn="auto" latinLnBrk="0" hangingPunct="1">
              <a:lnSpc>
                <a:spcPct val="150000"/>
              </a:lnSpc>
              <a:spcBef>
                <a:spcPts val="0"/>
              </a:spcBef>
            </a:pPr>
            <a:r>
              <a:rPr lang="en-US" dirty="0"/>
              <a:t>Build Chromium OS kernel</a:t>
            </a:r>
            <a:endParaRPr lang="en-US" dirty="0"/>
          </a:p>
          <a:p>
            <a:pPr lvl="2" eaLnBrk="1" fontAlgn="auto" latinLnBrk="0" hangingPunct="1">
              <a:lnSpc>
                <a:spcPct val="150000"/>
              </a:lnSpc>
              <a:spcBef>
                <a:spcPts val="0"/>
              </a:spcBef>
            </a:pPr>
            <a:r>
              <a:rPr lang="en-US" dirty="0"/>
              <a:t>Complete the setup process for your board through ./</a:t>
            </a:r>
            <a:r>
              <a:rPr lang="en-US" dirty="0" err="1"/>
              <a:t>build_packages</a:t>
            </a:r>
            <a:r>
              <a:rPr lang="en-US" dirty="0"/>
              <a:t> (see Installing </a:t>
            </a:r>
            <a:r>
              <a:rPr lang="en-US" dirty="0" err="1"/>
              <a:t>GPUTop</a:t>
            </a:r>
            <a:r>
              <a:rPr lang="en-US" dirty="0"/>
              <a:t> as a Command Line Interface)</a:t>
            </a:r>
            <a:endParaRPr lang="en-US" dirty="0"/>
          </a:p>
          <a:p>
            <a:pPr lvl="2" eaLnBrk="1" fontAlgn="auto" latinLnBrk="0" hangingPunct="1">
              <a:lnSpc>
                <a:spcPct val="150000"/>
              </a:lnSpc>
              <a:spcBef>
                <a:spcPts val="0"/>
              </a:spcBef>
            </a:pPr>
            <a:r>
              <a:rPr lang="en-US" dirty="0"/>
              <a:t>Before you ./</a:t>
            </a:r>
            <a:r>
              <a:rPr lang="en-US" dirty="0" err="1"/>
              <a:t>build_image</a:t>
            </a:r>
            <a:r>
              <a:rPr lang="en-US" dirty="0"/>
              <a:t>  , execute the following: emerge-${BOARD} -C </a:t>
            </a:r>
            <a:r>
              <a:rPr lang="en-US" dirty="0" err="1"/>
              <a:t>linux</a:t>
            </a:r>
            <a:r>
              <a:rPr lang="en-US" dirty="0"/>
              <a:t>-sources </a:t>
            </a:r>
            <a:r>
              <a:rPr lang="en-US" dirty="0" err="1"/>
              <a:t>chromeos</a:t>
            </a:r>
            <a:r>
              <a:rPr lang="en-US" dirty="0"/>
              <a:t>-kernel-${VERSION}</a:t>
            </a:r>
            <a:endParaRPr lang="en-US" dirty="0"/>
          </a:p>
          <a:p>
            <a:pPr lvl="2" eaLnBrk="1" fontAlgn="auto" latinLnBrk="0" hangingPunct="1">
              <a:lnSpc>
                <a:spcPct val="150000"/>
              </a:lnSpc>
              <a:spcBef>
                <a:spcPts val="0"/>
              </a:spcBef>
            </a:pPr>
            <a:r>
              <a:rPr lang="en-US" dirty="0"/>
              <a:t> Then, execute the following: USE='kernel-4_14 -kernel-${VERSION}' emerge-${BOARD} </a:t>
            </a:r>
            <a:r>
              <a:rPr lang="en-US" dirty="0" err="1"/>
              <a:t>linux</a:t>
            </a:r>
            <a:r>
              <a:rPr lang="en-US" dirty="0"/>
              <a:t>-sources</a:t>
            </a:r>
            <a:endParaRPr lang="en-US" dirty="0"/>
          </a:p>
          <a:p>
            <a:pPr lvl="1" eaLnBrk="1" fontAlgn="auto" latinLnBrk="0" hangingPunct="1">
              <a:lnSpc>
                <a:spcPct val="150000"/>
              </a:lnSpc>
              <a:spcBef>
                <a:spcPts val="0"/>
              </a:spcBef>
            </a:pPr>
            <a:r>
              <a:rPr lang="en-US" dirty="0"/>
              <a:t>Update Chromium Device</a:t>
            </a:r>
            <a:endParaRPr lang="en-US" dirty="0"/>
          </a:p>
          <a:p>
            <a:pPr lvl="2" eaLnBrk="1" fontAlgn="auto" latinLnBrk="0" hangingPunct="1">
              <a:lnSpc>
                <a:spcPct val="150000"/>
              </a:lnSpc>
              <a:spcBef>
                <a:spcPts val="0"/>
              </a:spcBef>
            </a:pPr>
            <a:r>
              <a:rPr lang="en-US" dirty="0"/>
              <a:t>From ~/trunk/</a:t>
            </a:r>
            <a:r>
              <a:rPr lang="en-US" dirty="0" err="1"/>
              <a:t>src</a:t>
            </a:r>
            <a:r>
              <a:rPr lang="en-US" dirty="0"/>
              <a:t>/scripts, execute the following: ./</a:t>
            </a:r>
            <a:r>
              <a:rPr lang="en-US" dirty="0" err="1"/>
              <a:t>update_kernel</a:t>
            </a:r>
            <a:r>
              <a:rPr lang="en-US" dirty="0"/>
              <a:t> --board=${BOARD} --remote=${DEVICE_IP_ADDRESS}</a:t>
            </a:r>
            <a:endParaRPr lang="en-US" dirty="0"/>
          </a:p>
          <a:p>
            <a:pPr lvl="2" eaLnBrk="1" fontAlgn="auto" latinLnBrk="0" hangingPunct="1">
              <a:lnSpc>
                <a:spcPct val="150000"/>
              </a:lnSpc>
              <a:spcBef>
                <a:spcPts val="0"/>
              </a:spcBef>
            </a:pPr>
            <a:r>
              <a:rPr lang="en-US" dirty="0"/>
              <a:t>Accept the prompts asking for verification, and let the developer machine reboot the target device</a:t>
            </a:r>
            <a:endParaRPr lang="en-US" dirty="0"/>
          </a:p>
          <a:p>
            <a:pPr lvl="2" eaLnBrk="1" fontAlgn="auto" latinLnBrk="0" hangingPunct="1">
              <a:lnSpc>
                <a:spcPct val="150000"/>
              </a:lnSpc>
              <a:spcBef>
                <a:spcPts val="0"/>
              </a:spcBef>
            </a:pPr>
            <a:r>
              <a:rPr lang="en-US" dirty="0"/>
              <a:t>On reboot, the script should end and define both the previous kernel version and the updated kernel version</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468"/>
            <a:ext cx="10515600" cy="540396"/>
          </a:xfrm>
        </p:spPr>
        <p:txBody>
          <a:bodyPr>
            <a:normAutofit fontScale="90000"/>
          </a:bodyPr>
          <a:lstStyle/>
          <a:p>
            <a:r>
              <a:rPr lang="en-US" sz="3600" dirty="0"/>
              <a:t>GPU Top - An Open Source GPU Profiling Tool (2/3) </a:t>
            </a:r>
            <a:endParaRPr lang="en-US" sz="3600" dirty="0"/>
          </a:p>
        </p:txBody>
      </p:sp>
      <p:sp>
        <p:nvSpPr>
          <p:cNvPr id="3" name="Content Placeholder 2"/>
          <p:cNvSpPr>
            <a:spLocks noGrp="1"/>
          </p:cNvSpPr>
          <p:nvPr>
            <p:ph idx="1"/>
          </p:nvPr>
        </p:nvSpPr>
        <p:spPr>
          <a:xfrm>
            <a:off x="838200" y="1261110"/>
            <a:ext cx="10515600" cy="5530215"/>
          </a:xfrm>
        </p:spPr>
        <p:txBody>
          <a:bodyPr>
            <a:normAutofit fontScale="50000" lnSpcReduction="10000"/>
          </a:bodyPr>
          <a:lstStyle/>
          <a:p>
            <a:pPr eaLnBrk="1" fontAlgn="auto" latinLnBrk="0" hangingPunct="1">
              <a:lnSpc>
                <a:spcPct val="150000"/>
              </a:lnSpc>
              <a:spcBef>
                <a:spcPts val="0"/>
              </a:spcBef>
            </a:pPr>
            <a:r>
              <a:rPr lang="en-US" dirty="0"/>
              <a:t>Installing </a:t>
            </a:r>
            <a:r>
              <a:rPr lang="en-US" dirty="0" err="1"/>
              <a:t>GPUTop</a:t>
            </a:r>
            <a:r>
              <a:rPr lang="en-US" dirty="0"/>
              <a:t> as a Command Line Interface on Chromium Target</a:t>
            </a:r>
            <a:endParaRPr lang="en-US" dirty="0"/>
          </a:p>
          <a:p>
            <a:pPr lvl="1" eaLnBrk="1" fontAlgn="auto" latinLnBrk="0" hangingPunct="1">
              <a:lnSpc>
                <a:spcPct val="150000"/>
              </a:lnSpc>
              <a:spcBef>
                <a:spcPts val="0"/>
              </a:spcBef>
            </a:pPr>
            <a:r>
              <a:rPr lang="en-US" dirty="0"/>
              <a:t>Ensure the most recent version of </a:t>
            </a:r>
            <a:r>
              <a:rPr lang="en-US" dirty="0" err="1"/>
              <a:t>GPUTop</a:t>
            </a:r>
            <a:r>
              <a:rPr lang="en-US" dirty="0"/>
              <a:t> has been properly patched into dev-libs/</a:t>
            </a:r>
            <a:r>
              <a:rPr lang="en-US" dirty="0" err="1"/>
              <a:t>gputop</a:t>
            </a:r>
            <a:r>
              <a:rPr lang="en-US" dirty="0"/>
              <a:t> (v0.0)</a:t>
            </a:r>
            <a:endParaRPr lang="en-US" dirty="0"/>
          </a:p>
          <a:p>
            <a:pPr lvl="1" eaLnBrk="1" fontAlgn="auto" latinLnBrk="0" hangingPunct="1">
              <a:lnSpc>
                <a:spcPct val="150000"/>
              </a:lnSpc>
              <a:spcBef>
                <a:spcPts val="0"/>
              </a:spcBef>
            </a:pPr>
            <a:r>
              <a:rPr lang="en-US" dirty="0"/>
              <a:t>Build packages ./</a:t>
            </a:r>
            <a:r>
              <a:rPr lang="en-US" dirty="0" err="1"/>
              <a:t>build_packages</a:t>
            </a:r>
            <a:r>
              <a:rPr lang="en-US" dirty="0"/>
              <a:t> --board={board} and a dev or test image ./</a:t>
            </a:r>
            <a:r>
              <a:rPr lang="en-US" dirty="0" err="1"/>
              <a:t>build_image</a:t>
            </a:r>
            <a:r>
              <a:rPr lang="en-US" dirty="0"/>
              <a:t> --board={board} [</a:t>
            </a:r>
            <a:r>
              <a:rPr lang="en-US" dirty="0" err="1"/>
              <a:t>dev|test</a:t>
            </a:r>
            <a:r>
              <a:rPr lang="en-US" dirty="0"/>
              <a:t>] per usual</a:t>
            </a:r>
            <a:endParaRPr lang="en-US" dirty="0"/>
          </a:p>
          <a:p>
            <a:pPr lvl="1" eaLnBrk="1" fontAlgn="auto" latinLnBrk="0" hangingPunct="1">
              <a:lnSpc>
                <a:spcPct val="150000"/>
              </a:lnSpc>
              <a:spcBef>
                <a:spcPts val="0"/>
              </a:spcBef>
            </a:pPr>
            <a:r>
              <a:rPr lang="en-US" dirty="0"/>
              <a:t>Consider running ./</a:t>
            </a:r>
            <a:r>
              <a:rPr lang="en-US" dirty="0" err="1"/>
              <a:t>build_packages</a:t>
            </a:r>
            <a:r>
              <a:rPr lang="en-US" dirty="0"/>
              <a:t> --board={board} | tee build_packages_log.txt and ./</a:t>
            </a:r>
            <a:r>
              <a:rPr lang="en-US" dirty="0" err="1"/>
              <a:t>build_image</a:t>
            </a:r>
            <a:r>
              <a:rPr lang="en-US" dirty="0"/>
              <a:t> --board={board} | tee build_image_log.txt if you encounter issues emerging </a:t>
            </a:r>
            <a:r>
              <a:rPr lang="en-US" dirty="0" err="1"/>
              <a:t>GPUTop</a:t>
            </a:r>
            <a:r>
              <a:rPr lang="en-US" dirty="0"/>
              <a:t>, these files can later be grepped for debugging purposes, i.e. "grep -1 [</a:t>
            </a:r>
            <a:r>
              <a:rPr lang="en-US" dirty="0" err="1"/>
              <a:t>build_packages_log.txt|build_image_log.txt</a:t>
            </a:r>
            <a:r>
              <a:rPr lang="en-US" dirty="0"/>
              <a:t>] </a:t>
            </a:r>
            <a:r>
              <a:rPr lang="en-US" dirty="0" err="1"/>
              <a:t>gputop</a:t>
            </a:r>
            <a:r>
              <a:rPr lang="en-US" dirty="0"/>
              <a:t>"</a:t>
            </a:r>
            <a:endParaRPr lang="en-US" dirty="0"/>
          </a:p>
          <a:p>
            <a:pPr lvl="1" eaLnBrk="1" fontAlgn="auto" latinLnBrk="0" hangingPunct="1">
              <a:lnSpc>
                <a:spcPct val="150000"/>
              </a:lnSpc>
              <a:spcBef>
                <a:spcPts val="0"/>
              </a:spcBef>
            </a:pPr>
            <a:r>
              <a:rPr lang="en-US" dirty="0"/>
              <a:t>Run </a:t>
            </a:r>
            <a:r>
              <a:rPr lang="en-US" dirty="0" err="1"/>
              <a:t>equery</a:t>
            </a:r>
            <a:r>
              <a:rPr lang="en-US" dirty="0"/>
              <a:t>-{board} -l </a:t>
            </a:r>
            <a:r>
              <a:rPr lang="en-US" dirty="0" err="1"/>
              <a:t>gputop</a:t>
            </a:r>
            <a:r>
              <a:rPr lang="en-US" dirty="0"/>
              <a:t> to verify </a:t>
            </a:r>
            <a:r>
              <a:rPr lang="en-US" dirty="0" err="1"/>
              <a:t>GPUTop</a:t>
            </a:r>
            <a:r>
              <a:rPr lang="en-US" dirty="0"/>
              <a:t> has emerged to board </a:t>
            </a:r>
            <a:endParaRPr lang="en-US" dirty="0"/>
          </a:p>
          <a:p>
            <a:pPr lvl="1" eaLnBrk="1" fontAlgn="auto" latinLnBrk="0" hangingPunct="1">
              <a:lnSpc>
                <a:spcPct val="150000"/>
              </a:lnSpc>
              <a:spcBef>
                <a:spcPts val="0"/>
              </a:spcBef>
            </a:pPr>
            <a:r>
              <a:rPr lang="en-US" dirty="0"/>
              <a:t>If </a:t>
            </a:r>
            <a:r>
              <a:rPr lang="en-US" dirty="0" err="1"/>
              <a:t>GPUTop</a:t>
            </a:r>
            <a:r>
              <a:rPr lang="en-US" dirty="0"/>
              <a:t> fails to emerge to board, consider tracing the errors as detailed in the sub-step 2a</a:t>
            </a:r>
            <a:endParaRPr lang="en-US" dirty="0"/>
          </a:p>
          <a:p>
            <a:pPr lvl="1" eaLnBrk="1" fontAlgn="auto" latinLnBrk="0" hangingPunct="1">
              <a:lnSpc>
                <a:spcPct val="150000"/>
              </a:lnSpc>
              <a:spcBef>
                <a:spcPts val="0"/>
              </a:spcBef>
            </a:pPr>
            <a:r>
              <a:rPr lang="en-US" dirty="0"/>
              <a:t>Provided </a:t>
            </a:r>
            <a:r>
              <a:rPr lang="en-US" dirty="0" err="1"/>
              <a:t>GPUTop</a:t>
            </a:r>
            <a:r>
              <a:rPr lang="en-US" dirty="0"/>
              <a:t> has successfully built, flash the image onto a thumb drive </a:t>
            </a:r>
            <a:r>
              <a:rPr lang="en-US" dirty="0" err="1"/>
              <a:t>cros</a:t>
            </a:r>
            <a:r>
              <a:rPr lang="en-US" dirty="0"/>
              <a:t> flash usb:// ../build/image/{board}/latest [</a:t>
            </a:r>
            <a:r>
              <a:rPr lang="en-US" dirty="0" err="1"/>
              <a:t>dev|test</a:t>
            </a:r>
            <a:r>
              <a:rPr lang="en-US" dirty="0"/>
              <a:t>] </a:t>
            </a:r>
            <a:endParaRPr lang="en-US" dirty="0"/>
          </a:p>
          <a:p>
            <a:pPr lvl="1" eaLnBrk="1" fontAlgn="auto" latinLnBrk="0" hangingPunct="1">
              <a:lnSpc>
                <a:spcPct val="150000"/>
              </a:lnSpc>
              <a:spcBef>
                <a:spcPts val="0"/>
              </a:spcBef>
            </a:pPr>
            <a:r>
              <a:rPr lang="en-US" dirty="0"/>
              <a:t>Start up the target device, at the log in screen open a shell prompt "ctrl-alt-&lt;F2&gt;"</a:t>
            </a:r>
            <a:endParaRPr lang="en-US" dirty="0"/>
          </a:p>
          <a:p>
            <a:pPr lvl="1" eaLnBrk="1" fontAlgn="auto" latinLnBrk="0" hangingPunct="1">
              <a:lnSpc>
                <a:spcPct val="150000"/>
              </a:lnSpc>
              <a:spcBef>
                <a:spcPts val="0"/>
              </a:spcBef>
            </a:pPr>
            <a:r>
              <a:rPr lang="en-US" dirty="0"/>
              <a:t>Install the image with </a:t>
            </a:r>
            <a:r>
              <a:rPr lang="en-US" dirty="0" err="1"/>
              <a:t>sudo</a:t>
            </a:r>
            <a:r>
              <a:rPr lang="en-US" dirty="0"/>
              <a:t> </a:t>
            </a:r>
            <a:r>
              <a:rPr lang="en-US" dirty="0" err="1"/>
              <a:t>chromeos</a:t>
            </a:r>
            <a:r>
              <a:rPr lang="en-US" dirty="0"/>
              <a:t>-install </a:t>
            </a:r>
            <a:endParaRPr lang="en-US" dirty="0"/>
          </a:p>
          <a:p>
            <a:pPr lvl="1" eaLnBrk="1" fontAlgn="auto" latinLnBrk="0" hangingPunct="1">
              <a:lnSpc>
                <a:spcPct val="150000"/>
              </a:lnSpc>
              <a:spcBef>
                <a:spcPts val="0"/>
              </a:spcBef>
            </a:pPr>
            <a:r>
              <a:rPr lang="en-US" dirty="0"/>
              <a:t>After restarting the target device, one can open a terminal "ctrl-alt-t" and test </a:t>
            </a:r>
            <a:r>
              <a:rPr lang="en-US" dirty="0" err="1"/>
              <a:t>GPUTop</a:t>
            </a:r>
            <a:r>
              <a:rPr lang="en-US" dirty="0"/>
              <a:t> with </a:t>
            </a:r>
            <a:r>
              <a:rPr lang="en-US" dirty="0" err="1"/>
              <a:t>gputop</a:t>
            </a:r>
            <a:r>
              <a:rPr lang="en-US" dirty="0"/>
              <a:t>-wrapper -m </a:t>
            </a:r>
            <a:r>
              <a:rPr lang="en-US" dirty="0" err="1"/>
              <a:t>RenderBasic</a:t>
            </a:r>
            <a:r>
              <a:rPr lang="en-US" dirty="0"/>
              <a:t> -c GpuCoreClocks,EuActive,L3Misses,GtiL3Throughput,EuFpuBothActive </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5"/>
            <a:ext cx="10515600" cy="433868"/>
          </a:xfrm>
        </p:spPr>
        <p:txBody>
          <a:bodyPr>
            <a:normAutofit fontScale="90000"/>
          </a:bodyPr>
          <a:lstStyle/>
          <a:p>
            <a:r>
              <a:rPr lang="en-US" sz="3600" dirty="0"/>
              <a:t>GPU Top - An Open Source GPU Profiling Tool (3/3) </a:t>
            </a:r>
            <a:endParaRPr lang="en-US" sz="3600" dirty="0"/>
          </a:p>
        </p:txBody>
      </p:sp>
      <p:sp>
        <p:nvSpPr>
          <p:cNvPr id="3" name="Content Placeholder 2"/>
          <p:cNvSpPr>
            <a:spLocks noGrp="1"/>
          </p:cNvSpPr>
          <p:nvPr>
            <p:ph idx="1"/>
          </p:nvPr>
        </p:nvSpPr>
        <p:spPr>
          <a:xfrm>
            <a:off x="838200" y="923278"/>
            <a:ext cx="10515600" cy="5797118"/>
          </a:xfrm>
        </p:spPr>
        <p:txBody>
          <a:bodyPr>
            <a:normAutofit fontScale="40000" lnSpcReduction="20000"/>
          </a:bodyPr>
          <a:lstStyle/>
          <a:p>
            <a:pPr eaLnBrk="1" fontAlgn="auto" latinLnBrk="0" hangingPunct="1">
              <a:lnSpc>
                <a:spcPct val="150000"/>
              </a:lnSpc>
              <a:spcBef>
                <a:spcPts val="0"/>
              </a:spcBef>
            </a:pPr>
            <a:r>
              <a:rPr lang="en-US" dirty="0"/>
              <a:t>Using </a:t>
            </a:r>
            <a:r>
              <a:rPr lang="en-US" dirty="0" err="1"/>
              <a:t>GPUTop</a:t>
            </a:r>
            <a:r>
              <a:rPr lang="en-US" dirty="0"/>
              <a:t> as a Command Line Interface on Chromium Target</a:t>
            </a:r>
            <a:endParaRPr lang="en-US" dirty="0"/>
          </a:p>
          <a:p>
            <a:pPr lvl="1" eaLnBrk="1" fontAlgn="auto" latinLnBrk="0" hangingPunct="1">
              <a:lnSpc>
                <a:spcPct val="150000"/>
              </a:lnSpc>
              <a:spcBef>
                <a:spcPts val="0"/>
              </a:spcBef>
            </a:pPr>
            <a:r>
              <a:rPr lang="en-US" dirty="0"/>
              <a:t>Run </a:t>
            </a:r>
            <a:r>
              <a:rPr lang="en-US" dirty="0" err="1"/>
              <a:t>sudo</a:t>
            </a:r>
            <a:r>
              <a:rPr lang="en-US" dirty="0"/>
              <a:t> </a:t>
            </a:r>
            <a:r>
              <a:rPr lang="en-US" dirty="0" err="1"/>
              <a:t>gputop</a:t>
            </a:r>
            <a:r>
              <a:rPr lang="en-US" dirty="0"/>
              <a:t> </a:t>
            </a:r>
            <a:endParaRPr lang="en-US" dirty="0"/>
          </a:p>
          <a:p>
            <a:pPr lvl="1" eaLnBrk="1" fontAlgn="auto" latinLnBrk="0" hangingPunct="1">
              <a:lnSpc>
                <a:spcPct val="150000"/>
              </a:lnSpc>
              <a:spcBef>
                <a:spcPts val="0"/>
              </a:spcBef>
            </a:pPr>
            <a:r>
              <a:rPr lang="en-US" dirty="0"/>
              <a:t>Execute </a:t>
            </a:r>
            <a:r>
              <a:rPr lang="en-US" dirty="0" err="1"/>
              <a:t>gputop</a:t>
            </a:r>
            <a:r>
              <a:rPr lang="en-US" dirty="0"/>
              <a:t>-wrapper  -m &lt;metric set&gt; -c &lt;counters&gt; [-o &lt;log.txt&gt;] </a:t>
            </a:r>
            <a:endParaRPr lang="en-US" dirty="0"/>
          </a:p>
          <a:p>
            <a:pPr lvl="1" eaLnBrk="1" fontAlgn="auto" latinLnBrk="0" hangingPunct="1">
              <a:lnSpc>
                <a:spcPct val="150000"/>
              </a:lnSpc>
              <a:spcBef>
                <a:spcPts val="0"/>
              </a:spcBef>
            </a:pPr>
            <a:r>
              <a:rPr lang="en-US" dirty="0"/>
              <a:t>Visit </a:t>
            </a:r>
            <a:r>
              <a:rPr lang="en-US" dirty="0" err="1"/>
              <a:t>GPUTop</a:t>
            </a:r>
            <a:r>
              <a:rPr lang="en-US" dirty="0"/>
              <a:t> Analysis Documentation for details on metric sets and counters</a:t>
            </a:r>
            <a:endParaRPr lang="en-US" dirty="0"/>
          </a:p>
          <a:p>
            <a:pPr eaLnBrk="1" fontAlgn="auto" latinLnBrk="0" hangingPunct="1">
              <a:lnSpc>
                <a:spcPct val="150000"/>
              </a:lnSpc>
              <a:spcBef>
                <a:spcPts val="0"/>
              </a:spcBef>
            </a:pPr>
            <a:r>
              <a:rPr lang="en-US" dirty="0"/>
              <a:t>Installing </a:t>
            </a:r>
            <a:r>
              <a:rPr lang="en-US" dirty="0" err="1"/>
              <a:t>GPUTop</a:t>
            </a:r>
            <a:r>
              <a:rPr lang="en-US" dirty="0"/>
              <a:t> as a Web User Interface on Linux</a:t>
            </a:r>
            <a:endParaRPr lang="en-US" dirty="0"/>
          </a:p>
          <a:p>
            <a:pPr lvl="1" eaLnBrk="1" fontAlgn="auto" latinLnBrk="0" hangingPunct="1">
              <a:lnSpc>
                <a:spcPct val="150000"/>
              </a:lnSpc>
              <a:spcBef>
                <a:spcPts val="0"/>
              </a:spcBef>
            </a:pPr>
            <a:r>
              <a:rPr lang="en-US" dirty="0"/>
              <a:t>A binary package with installation instructions can be downloaded from https://gitlab.com/Jragoon/gputop-packages:   </a:t>
            </a:r>
            <a:endParaRPr lang="en-US" dirty="0"/>
          </a:p>
          <a:p>
            <a:pPr lvl="2" eaLnBrk="1" fontAlgn="auto" latinLnBrk="0" hangingPunct="1">
              <a:lnSpc>
                <a:spcPct val="150000"/>
              </a:lnSpc>
              <a:spcBef>
                <a:spcPts val="0"/>
              </a:spcBef>
            </a:pPr>
            <a:r>
              <a:rPr lang="en-US" dirty="0"/>
              <a:t>    </a:t>
            </a:r>
            <a:r>
              <a:rPr lang="en-US" dirty="0" err="1"/>
              <a:t>git</a:t>
            </a:r>
            <a:r>
              <a:rPr lang="en-US" dirty="0"/>
              <a:t> clone https://gitlab.com/Jragoon/gputop-packages </a:t>
            </a:r>
            <a:endParaRPr lang="en-US" dirty="0"/>
          </a:p>
          <a:p>
            <a:pPr lvl="2" eaLnBrk="1" fontAlgn="auto" latinLnBrk="0" hangingPunct="1">
              <a:lnSpc>
                <a:spcPct val="150000"/>
              </a:lnSpc>
              <a:spcBef>
                <a:spcPts val="0"/>
              </a:spcBef>
            </a:pPr>
            <a:r>
              <a:rPr lang="en-US" dirty="0"/>
              <a:t>    cd </a:t>
            </a:r>
            <a:r>
              <a:rPr lang="en-US" dirty="0" err="1"/>
              <a:t>gputop</a:t>
            </a:r>
            <a:r>
              <a:rPr lang="en-US" dirty="0"/>
              <a:t>-packages  </a:t>
            </a:r>
            <a:endParaRPr lang="en-US" dirty="0"/>
          </a:p>
          <a:p>
            <a:pPr lvl="2" eaLnBrk="1" fontAlgn="auto" latinLnBrk="0" hangingPunct="1">
              <a:lnSpc>
                <a:spcPct val="150000"/>
              </a:lnSpc>
              <a:spcBef>
                <a:spcPts val="0"/>
              </a:spcBef>
            </a:pPr>
            <a:r>
              <a:rPr lang="en-US" dirty="0"/>
              <a:t>    </a:t>
            </a:r>
            <a:r>
              <a:rPr lang="en-US" dirty="0" err="1"/>
              <a:t>Debian</a:t>
            </a:r>
            <a:r>
              <a:rPr lang="en-US" dirty="0"/>
              <a:t>: </a:t>
            </a:r>
            <a:r>
              <a:rPr lang="en-US" dirty="0" err="1"/>
              <a:t>sudo</a:t>
            </a:r>
            <a:r>
              <a:rPr lang="en-US" dirty="0"/>
              <a:t> </a:t>
            </a:r>
            <a:r>
              <a:rPr lang="en-US" dirty="0" err="1"/>
              <a:t>dpkg</a:t>
            </a:r>
            <a:r>
              <a:rPr lang="en-US" dirty="0"/>
              <a:t> -</a:t>
            </a:r>
            <a:r>
              <a:rPr lang="en-US" dirty="0" err="1"/>
              <a:t>i</a:t>
            </a:r>
            <a:r>
              <a:rPr lang="en-US" dirty="0"/>
              <a:t> gputop-webui_1.1_amd64.deb</a:t>
            </a:r>
            <a:endParaRPr lang="en-US" dirty="0"/>
          </a:p>
          <a:p>
            <a:pPr lvl="2" eaLnBrk="1" fontAlgn="auto" latinLnBrk="0" hangingPunct="1">
              <a:lnSpc>
                <a:spcPct val="150000"/>
              </a:lnSpc>
              <a:spcBef>
                <a:spcPts val="0"/>
              </a:spcBef>
            </a:pPr>
            <a:r>
              <a:rPr lang="en-US" dirty="0"/>
              <a:t>     RPM: </a:t>
            </a:r>
            <a:r>
              <a:rPr lang="en-US" dirty="0" err="1"/>
              <a:t>sudo</a:t>
            </a:r>
            <a:r>
              <a:rPr lang="en-US" dirty="0"/>
              <a:t> rpm -</a:t>
            </a:r>
            <a:r>
              <a:rPr lang="en-US" dirty="0" err="1"/>
              <a:t>i</a:t>
            </a:r>
            <a:r>
              <a:rPr lang="en-US" dirty="0"/>
              <a:t> gputop-1.0-x86_64.rpm</a:t>
            </a:r>
            <a:endParaRPr lang="en-US" dirty="0"/>
          </a:p>
          <a:p>
            <a:pPr lvl="1" eaLnBrk="1" fontAlgn="auto" latinLnBrk="0" hangingPunct="1">
              <a:lnSpc>
                <a:spcPct val="150000"/>
              </a:lnSpc>
              <a:spcBef>
                <a:spcPts val="0"/>
              </a:spcBef>
            </a:pPr>
            <a:r>
              <a:rPr lang="en-US" dirty="0"/>
              <a:t>Test the Web-UI by running ~/</a:t>
            </a:r>
            <a:r>
              <a:rPr lang="en-US" dirty="0" err="1"/>
              <a:t>gputop</a:t>
            </a:r>
            <a:r>
              <a:rPr lang="en-US" dirty="0"/>
              <a:t>/</a:t>
            </a:r>
            <a:r>
              <a:rPr lang="en-US" dirty="0" err="1"/>
              <a:t>ui</a:t>
            </a:r>
            <a:r>
              <a:rPr lang="en-US" dirty="0"/>
              <a:t>/index.html</a:t>
            </a:r>
            <a:endParaRPr lang="en-US" dirty="0"/>
          </a:p>
          <a:p>
            <a:pPr eaLnBrk="1" fontAlgn="auto" latinLnBrk="0" hangingPunct="1">
              <a:lnSpc>
                <a:spcPct val="150000"/>
              </a:lnSpc>
              <a:spcBef>
                <a:spcPts val="0"/>
              </a:spcBef>
            </a:pPr>
            <a:r>
              <a:rPr lang="en-US" dirty="0"/>
              <a:t>Using </a:t>
            </a:r>
            <a:r>
              <a:rPr lang="en-US" dirty="0" err="1"/>
              <a:t>GPUTop</a:t>
            </a:r>
            <a:r>
              <a:rPr lang="en-US" dirty="0"/>
              <a:t> as a Web User Interface on Chromium Target and Linux</a:t>
            </a:r>
            <a:endParaRPr lang="en-US" dirty="0"/>
          </a:p>
          <a:p>
            <a:pPr lvl="1" eaLnBrk="1" fontAlgn="auto" latinLnBrk="0" hangingPunct="1">
              <a:lnSpc>
                <a:spcPct val="150000"/>
              </a:lnSpc>
              <a:spcBef>
                <a:spcPts val="0"/>
              </a:spcBef>
            </a:pPr>
            <a:r>
              <a:rPr lang="en-US" dirty="0"/>
              <a:t>On the target device, open port 7890 using  </a:t>
            </a:r>
            <a:r>
              <a:rPr lang="en-US" dirty="0" err="1"/>
              <a:t>iptable</a:t>
            </a:r>
            <a:r>
              <a:rPr lang="en-US" dirty="0"/>
              <a:t> -A INPUT -p </a:t>
            </a:r>
            <a:r>
              <a:rPr lang="en-US" dirty="0" err="1"/>
              <a:t>tcp</a:t>
            </a:r>
            <a:r>
              <a:rPr lang="en-US" dirty="0"/>
              <a:t> --</a:t>
            </a:r>
            <a:r>
              <a:rPr lang="en-US" dirty="0" err="1"/>
              <a:t>dport</a:t>
            </a:r>
            <a:r>
              <a:rPr lang="en-US" dirty="0"/>
              <a:t> 7890 -j ACCEPT </a:t>
            </a:r>
            <a:endParaRPr lang="en-US" dirty="0"/>
          </a:p>
          <a:p>
            <a:pPr lvl="1" eaLnBrk="1" fontAlgn="auto" latinLnBrk="0" hangingPunct="1">
              <a:lnSpc>
                <a:spcPct val="150000"/>
              </a:lnSpc>
              <a:spcBef>
                <a:spcPts val="0"/>
              </a:spcBef>
            </a:pPr>
            <a:r>
              <a:rPr lang="en-US" dirty="0"/>
              <a:t>Start the </a:t>
            </a:r>
            <a:r>
              <a:rPr lang="en-US" dirty="0" err="1"/>
              <a:t>GPUTop</a:t>
            </a:r>
            <a:r>
              <a:rPr lang="en-US" dirty="0"/>
              <a:t> profiling server on the target Chromium device with </a:t>
            </a:r>
            <a:r>
              <a:rPr lang="en-US" dirty="0" err="1"/>
              <a:t>sudo</a:t>
            </a:r>
            <a:r>
              <a:rPr lang="en-US" dirty="0"/>
              <a:t> </a:t>
            </a:r>
            <a:r>
              <a:rPr lang="en-US" dirty="0" err="1"/>
              <a:t>gputop</a:t>
            </a:r>
            <a:r>
              <a:rPr lang="en-US" dirty="0"/>
              <a:t> </a:t>
            </a:r>
            <a:endParaRPr lang="en-US" dirty="0"/>
          </a:p>
          <a:p>
            <a:pPr lvl="1" eaLnBrk="1" fontAlgn="auto" latinLnBrk="0" hangingPunct="1">
              <a:lnSpc>
                <a:spcPct val="150000"/>
              </a:lnSpc>
              <a:spcBef>
                <a:spcPts val="0"/>
              </a:spcBef>
            </a:pPr>
            <a:r>
              <a:rPr lang="en-US" dirty="0"/>
              <a:t>Connect to the </a:t>
            </a:r>
            <a:r>
              <a:rPr lang="en-US" dirty="0" err="1"/>
              <a:t>gputop</a:t>
            </a:r>
            <a:r>
              <a:rPr lang="en-US" dirty="0"/>
              <a:t> profiling server from the development machine running Linux</a:t>
            </a:r>
            <a:endParaRPr lang="en-US" dirty="0"/>
          </a:p>
          <a:p>
            <a:pPr lvl="1" eaLnBrk="1" fontAlgn="auto" latinLnBrk="0" hangingPunct="1">
              <a:lnSpc>
                <a:spcPct val="150000"/>
              </a:lnSpc>
              <a:spcBef>
                <a:spcPts val="0"/>
              </a:spcBef>
            </a:pPr>
            <a:r>
              <a:rPr lang="en-US" dirty="0"/>
              <a:t>Run </a:t>
            </a:r>
            <a:r>
              <a:rPr lang="en-US" dirty="0" err="1"/>
              <a:t>ifconfig</a:t>
            </a:r>
            <a:r>
              <a:rPr lang="en-US" dirty="0"/>
              <a:t> on the target Chromium device, record the </a:t>
            </a:r>
            <a:r>
              <a:rPr lang="en-US" dirty="0" err="1"/>
              <a:t>wlan</a:t>
            </a:r>
            <a:r>
              <a:rPr lang="en-US" dirty="0"/>
              <a:t> or en0 </a:t>
            </a:r>
            <a:r>
              <a:rPr lang="en-US" dirty="0" err="1"/>
              <a:t>inet</a:t>
            </a:r>
            <a:r>
              <a:rPr lang="en-US" dirty="0"/>
              <a:t> address</a:t>
            </a:r>
            <a:endParaRPr lang="en-US" dirty="0"/>
          </a:p>
          <a:p>
            <a:pPr lvl="1" eaLnBrk="1" fontAlgn="auto" latinLnBrk="0" hangingPunct="1">
              <a:lnSpc>
                <a:spcPct val="150000"/>
              </a:lnSpc>
              <a:spcBef>
                <a:spcPts val="0"/>
              </a:spcBef>
            </a:pPr>
            <a:r>
              <a:rPr lang="en-US" dirty="0"/>
              <a:t>Execute ~/</a:t>
            </a:r>
            <a:r>
              <a:rPr lang="en-US" dirty="0" err="1"/>
              <a:t>gputop</a:t>
            </a:r>
            <a:r>
              <a:rPr lang="en-US" dirty="0"/>
              <a:t>/</a:t>
            </a:r>
            <a:r>
              <a:rPr lang="en-US" dirty="0" err="1"/>
              <a:t>ui</a:t>
            </a:r>
            <a:r>
              <a:rPr lang="en-US" dirty="0"/>
              <a:t>/index.html on the development machine</a:t>
            </a:r>
            <a:endParaRPr lang="en-US" dirty="0"/>
          </a:p>
          <a:p>
            <a:pPr lvl="1" eaLnBrk="1" fontAlgn="auto" latinLnBrk="0" hangingPunct="1">
              <a:lnSpc>
                <a:spcPct val="150000"/>
              </a:lnSpc>
              <a:spcBef>
                <a:spcPts val="0"/>
              </a:spcBef>
            </a:pPr>
            <a:r>
              <a:rPr lang="en-US" dirty="0"/>
              <a:t>Replace the address field with the </a:t>
            </a:r>
            <a:r>
              <a:rPr lang="en-US" dirty="0" err="1"/>
              <a:t>inet</a:t>
            </a:r>
            <a:r>
              <a:rPr lang="en-US" dirty="0"/>
              <a:t> address found in sub-step 3a and connect</a:t>
            </a:r>
            <a:endParaRPr lang="en-US" dirty="0"/>
          </a:p>
          <a:p>
            <a:pPr lvl="1" eaLnBrk="1" fontAlgn="auto" latinLnBrk="0" hangingPunct="1">
              <a:lnSpc>
                <a:spcPct val="150000"/>
              </a:lnSpc>
              <a:spcBef>
                <a:spcPts val="0"/>
              </a:spcBef>
            </a:pPr>
            <a:r>
              <a:rPr lang="en-US" dirty="0"/>
              <a:t>On the UI, the typical profiling process follows this general process:</a:t>
            </a:r>
            <a:endParaRPr lang="en-US" dirty="0"/>
          </a:p>
          <a:p>
            <a:pPr lvl="1" eaLnBrk="1" fontAlgn="auto" latinLnBrk="0" hangingPunct="1">
              <a:lnSpc>
                <a:spcPct val="150000"/>
              </a:lnSpc>
              <a:spcBef>
                <a:spcPts val="0"/>
              </a:spcBef>
            </a:pPr>
            <a:r>
              <a:rPr lang="en-US" dirty="0"/>
              <a:t>Use the Select Metric or the Select metric set from counter button to pick a set of counters to watch</a:t>
            </a:r>
            <a:endParaRPr lang="en-US" dirty="0"/>
          </a:p>
          <a:p>
            <a:pPr lvl="1" eaLnBrk="1" fontAlgn="auto" latinLnBrk="0" hangingPunct="1">
              <a:lnSpc>
                <a:spcPct val="150000"/>
              </a:lnSpc>
              <a:spcBef>
                <a:spcPts val="0"/>
              </a:spcBef>
            </a:pPr>
            <a:r>
              <a:rPr lang="en-US" dirty="0"/>
              <a:t>Use the Start Sampling button</a:t>
            </a:r>
            <a:endParaRPr lang="en-US" dirty="0"/>
          </a:p>
          <a:p>
            <a:pPr lvl="1" eaLnBrk="1" fontAlgn="auto" latinLnBrk="0" hangingPunct="1">
              <a:lnSpc>
                <a:spcPct val="150000"/>
              </a:lnSpc>
              <a:spcBef>
                <a:spcPts val="0"/>
              </a:spcBef>
            </a:pPr>
            <a:r>
              <a:rPr lang="en-US" dirty="0"/>
              <a:t>Open up the Live counters window</a:t>
            </a: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604693"/>
          </a:xfrm>
        </p:spPr>
        <p:txBody>
          <a:bodyPr>
            <a:normAutofit fontScale="90000"/>
          </a:bodyPr>
          <a:lstStyle/>
          <a:p>
            <a:r>
              <a:rPr lang="en-US" dirty="0"/>
              <a:t>CPU Profiling Tool</a:t>
            </a:r>
            <a:endParaRPr lang="en-US" dirty="0"/>
          </a:p>
        </p:txBody>
      </p:sp>
      <p:graphicFrame>
        <p:nvGraphicFramePr>
          <p:cNvPr id="4" name="Content Placeholder 3"/>
          <p:cNvGraphicFramePr>
            <a:graphicFrameLocks noGrp="1"/>
          </p:cNvGraphicFramePr>
          <p:nvPr>
            <p:ph idx="1"/>
          </p:nvPr>
        </p:nvGraphicFramePr>
        <p:xfrm>
          <a:off x="952068" y="1113207"/>
          <a:ext cx="8638308" cy="3911375"/>
        </p:xfrm>
        <a:graphic>
          <a:graphicData uri="http://schemas.openxmlformats.org/drawingml/2006/table">
            <a:tbl>
              <a:tblPr/>
              <a:tblGrid>
                <a:gridCol w="1439718"/>
                <a:gridCol w="1439718"/>
                <a:gridCol w="1439718"/>
                <a:gridCol w="1439718"/>
                <a:gridCol w="1439718"/>
                <a:gridCol w="1439718"/>
              </a:tblGrid>
              <a:tr h="1579276">
                <a:tc>
                  <a:txBody>
                    <a:bodyPr/>
                    <a:lstStyle/>
                    <a:p>
                      <a:pPr algn="ctr" fontAlgn="t"/>
                      <a:r>
                        <a:rPr lang="en-US" sz="1400" b="1" dirty="0">
                          <a:ln>
                            <a:solidFill>
                              <a:schemeClr val="tx1"/>
                            </a:solidFill>
                          </a:ln>
                          <a:solidFill>
                            <a:srgbClr val="333333"/>
                          </a:solidFill>
                          <a:effectLst/>
                        </a:rPr>
                        <a:t> </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Runtime overhead</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when running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Time to process the data at</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the end of the profiling job</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dirty="0">
                          <a:ln>
                            <a:solidFill>
                              <a:schemeClr val="tx1"/>
                            </a:solidFill>
                          </a:ln>
                          <a:solidFill>
                            <a:srgbClr val="333333"/>
                          </a:solidFill>
                          <a:effectLst/>
                        </a:rPr>
                        <a:t>Speed of the</a:t>
                      </a:r>
                      <a:endParaRPr lang="en-US" sz="1400" b="1" dirty="0">
                        <a:ln>
                          <a:solidFill>
                            <a:schemeClr val="tx1"/>
                          </a:solidFill>
                        </a:ln>
                        <a:solidFill>
                          <a:srgbClr val="333333"/>
                        </a:solidFill>
                        <a:effectLst/>
                      </a:endParaRPr>
                    </a:p>
                    <a:p>
                      <a:pPr algn="ctr" fontAlgn="t"/>
                      <a:r>
                        <a:rPr lang="en-US" sz="1400" b="1" dirty="0">
                          <a:ln>
                            <a:solidFill>
                              <a:schemeClr val="tx1"/>
                            </a:solidFill>
                          </a:ln>
                          <a:solidFill>
                            <a:srgbClr val="333333"/>
                          </a:solidFill>
                          <a:effectLst/>
                        </a:rPr>
                        <a:t>GUI</a:t>
                      </a:r>
                      <a:endParaRPr lang="en-US" sz="1400" b="1" dirty="0">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Multi-thread</a:t>
                      </a:r>
                      <a:endParaRPr lang="en-US" sz="1400" b="1">
                        <a:ln>
                          <a:solidFill>
                            <a:schemeClr val="tx1"/>
                          </a:solidFill>
                        </a:ln>
                        <a:solidFill>
                          <a:srgbClr val="333333"/>
                        </a:solidFill>
                        <a:effectLst/>
                      </a:endParaRPr>
                    </a:p>
                    <a:p>
                      <a:pPr algn="ctr" fontAlgn="t"/>
                      <a:r>
                        <a:rPr lang="en-US" sz="1400" b="1">
                          <a:ln>
                            <a:solidFill>
                              <a:schemeClr val="tx1"/>
                            </a:solidFill>
                          </a:ln>
                          <a:solidFill>
                            <a:srgbClr val="333333"/>
                          </a:solidFill>
                          <a:effectLst/>
                        </a:rPr>
                        <a:t>information</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c>
                  <a:txBody>
                    <a:bodyPr/>
                    <a:lstStyle/>
                    <a:p>
                      <a:pPr algn="ctr" fontAlgn="t"/>
                      <a:r>
                        <a:rPr lang="en-US" sz="1400" b="1">
                          <a:ln>
                            <a:solidFill>
                              <a:schemeClr val="tx1"/>
                            </a:solidFill>
                          </a:ln>
                          <a:solidFill>
                            <a:srgbClr val="333333"/>
                          </a:solidFill>
                          <a:effectLst/>
                        </a:rPr>
                        <a:t>Call graph</a:t>
                      </a:r>
                      <a:endParaRPr lang="en-US" sz="1400" b="1">
                        <a:ln>
                          <a:solidFill>
                            <a:schemeClr val="tx1"/>
                          </a:solidFill>
                        </a:ln>
                        <a:solidFill>
                          <a:srgbClr val="333333"/>
                        </a:solidFill>
                        <a:effectLst/>
                      </a:endParaRPr>
                    </a:p>
                  </a:txBody>
                  <a:tcPr marL="59281" marR="8892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0F0F0"/>
                    </a:solidFill>
                  </a:tcPr>
                </a:tc>
              </a:tr>
              <a:tr h="612889">
                <a:tc>
                  <a:txBody>
                    <a:bodyPr/>
                    <a:lstStyle/>
                    <a:p>
                      <a:pPr algn="l" fontAlgn="t"/>
                      <a:r>
                        <a:rPr lang="en-US" sz="1400" dirty="0" err="1">
                          <a:ln>
                            <a:solidFill>
                              <a:schemeClr val="tx1"/>
                            </a:solidFill>
                          </a:ln>
                          <a:effectLst/>
                        </a:rPr>
                        <a:t>Gperftools</a:t>
                      </a:r>
                      <a:r>
                        <a:rPr lang="en-US" sz="1400" dirty="0">
                          <a:ln>
                            <a:solidFill>
                              <a:schemeClr val="tx1"/>
                            </a:solidFill>
                          </a:ln>
                          <a:effectLst/>
                        </a:rPr>
                        <a:t> (C/C++)</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25%</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dirty="0">
                          <a:ln>
                            <a:solidFill>
                              <a:schemeClr val="tx1"/>
                            </a:solidFill>
                          </a:ln>
                          <a:effectLst/>
                        </a:rPr>
                        <a:t>5-10 minutes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Yes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499770">
                <a:tc>
                  <a:txBody>
                    <a:bodyPr/>
                    <a:lstStyle/>
                    <a:p>
                      <a:pPr algn="l" fontAlgn="t"/>
                      <a:r>
                        <a:rPr lang="en-US" sz="1400" dirty="0" err="1">
                          <a:ln>
                            <a:solidFill>
                              <a:schemeClr val="tx1"/>
                            </a:solidFill>
                          </a:ln>
                          <a:effectLst/>
                        </a:rPr>
                        <a:t>Valgrind</a:t>
                      </a:r>
                      <a:r>
                        <a:rPr lang="en-US" sz="1400" dirty="0">
                          <a:ln>
                            <a:solidFill>
                              <a:schemeClr val="tx1"/>
                            </a:solidFill>
                          </a:ln>
                          <a:effectLst/>
                        </a:rPr>
                        <a:t> (Python)</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200-300%</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Fast</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000000"/>
                          </a:solidFill>
                          <a:effectLst/>
                        </a:rPr>
                        <a:t>No</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effectLst/>
                        </a:rPr>
                        <a:t>No</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1219440">
                <a:tc>
                  <a:txBody>
                    <a:bodyPr/>
                    <a:lstStyle/>
                    <a:p>
                      <a:pPr algn="l" fontAlgn="t"/>
                      <a:r>
                        <a:rPr lang="en-US" sz="1400">
                          <a:ln>
                            <a:solidFill>
                              <a:schemeClr val="tx1"/>
                            </a:solidFill>
                          </a:ln>
                          <a:effectLst/>
                        </a:rPr>
                        <a:t>vtune</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339966"/>
                          </a:solidFill>
                          <a:effectLst/>
                        </a:rPr>
                        <a:t>25%</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a:ln>
                            <a:solidFill>
                              <a:schemeClr val="tx1"/>
                            </a:solidFill>
                          </a:ln>
                          <a:effectLst/>
                        </a:rPr>
                        <a:t>Hours... Sometime crashes.</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a:ln>
                            <a:solidFill>
                              <a:schemeClr val="tx1"/>
                            </a:solidFill>
                          </a:ln>
                          <a:solidFill>
                            <a:srgbClr val="FF0000"/>
                          </a:solidFill>
                          <a:effectLst/>
                        </a:rPr>
                        <a:t>Slow</a:t>
                      </a:r>
                      <a:endParaRPr lang="en-US" sz="140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solidFill>
                            <a:srgbClr val="339966"/>
                          </a:solidFill>
                          <a:effectLst/>
                        </a:rPr>
                        <a:t>Yes</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sz="1400" b="1" dirty="0">
                          <a:ln>
                            <a:solidFill>
                              <a:schemeClr val="tx1"/>
                            </a:solidFill>
                          </a:ln>
                          <a:effectLst/>
                        </a:rPr>
                        <a:t>No </a:t>
                      </a:r>
                      <a:endParaRPr lang="en-US" sz="1400" dirty="0">
                        <a:ln>
                          <a:solidFill>
                            <a:schemeClr val="tx1"/>
                          </a:solidFill>
                        </a:ln>
                        <a:effectLst/>
                      </a:endParaRPr>
                    </a:p>
                  </a:txBody>
                  <a:tcPr marL="59281" marR="59281" marT="41496" marB="4149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952068"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rgbClr val="333333"/>
                </a:solidFill>
                <a:effectLst/>
                <a:latin typeface="Arial" panose="020B0604020202020204" pitchFamily="34" charset="0"/>
                <a:cs typeface="Arial" panose="020B0604020202020204" pitchFamily="34"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p:cNvSpPr/>
          <p:nvPr/>
        </p:nvSpPr>
        <p:spPr>
          <a:xfrm>
            <a:off x="934923" y="5525762"/>
            <a:ext cx="10401732" cy="646331"/>
          </a:xfrm>
          <a:prstGeom prst="rect">
            <a:avLst/>
          </a:prstGeom>
        </p:spPr>
        <p:txBody>
          <a:bodyPr wrap="square">
            <a:spAutoFit/>
          </a:bodyPr>
          <a:lstStyle/>
          <a:p>
            <a:r>
              <a:rPr lang="en-US" dirty="0" err="1">
                <a:solidFill>
                  <a:srgbClr val="333333"/>
                </a:solidFill>
                <a:latin typeface="Arial" panose="020B0604020202020204" pitchFamily="34" charset="0"/>
              </a:rPr>
              <a:t>Gperftools</a:t>
            </a:r>
            <a:r>
              <a:rPr lang="en-US" dirty="0">
                <a:solidFill>
                  <a:srgbClr val="333333"/>
                </a:solidFill>
                <a:latin typeface="Arial" panose="020B0604020202020204" pitchFamily="34" charset="0"/>
              </a:rPr>
              <a:t> is a set of tools created by google that allows </a:t>
            </a:r>
            <a:r>
              <a:rPr lang="en-US" dirty="0" err="1">
                <a:solidFill>
                  <a:srgbClr val="333333"/>
                </a:solidFill>
                <a:latin typeface="Arial" panose="020B0604020202020204" pitchFamily="34" charset="0"/>
              </a:rPr>
              <a:t>cpu</a:t>
            </a:r>
            <a:r>
              <a:rPr lang="en-US" dirty="0">
                <a:solidFill>
                  <a:srgbClr val="333333"/>
                </a:solidFill>
                <a:latin typeface="Arial" panose="020B0604020202020204" pitchFamily="34" charset="0"/>
              </a:rPr>
              <a:t> and memory profiling of c/</a:t>
            </a:r>
            <a:r>
              <a:rPr lang="en-US" dirty="0" err="1">
                <a:solidFill>
                  <a:srgbClr val="333333"/>
                </a:solidFill>
                <a:latin typeface="Arial" panose="020B0604020202020204" pitchFamily="34" charset="0"/>
              </a:rPr>
              <a:t>c++</a:t>
            </a:r>
            <a:r>
              <a:rPr lang="en-US" dirty="0">
                <a:solidFill>
                  <a:srgbClr val="333333"/>
                </a:solidFill>
                <a:latin typeface="Arial" panose="020B0604020202020204" pitchFamily="34" charset="0"/>
              </a:rPr>
              <a:t> applications.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885"/>
            <a:ext cx="10515600" cy="534670"/>
          </a:xfrm>
        </p:spPr>
        <p:txBody>
          <a:bodyPr>
            <a:noAutofit/>
          </a:bodyPr>
          <a:lstStyle/>
          <a:p>
            <a:r>
              <a:rPr lang="x-none" altLang="en-US" sz="4000"/>
              <a:t>How to Add New Board Overlay</a:t>
            </a:r>
            <a:endParaRPr lang="x-none" altLang="en-US" sz="4000"/>
          </a:p>
        </p:txBody>
      </p:sp>
      <p:sp>
        <p:nvSpPr>
          <p:cNvPr id="3" name="Content Placeholder 2"/>
          <p:cNvSpPr>
            <a:spLocks noGrp="1"/>
          </p:cNvSpPr>
          <p:nvPr>
            <p:ph idx="1"/>
          </p:nvPr>
        </p:nvSpPr>
        <p:spPr>
          <a:xfrm>
            <a:off x="448945" y="1076960"/>
            <a:ext cx="9144635" cy="5612130"/>
          </a:xfrm>
        </p:spPr>
        <p:txBody>
          <a:bodyPr>
            <a:normAutofit fontScale="47500" lnSpcReduction="20000"/>
          </a:bodyPr>
          <a:lstStyle/>
          <a:p>
            <a:pPr fontAlgn="auto">
              <a:lnSpc>
                <a:spcPct val="150000"/>
              </a:lnSpc>
            </a:pPr>
            <a:r>
              <a:rPr lang="en-US" dirty="0"/>
              <a:t>Levels and Types</a:t>
            </a:r>
            <a:endParaRPr lang="en-US" dirty="0"/>
          </a:p>
          <a:p>
            <a:pPr lvl="1" fontAlgn="auto">
              <a:lnSpc>
                <a:spcPct val="150000"/>
              </a:lnSpc>
            </a:pPr>
            <a:r>
              <a:rPr lang="en-US" dirty="0"/>
              <a:t>For a new public board there are three levels to deal with:</a:t>
            </a:r>
            <a:endParaRPr lang="en-US" dirty="0"/>
          </a:p>
          <a:p>
            <a:pPr lvl="2" fontAlgn="auto">
              <a:lnSpc>
                <a:spcPct val="150000"/>
              </a:lnSpc>
            </a:pPr>
            <a:r>
              <a:rPr lang="en-US" dirty="0"/>
              <a:t>Public (chromium.org)</a:t>
            </a:r>
            <a:endParaRPr lang="en-US" dirty="0"/>
          </a:p>
          <a:p>
            <a:pPr lvl="2" fontAlgn="auto">
              <a:lnSpc>
                <a:spcPct val="150000"/>
              </a:lnSpc>
            </a:pPr>
            <a:r>
              <a:rPr lang="en-US" dirty="0"/>
              <a:t>Partner Private (google)</a:t>
            </a:r>
            <a:endParaRPr lang="en-US" dirty="0"/>
          </a:p>
          <a:p>
            <a:pPr lvl="2" fontAlgn="auto">
              <a:lnSpc>
                <a:spcPct val="150000"/>
              </a:lnSpc>
            </a:pPr>
            <a:r>
              <a:rPr lang="en-US" dirty="0"/>
              <a:t>Internal Private (</a:t>
            </a:r>
            <a:r>
              <a:rPr lang="x-none" altLang="en-US" dirty="0"/>
              <a:t>CPU Vendor</a:t>
            </a:r>
            <a:r>
              <a:rPr lang="en-US" dirty="0"/>
              <a:t>)</a:t>
            </a:r>
            <a:endParaRPr lang="en-US" dirty="0"/>
          </a:p>
          <a:p>
            <a:pPr lvl="2" fontAlgn="auto">
              <a:lnSpc>
                <a:spcPct val="150000"/>
              </a:lnSpc>
            </a:pPr>
            <a:r>
              <a:rPr lang="en-US" dirty="0"/>
              <a:t>Within each of the above levels, there are </a:t>
            </a:r>
            <a:r>
              <a:rPr lang="en-US" b="1" dirty="0"/>
              <a:t>three types of overlays</a:t>
            </a:r>
            <a:r>
              <a:rPr lang="en-US" dirty="0"/>
              <a:t>:</a:t>
            </a:r>
            <a:endParaRPr lang="en-US" dirty="0"/>
          </a:p>
          <a:p>
            <a:pPr lvl="3" fontAlgn="auto">
              <a:lnSpc>
                <a:spcPct val="150000"/>
              </a:lnSpc>
            </a:pPr>
            <a:r>
              <a:rPr lang="en-US" b="1" dirty="0"/>
              <a:t>chipset</a:t>
            </a:r>
            <a:endParaRPr lang="en-US" b="1" dirty="0"/>
          </a:p>
          <a:p>
            <a:pPr lvl="3" fontAlgn="auto">
              <a:lnSpc>
                <a:spcPct val="150000"/>
              </a:lnSpc>
            </a:pPr>
            <a:r>
              <a:rPr lang="en-US" b="1" dirty="0"/>
              <a:t>baseboard</a:t>
            </a:r>
            <a:endParaRPr lang="en-US" b="1" dirty="0"/>
          </a:p>
          <a:p>
            <a:pPr lvl="3" fontAlgn="auto">
              <a:lnSpc>
                <a:spcPct val="150000"/>
              </a:lnSpc>
            </a:pPr>
            <a:r>
              <a:rPr lang="en-US" b="1" dirty="0"/>
              <a:t>board</a:t>
            </a:r>
            <a:endParaRPr lang="en-US" b="1" dirty="0"/>
          </a:p>
          <a:p>
            <a:pPr lvl="1" fontAlgn="auto">
              <a:lnSpc>
                <a:spcPct val="150000"/>
              </a:lnSpc>
            </a:pPr>
            <a:r>
              <a:rPr lang="en-US" dirty="0"/>
              <a:t>Each level can have a mix of one, two, or all three types depending on the platform being added.</a:t>
            </a:r>
            <a:endParaRPr lang="en-US" dirty="0"/>
          </a:p>
          <a:p>
            <a:pPr lvl="0" fontAlgn="auto">
              <a:lnSpc>
                <a:spcPct val="150000"/>
              </a:lnSpc>
            </a:pPr>
            <a:r>
              <a:rPr lang="en-US" dirty="0"/>
              <a:t>Step 1 - Board Name</a:t>
            </a:r>
            <a:endParaRPr lang="en-US" dirty="0"/>
          </a:p>
          <a:p>
            <a:pPr lvl="1" fontAlgn="auto">
              <a:lnSpc>
                <a:spcPct val="150000"/>
              </a:lnSpc>
            </a:pPr>
            <a:r>
              <a:rPr lang="x-none" altLang="en-US" b="1" dirty="0"/>
              <a:t>T</a:t>
            </a:r>
            <a:r>
              <a:rPr lang="en-US" b="1" dirty="0"/>
              <a:t>he board name added</a:t>
            </a:r>
            <a:r>
              <a:rPr lang="en-US" dirty="0"/>
              <a:t> </a:t>
            </a:r>
            <a:r>
              <a:rPr lang="en-US" b="1" dirty="0"/>
              <a:t>to</a:t>
            </a:r>
            <a:r>
              <a:rPr lang="en-US" dirty="0"/>
              <a:t> the following file: </a:t>
            </a:r>
            <a:r>
              <a:rPr lang="en-US" b="1" dirty="0" err="1"/>
              <a:t>src</a:t>
            </a:r>
            <a:r>
              <a:rPr lang="en-US" b="1" dirty="0"/>
              <a:t>/</a:t>
            </a:r>
            <a:r>
              <a:rPr lang="en-US" b="1" dirty="0" err="1"/>
              <a:t>third_party</a:t>
            </a:r>
            <a:r>
              <a:rPr lang="en-US" b="1" dirty="0"/>
              <a:t>/</a:t>
            </a:r>
            <a:r>
              <a:rPr lang="en-US" b="1" dirty="0" err="1"/>
              <a:t>chromiumos</a:t>
            </a:r>
            <a:r>
              <a:rPr lang="en-US" b="1" dirty="0"/>
              <a:t>-overlay/</a:t>
            </a:r>
            <a:r>
              <a:rPr lang="en-US" b="1" dirty="0" err="1"/>
              <a:t>eclass</a:t>
            </a:r>
            <a:r>
              <a:rPr lang="en-US" b="1" dirty="0"/>
              <a:t>/</a:t>
            </a:r>
            <a:r>
              <a:rPr lang="en-US" b="1" dirty="0" err="1"/>
              <a:t>cros-board.eclass</a:t>
            </a:r>
            <a:endParaRPr lang="en-US" b="1" dirty="0"/>
          </a:p>
          <a:p>
            <a:pPr lvl="0" fontAlgn="auto">
              <a:lnSpc>
                <a:spcPct val="150000"/>
              </a:lnSpc>
            </a:pPr>
            <a:r>
              <a:rPr lang="en-US" dirty="0"/>
              <a:t>Step 2 - Public Overlays</a:t>
            </a:r>
            <a:endParaRPr lang="en-US" dirty="0"/>
          </a:p>
          <a:p>
            <a:pPr lvl="1" fontAlgn="auto">
              <a:lnSpc>
                <a:spcPct val="150000"/>
              </a:lnSpc>
            </a:pPr>
            <a:r>
              <a:rPr lang="en-US" b="1" dirty="0"/>
              <a:t>Chipset</a:t>
            </a:r>
            <a:r>
              <a:rPr lang="en-US" dirty="0"/>
              <a:t> - created for the silicon (</a:t>
            </a:r>
            <a:r>
              <a:rPr lang="x-none" altLang="en-US" dirty="0"/>
              <a:t>ex. </a:t>
            </a:r>
            <a:r>
              <a:rPr lang="x-none" altLang="en-US" b="1" dirty="0"/>
              <a:t>src/overlays/chipset-$CHIP</a:t>
            </a:r>
            <a:r>
              <a:rPr lang="en-US" dirty="0"/>
              <a:t>)</a:t>
            </a:r>
            <a:endParaRPr lang="en-US" dirty="0"/>
          </a:p>
          <a:p>
            <a:pPr lvl="1" fontAlgn="auto">
              <a:lnSpc>
                <a:spcPct val="150000"/>
              </a:lnSpc>
            </a:pPr>
            <a:r>
              <a:rPr lang="en-US" b="1" dirty="0"/>
              <a:t>Baseboard</a:t>
            </a:r>
            <a:r>
              <a:rPr lang="en-US" dirty="0"/>
              <a:t> - created for the lead vehicle </a:t>
            </a:r>
            <a:r>
              <a:rPr lang="x-none" altLang="en-US" dirty="0"/>
              <a:t>(ex. </a:t>
            </a:r>
            <a:r>
              <a:rPr lang="x-none" altLang="en-US" b="1" dirty="0"/>
              <a:t>src/overlays/baseboard-$BOARD</a:t>
            </a:r>
            <a:r>
              <a:rPr lang="x-none" altLang="en-US" dirty="0"/>
              <a:t>)</a:t>
            </a:r>
            <a:endParaRPr lang="x-none" altLang="en-US" dirty="0"/>
          </a:p>
          <a:p>
            <a:pPr lvl="1" fontAlgn="auto">
              <a:lnSpc>
                <a:spcPct val="150000"/>
              </a:lnSpc>
            </a:pPr>
            <a:r>
              <a:rPr lang="x-none" altLang="en-US" b="1" dirty="0"/>
              <a:t>Board</a:t>
            </a:r>
            <a:r>
              <a:rPr lang="x-none" altLang="en-US" dirty="0"/>
              <a:t> - created for each of the boards based on the silicon, including the lead vehicle. This is the main build entry point (ex. </a:t>
            </a:r>
            <a:r>
              <a:rPr lang="x-none" altLang="en-US" b="1" dirty="0"/>
              <a:t>src/overlays/overlay-$BOARD</a:t>
            </a:r>
            <a:r>
              <a:rPr lang="x-none" altLang="en-US" dirty="0"/>
              <a:t>)</a:t>
            </a:r>
            <a:endParaRPr lang="en-US" dirty="0"/>
          </a:p>
        </p:txBody>
      </p:sp>
      <p:pic>
        <p:nvPicPr>
          <p:cNvPr id="4" name="Picture 3"/>
          <p:cNvPicPr>
            <a:picLocks noChangeAspect="1"/>
          </p:cNvPicPr>
          <p:nvPr/>
        </p:nvPicPr>
        <p:blipFill>
          <a:blip r:embed="rId1"/>
          <a:stretch>
            <a:fillRect/>
          </a:stretch>
        </p:blipFill>
        <p:spPr>
          <a:xfrm>
            <a:off x="7250430" y="1245235"/>
            <a:ext cx="4579620" cy="24384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References</a:t>
            </a:r>
            <a:endParaRPr lang="x-none" altLang="en-US"/>
          </a:p>
        </p:txBody>
      </p:sp>
      <p:sp>
        <p:nvSpPr>
          <p:cNvPr id="3" name="Content Placeholder 2"/>
          <p:cNvSpPr>
            <a:spLocks noGrp="1"/>
          </p:cNvSpPr>
          <p:nvPr>
            <p:ph idx="1"/>
          </p:nvPr>
        </p:nvSpPr>
        <p:spPr/>
        <p:txBody>
          <a:bodyPr>
            <a:normAutofit fontScale="90000"/>
          </a:bodyPr>
          <a:lstStyle/>
          <a:p>
            <a:pPr fontAlgn="auto">
              <a:lnSpc>
                <a:spcPct val="150000"/>
              </a:lnSpc>
            </a:pPr>
            <a:r>
              <a:rPr lang="x-none" altLang="en-US"/>
              <a:t>Design Documentations: http://www.chromium.org/developers/design-documents</a:t>
            </a:r>
            <a:endParaRPr lang="x-none" altLang="en-US"/>
          </a:p>
          <a:p>
            <a:pPr fontAlgn="auto">
              <a:lnSpc>
                <a:spcPct val="150000"/>
              </a:lnSpc>
            </a:pPr>
            <a:r>
              <a:rPr lang="x-none" altLang="en-US"/>
              <a:t>Chromium OS Graphics Reading List: http://www.chromium.org/chromium-os/chromeos-graphics-reading-list</a:t>
            </a:r>
            <a:endParaRPr lang="x-none" altLang="en-US"/>
          </a:p>
          <a:p>
            <a:pPr fontAlgn="auto">
              <a:lnSpc>
                <a:spcPct val="150000"/>
              </a:lnSpc>
            </a:pPr>
            <a:r>
              <a:rPr lang="x-none" altLang="en-US"/>
              <a:t>Chromium OS Specific Design Documentations: http://www.chromium.org/chromium-os/chromiumos-design-docs</a:t>
            </a:r>
            <a:endParaRPr lang="x-none"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Linux Utilities to Manipulate ACPI</a:t>
            </a:r>
            <a:br>
              <a:rPr lang="en-US" altLang="zh-CN" dirty="0"/>
            </a:br>
            <a:r>
              <a:rPr lang="en-US" altLang="zh-CN" sz="2000" b="1" dirty="0"/>
              <a:t>Reference:</a:t>
            </a:r>
            <a:r>
              <a:rPr lang="en-US" altLang="zh-CN" sz="2000" dirty="0"/>
              <a:t> https://wiki.ubuntu.com/Kernel/Reference/ACPITricksAndTips</a:t>
            </a:r>
            <a:r>
              <a:rPr lang="en-US" altLang="zh-CN" dirty="0"/>
              <a:t> </a:t>
            </a:r>
            <a:endParaRPr lang="en-US" altLang="zh-CN" dirty="0"/>
          </a:p>
        </p:txBody>
      </p:sp>
      <p:sp>
        <p:nvSpPr>
          <p:cNvPr id="3" name="内容占位符 2"/>
          <p:cNvSpPr>
            <a:spLocks noGrp="1"/>
          </p:cNvSpPr>
          <p:nvPr>
            <p:ph idx="1"/>
          </p:nvPr>
        </p:nvSpPr>
        <p:spPr/>
        <p:txBody>
          <a:bodyPr/>
          <a:lstStyle/>
          <a:p>
            <a:r>
              <a:rPr lang="en-US" altLang="zh-CN"/>
              <a:t>Utilities Installation: sudo apt-get install acpica-tools</a:t>
            </a:r>
            <a:endParaRPr lang="en-US" altLang="zh-CN"/>
          </a:p>
          <a:p>
            <a:r>
              <a:rPr lang="en-US" altLang="zh-CN"/>
              <a:t>acpidump -o ACPI_table.out</a:t>
            </a:r>
            <a:endParaRPr lang="en-US" altLang="zh-CN"/>
          </a:p>
          <a:p>
            <a:r>
              <a:rPr lang="en-US" altLang="zh-CN"/>
              <a:t>acpidump -a ACPI_table.out</a:t>
            </a:r>
            <a:endParaRPr lang="en-US" altLang="zh-CN"/>
          </a:p>
          <a:p>
            <a:r>
              <a:rPr lang="en-US" altLang="zh-CN"/>
              <a:t>iasl -d ssdt1.dat	# Output is ssdt1.dsl can be viewed</a:t>
            </a:r>
            <a:endParaRPr lang="en-US" altLang="zh-CN"/>
          </a:p>
          <a:p>
            <a:r>
              <a:rPr lang="en-US" altLang="zh-CN"/>
              <a:t>Utilities Description:</a:t>
            </a:r>
            <a:endParaRPr lang="en-US" altLang="zh-CN"/>
          </a:p>
          <a:p>
            <a:pPr lvl="1"/>
            <a:r>
              <a:rPr lang="en-US" altLang="zh-CN"/>
              <a:t>acpidump – dump a system’s ACPI tables to an ASCII file</a:t>
            </a:r>
            <a:endParaRPr lang="en-US" altLang="zh-CN"/>
          </a:p>
          <a:p>
            <a:pPr lvl="1"/>
            <a:r>
              <a:rPr lang="en-US" altLang="zh-CN"/>
              <a:t>acpixtract – convert ASCII acpidump output to raw binary table</a:t>
            </a:r>
            <a:endParaRPr lang="en-US" altLang="zh-CN"/>
          </a:p>
          <a:p>
            <a:pPr lvl="1"/>
            <a:r>
              <a:rPr lang="en-US" altLang="zh-CN"/>
              <a:t>turbostat – gather performance statistics</a:t>
            </a:r>
            <a:endParaRPr lang="en-US" altLang="zh-C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(1/11)</a:t>
            </a:r>
            <a:endParaRPr lang="x-none" altLang="en-US" sz="3600"/>
          </a:p>
        </p:txBody>
      </p:sp>
      <p:sp>
        <p:nvSpPr>
          <p:cNvPr id="3" name="Content Placeholder 2"/>
          <p:cNvSpPr>
            <a:spLocks noGrp="1"/>
          </p:cNvSpPr>
          <p:nvPr>
            <p:ph idx="1"/>
          </p:nvPr>
        </p:nvSpPr>
        <p:spPr>
          <a:xfrm>
            <a:off x="838200" y="965835"/>
            <a:ext cx="2592070" cy="897890"/>
          </a:xfrm>
        </p:spPr>
        <p:txBody>
          <a:bodyPr/>
          <a:lstStyle/>
          <a:p>
            <a:r>
              <a:rPr lang="x-none" altLang="en-US"/>
              <a:t>Overview</a:t>
            </a:r>
            <a:endParaRPr lang="x-none" altLang="en-US"/>
          </a:p>
          <a:p>
            <a:pPr lvl="1"/>
            <a:r>
              <a:rPr lang="x-none" altLang="en-US"/>
              <a:t>Architecture</a:t>
            </a:r>
            <a:endParaRPr lang="x-none" altLang="en-US"/>
          </a:p>
        </p:txBody>
      </p:sp>
      <p:pic>
        <p:nvPicPr>
          <p:cNvPr id="4" name="Picture 3"/>
          <p:cNvPicPr>
            <a:picLocks noChangeAspect="1"/>
          </p:cNvPicPr>
          <p:nvPr/>
        </p:nvPicPr>
        <p:blipFill>
          <a:blip r:embed="rId1"/>
          <a:stretch>
            <a:fillRect/>
          </a:stretch>
        </p:blipFill>
        <p:spPr>
          <a:xfrm>
            <a:off x="3614420" y="562610"/>
            <a:ext cx="7165975" cy="613537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(2/11)</a:t>
            </a:r>
            <a:endParaRPr lang="x-none" altLang="en-US" sz="3600"/>
          </a:p>
        </p:txBody>
      </p:sp>
      <p:sp>
        <p:nvSpPr>
          <p:cNvPr id="3" name="Content Placeholder 2"/>
          <p:cNvSpPr>
            <a:spLocks noGrp="1"/>
          </p:cNvSpPr>
          <p:nvPr>
            <p:ph idx="1"/>
          </p:nvPr>
        </p:nvSpPr>
        <p:spPr>
          <a:xfrm>
            <a:off x="840740" y="965835"/>
            <a:ext cx="10898505" cy="2607310"/>
          </a:xfrm>
        </p:spPr>
        <p:txBody>
          <a:bodyPr>
            <a:normAutofit/>
          </a:bodyPr>
          <a:lstStyle/>
          <a:p>
            <a:pPr fontAlgn="auto">
              <a:lnSpc>
                <a:spcPct val="150000"/>
              </a:lnSpc>
            </a:pPr>
            <a:r>
              <a:rPr lang="x-none" altLang="en-US" sz="1400"/>
              <a:t>ACPI Table overview</a:t>
            </a:r>
            <a:endParaRPr lang="x-none" altLang="en-US" sz="1400"/>
          </a:p>
          <a:p>
            <a:pPr lvl="1" fontAlgn="auto">
              <a:lnSpc>
                <a:spcPct val="150000"/>
              </a:lnSpc>
            </a:pPr>
            <a:r>
              <a:rPr lang="x-none" altLang="en-US" sz="1400"/>
              <a:t>RSDP (Root System Description Pointer)</a:t>
            </a:r>
            <a:endParaRPr lang="x-none" altLang="en-US" sz="1400"/>
          </a:p>
          <a:p>
            <a:pPr lvl="2" fontAlgn="auto">
              <a:lnSpc>
                <a:spcPct val="150000"/>
              </a:lnSpc>
            </a:pPr>
            <a:r>
              <a:rPr lang="x-none" altLang="en-US" sz="1400"/>
              <a:t>locard in the system's memory address and is setup by the platform firmware</a:t>
            </a:r>
            <a:endParaRPr lang="x-none" altLang="en-US" sz="1400"/>
          </a:p>
          <a:p>
            <a:pPr lvl="2" fontAlgn="auto">
              <a:lnSpc>
                <a:spcPct val="150000"/>
              </a:lnSpc>
            </a:pPr>
            <a:r>
              <a:rPr lang="x-none" altLang="en-US" sz="1400"/>
              <a:t>contains the address of the XSDT which references other description tables</a:t>
            </a:r>
            <a:endParaRPr sz="1400"/>
          </a:p>
        </p:txBody>
      </p:sp>
      <p:pic>
        <p:nvPicPr>
          <p:cNvPr id="5" name="Picture 4"/>
          <p:cNvPicPr>
            <a:picLocks noChangeAspect="1"/>
          </p:cNvPicPr>
          <p:nvPr/>
        </p:nvPicPr>
        <p:blipFill>
          <a:blip r:embed="rId1"/>
          <a:stretch>
            <a:fillRect/>
          </a:stretch>
        </p:blipFill>
        <p:spPr>
          <a:xfrm>
            <a:off x="3743960" y="2655570"/>
            <a:ext cx="8225790" cy="395859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110"/>
            <a:ext cx="10515600" cy="571500"/>
          </a:xfrm>
        </p:spPr>
        <p:txBody>
          <a:bodyPr>
            <a:normAutofit fontScale="90000"/>
          </a:bodyPr>
          <a:lstStyle/>
          <a:p>
            <a:r>
              <a:rPr lang="x-none" altLang="en-US" sz="3600"/>
              <a:t>ACPI (3/11)</a:t>
            </a:r>
            <a:endParaRPr lang="x-none" altLang="en-US" sz="3600"/>
          </a:p>
        </p:txBody>
      </p:sp>
      <p:sp>
        <p:nvSpPr>
          <p:cNvPr id="3" name="Content Placeholder 2"/>
          <p:cNvSpPr>
            <a:spLocks noGrp="1"/>
          </p:cNvSpPr>
          <p:nvPr>
            <p:ph idx="1"/>
          </p:nvPr>
        </p:nvSpPr>
        <p:spPr>
          <a:xfrm>
            <a:off x="843280" y="966470"/>
            <a:ext cx="4813935" cy="4121785"/>
          </a:xfrm>
        </p:spPr>
        <p:txBody>
          <a:bodyPr>
            <a:normAutofit fontScale="75000" lnSpcReduction="20000"/>
          </a:bodyPr>
          <a:lstStyle/>
          <a:p>
            <a:pPr fontAlgn="auto">
              <a:lnSpc>
                <a:spcPct val="150000"/>
              </a:lnSpc>
            </a:pPr>
            <a:r>
              <a:rPr lang="x-none" altLang="en-US"/>
              <a:t>XSDT always point to other tables</a:t>
            </a:r>
            <a:endParaRPr lang="x-none" altLang="en-US"/>
          </a:p>
          <a:p>
            <a:pPr fontAlgn="auto">
              <a:lnSpc>
                <a:spcPct val="150000"/>
              </a:lnSpc>
            </a:pPr>
            <a:r>
              <a:rPr lang="x-none" altLang="en-US"/>
              <a:t>the first table is FADT (Fixed ACPI Description table)</a:t>
            </a:r>
            <a:endParaRPr lang="x-none" altLang="en-US"/>
          </a:p>
          <a:p>
            <a:pPr lvl="1" fontAlgn="auto">
              <a:lnSpc>
                <a:spcPct val="150000"/>
              </a:lnSpc>
            </a:pPr>
            <a:r>
              <a:rPr lang="x-none" altLang="en-US"/>
              <a:t>the FADT table always refers to the DSDT (Differentiated System Description Table)</a:t>
            </a:r>
            <a:endParaRPr lang="x-none" altLang="en-US"/>
          </a:p>
          <a:p>
            <a:pPr lvl="1" fontAlgn="auto">
              <a:lnSpc>
                <a:spcPct val="150000"/>
              </a:lnSpc>
            </a:pPr>
            <a:r>
              <a:rPr lang="x-none" altLang="en-US"/>
              <a:t>DSDT contains information and descriptions for various system features</a:t>
            </a:r>
            <a:endParaRPr lang="x-none" altLang="en-US"/>
          </a:p>
        </p:txBody>
      </p:sp>
      <p:pic>
        <p:nvPicPr>
          <p:cNvPr id="4" name="Picture 3"/>
          <p:cNvPicPr>
            <a:picLocks noChangeAspect="1"/>
          </p:cNvPicPr>
          <p:nvPr/>
        </p:nvPicPr>
        <p:blipFill>
          <a:blip r:embed="rId1"/>
          <a:stretch>
            <a:fillRect/>
          </a:stretch>
        </p:blipFill>
        <p:spPr>
          <a:xfrm>
            <a:off x="5917565" y="2113915"/>
            <a:ext cx="5983605" cy="454025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(4/11) - ACPI Tables List &amp; Event Model</a:t>
            </a:r>
            <a:endParaRPr lang="x-none" altLang="en-US" sz="3600"/>
          </a:p>
        </p:txBody>
      </p:sp>
      <p:pic>
        <p:nvPicPr>
          <p:cNvPr id="5" name="Picture 4"/>
          <p:cNvPicPr>
            <a:picLocks noChangeAspect="1"/>
          </p:cNvPicPr>
          <p:nvPr/>
        </p:nvPicPr>
        <p:blipFill>
          <a:blip r:embed="rId1"/>
          <a:stretch>
            <a:fillRect/>
          </a:stretch>
        </p:blipFill>
        <p:spPr>
          <a:xfrm>
            <a:off x="157480" y="1082675"/>
            <a:ext cx="3704590" cy="5600065"/>
          </a:xfrm>
          <a:prstGeom prst="rect">
            <a:avLst/>
          </a:prstGeom>
        </p:spPr>
      </p:pic>
      <p:pic>
        <p:nvPicPr>
          <p:cNvPr id="6" name="Picture 5"/>
          <p:cNvPicPr>
            <a:picLocks noChangeAspect="1"/>
          </p:cNvPicPr>
          <p:nvPr/>
        </p:nvPicPr>
        <p:blipFill>
          <a:blip r:embed="rId2"/>
          <a:stretch>
            <a:fillRect/>
          </a:stretch>
        </p:blipFill>
        <p:spPr>
          <a:xfrm>
            <a:off x="5010150" y="833755"/>
            <a:ext cx="7045960" cy="589724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(5/11) - ACPI Tables Namespace Example</a:t>
            </a:r>
            <a:endParaRPr lang="x-none" altLang="en-US" sz="3600"/>
          </a:p>
        </p:txBody>
      </p:sp>
      <p:pic>
        <p:nvPicPr>
          <p:cNvPr id="3" name="Picture 2"/>
          <p:cNvPicPr>
            <a:picLocks noChangeAspect="1"/>
          </p:cNvPicPr>
          <p:nvPr/>
        </p:nvPicPr>
        <p:blipFill>
          <a:blip r:embed="rId1"/>
          <a:stretch>
            <a:fillRect/>
          </a:stretch>
        </p:blipFill>
        <p:spPr>
          <a:xfrm>
            <a:off x="735965" y="1059815"/>
            <a:ext cx="8161655" cy="564769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(6/11) - ACPI Power Button ASL code example</a:t>
            </a:r>
            <a:endParaRPr lang="x-none" altLang="en-US" sz="3600"/>
          </a:p>
        </p:txBody>
      </p:sp>
      <p:pic>
        <p:nvPicPr>
          <p:cNvPr id="4" name="Picture 3"/>
          <p:cNvPicPr>
            <a:picLocks noChangeAspect="1"/>
          </p:cNvPicPr>
          <p:nvPr/>
        </p:nvPicPr>
        <p:blipFill>
          <a:blip r:embed="rId1"/>
          <a:stretch>
            <a:fillRect/>
          </a:stretch>
        </p:blipFill>
        <p:spPr>
          <a:xfrm>
            <a:off x="969010" y="981075"/>
            <a:ext cx="7305040" cy="528574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71500"/>
          </a:xfrm>
        </p:spPr>
        <p:txBody>
          <a:bodyPr>
            <a:normAutofit fontScale="90000"/>
          </a:bodyPr>
          <a:lstStyle/>
          <a:p>
            <a:r>
              <a:rPr lang="x-none" altLang="en-US" sz="3600"/>
              <a:t>ACPI (7/11) - ACPI based Enumeration</a:t>
            </a:r>
            <a:endParaRPr lang="x-none" altLang="en-US" sz="3600"/>
          </a:p>
        </p:txBody>
      </p:sp>
      <p:sp>
        <p:nvSpPr>
          <p:cNvPr id="5" name="Text Box 4"/>
          <p:cNvSpPr txBox="1"/>
          <p:nvPr/>
        </p:nvSpPr>
        <p:spPr>
          <a:xfrm>
            <a:off x="332105" y="1146810"/>
            <a:ext cx="11269345" cy="5212080"/>
          </a:xfrm>
          <a:prstGeom prst="rect">
            <a:avLst/>
          </a:prstGeom>
          <a:noFill/>
        </p:spPr>
        <p:txBody>
          <a:bodyPr wrap="square" rtlCol="0">
            <a:spAutoFit/>
          </a:bodyPr>
          <a:lstStyle/>
          <a:p>
            <a:r>
              <a:rPr lang="en-US" sz="1200"/>
              <a:t>ACPI based enumeration</a:t>
            </a:r>
            <a:endParaRPr lang="en-US" sz="1200"/>
          </a:p>
          <a:p>
            <a:r>
              <a:rPr lang="en-US" sz="1200"/>
              <a:t>Following section/code explains how to make an existing platform driver ACPI compatible.</a:t>
            </a:r>
            <a:endParaRPr lang="en-US" sz="1200"/>
          </a:p>
          <a:p>
            <a:r>
              <a:rPr lang="en-US" sz="1200"/>
              <a:t>    First, we need to create an instance of acpi_device_id structure with the list the ACPI devices supported by this driver. The ACPI ID ( &lt;DEVICE_NAME&gt;) mentioned here should match the name used in _HID or _CID field of ACPI table.</a:t>
            </a:r>
            <a:endParaRPr lang="en-US" sz="1200"/>
          </a:p>
          <a:p>
            <a:endParaRPr lang="en-US" sz="1200"/>
          </a:p>
          <a:p>
            <a:r>
              <a:rPr lang="en-US" sz="1200"/>
              <a:t>Example:#ifdef CONFIG_ACPI</a:t>
            </a:r>
            <a:endParaRPr lang="en-US" sz="1200"/>
          </a:p>
          <a:p>
            <a:r>
              <a:rPr lang="en-US" sz="1200"/>
              <a:t>static struct acpi_device_id acpi_ids[] = {</a:t>
            </a:r>
            <a:endParaRPr lang="en-US" sz="1200"/>
          </a:p>
          <a:p>
            <a:r>
              <a:rPr lang="en-US" sz="1200"/>
              <a:t>/* ACPI IDs here */</a:t>
            </a:r>
            <a:endParaRPr lang="en-US" sz="1200"/>
          </a:p>
          <a:p>
            <a:r>
              <a:rPr lang="en-US" sz="1200"/>
              <a:t>Unknown macro: { "&lt;DEVICE_NAME&gt;", 0 }</a:t>
            </a:r>
            <a:endParaRPr lang="en-US" sz="1200"/>
          </a:p>
          <a:p>
            <a:r>
              <a:rPr lang="en-US" sz="1200"/>
              <a:t>,</a:t>
            </a:r>
            <a:endParaRPr lang="en-US" sz="1200"/>
          </a:p>
          <a:p>
            <a:r>
              <a:rPr lang="en-US" sz="1200"/>
              <a:t>{ }</a:t>
            </a:r>
            <a:endParaRPr lang="en-US" sz="1200"/>
          </a:p>
          <a:p>
            <a:r>
              <a:rPr lang="en-US" sz="1200"/>
              <a:t>};</a:t>
            </a:r>
            <a:endParaRPr lang="en-US" sz="1200"/>
          </a:p>
          <a:p>
            <a:r>
              <a:rPr lang="en-US" sz="1200"/>
              <a:t>MODULE_DEVICE_TABLE(acpi, acpi_ids);</a:t>
            </a:r>
            <a:endParaRPr lang="en-US" sz="1200"/>
          </a:p>
          <a:p>
            <a:r>
              <a:rPr lang="en-US" sz="1200"/>
              <a:t>#endif</a:t>
            </a:r>
            <a:endParaRPr lang="en-US" sz="1200"/>
          </a:p>
          <a:p>
            <a:endParaRPr lang="en-US" sz="1200"/>
          </a:p>
          <a:p>
            <a:r>
              <a:rPr lang="en-US" sz="1200"/>
              <a:t>Add a reference to acpi_device_id instance in the acpi_match_table (member of struct platform_driver ). ACPI framework will load this driver when it encounters a device matching the name of device mentioned in acpi_match_table.</a:t>
            </a:r>
            <a:endParaRPr lang="en-US" sz="1200"/>
          </a:p>
          <a:p>
            <a:endParaRPr lang="en-US" sz="1200"/>
          </a:p>
          <a:p>
            <a:r>
              <a:rPr lang="en-US" sz="1200"/>
              <a:t>Example: static struct platform_driver &lt; DRIVER_NAME&gt;_driver = {</a:t>
            </a:r>
            <a:endParaRPr lang="en-US" sz="1200"/>
          </a:p>
          <a:p>
            <a:r>
              <a:rPr lang="en-US" sz="1200"/>
              <a:t>.probe = &lt; DRIVER_NAME&gt;_probe,</a:t>
            </a:r>
            <a:endParaRPr lang="en-US" sz="1200"/>
          </a:p>
          <a:p>
            <a:r>
              <a:rPr lang="en-US" sz="1200"/>
              <a:t>.remove = &lt; DRIVER_NAME&gt;_remove,</a:t>
            </a:r>
            <a:endParaRPr lang="en-US" sz="1200"/>
          </a:p>
          <a:p>
            <a:r>
              <a:rPr lang="en-US" sz="1200"/>
              <a:t>.driver =</a:t>
            </a:r>
            <a:endParaRPr lang="en-US" sz="1200"/>
          </a:p>
          <a:p>
            <a:r>
              <a:rPr lang="en-US" sz="1200"/>
              <a:t>Unknown macro: { .name = DRIVER_NAME,+#ifdef CONFIG_ACPI+ .acpi_match_table = ACPI_PTR(acpi_ids),+#endif }</a:t>
            </a:r>
            <a:endParaRPr lang="en-US" sz="1200"/>
          </a:p>
          <a:p>
            <a:endParaRPr lang="en-US" sz="1200"/>
          </a:p>
          <a:p>
            <a:r>
              <a:rPr lang="en-US" sz="1200"/>
              <a:t>,</a:t>
            </a:r>
            <a:endParaRPr lang="en-US" sz="1200"/>
          </a:p>
          <a:p>
            <a:r>
              <a:rPr lang="en-US" sz="1200"/>
              <a:t>.id_table = id_table</a:t>
            </a:r>
            <a:endParaRPr lang="en-US" sz="1200"/>
          </a:p>
          <a:p>
            <a:r>
              <a:rPr lang="en-US" sz="1200"/>
              <a:t>};</a:t>
            </a:r>
            <a:endParaRPr lang="en-US" sz="1200"/>
          </a:p>
          <a:p>
            <a:r>
              <a:rPr lang="en-US" sz="1200"/>
              <a:t>Above two steps will make any existing driver ACPI compatible.</a:t>
            </a:r>
            <a:endParaRPr lang="en-US" sz="12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(8/11) - AML Code</a:t>
            </a:r>
            <a:endParaRPr lang="x-none" altLang="en-US" sz="3200"/>
          </a:p>
        </p:txBody>
      </p:sp>
      <p:sp>
        <p:nvSpPr>
          <p:cNvPr id="6" name="Text Box 5"/>
          <p:cNvSpPr txBox="1"/>
          <p:nvPr/>
        </p:nvSpPr>
        <p:spPr>
          <a:xfrm>
            <a:off x="260350" y="810260"/>
            <a:ext cx="4881245" cy="2438400"/>
          </a:xfrm>
          <a:prstGeom prst="rect">
            <a:avLst/>
          </a:prstGeom>
          <a:noFill/>
        </p:spPr>
        <p:txBody>
          <a:bodyPr wrap="square" rtlCol="0">
            <a:spAutoFit/>
          </a:bodyPr>
          <a:lstStyle/>
          <a:p>
            <a:pPr algn="l"/>
            <a:r>
              <a:rPr lang="en-US" sz="1400"/>
              <a:t>Following ASL code is a snapshot from Baytrail ACPI table dump. The main things to note in the ASL dump is,</a:t>
            </a:r>
            <a:endParaRPr lang="en-US" sz="1400"/>
          </a:p>
          <a:p>
            <a:pPr algn="l"/>
            <a:endParaRPr lang="en-US" sz="1400"/>
          </a:p>
          <a:p>
            <a:pPr algn="l"/>
            <a:r>
              <a:rPr lang="en-US" sz="1400"/>
              <a:t>    _HID/_CID – This name should match the &lt;DEVICE&gt; name used in id list of the ACPI driver</a:t>
            </a:r>
            <a:endParaRPr lang="en-US" sz="1400"/>
          </a:p>
          <a:p>
            <a:pPr algn="l"/>
            <a:r>
              <a:rPr lang="en-US" sz="1400"/>
              <a:t>    _CRS - List of resources owned by the device.</a:t>
            </a:r>
            <a:endParaRPr lang="en-US" sz="1400"/>
          </a:p>
          <a:p>
            <a:pPr algn="l"/>
            <a:endParaRPr lang="en-US" sz="1400"/>
          </a:p>
          <a:p>
            <a:pPr algn="l"/>
            <a:r>
              <a:rPr lang="en-US" sz="1400"/>
              <a:t>Example:</a:t>
            </a:r>
            <a:endParaRPr lang="en-US" sz="1400"/>
          </a:p>
          <a:p>
            <a:pPr algn="l"/>
            <a:r>
              <a:rPr lang="en-US" sz="1400"/>
              <a:t>The ASL code mentioned below can be interpreted as following.Name of device: BTH0</a:t>
            </a:r>
            <a:endParaRPr lang="en-US" sz="1400"/>
          </a:p>
          <a:p>
            <a:pPr algn="l"/>
            <a:r>
              <a:rPr lang="en-US" sz="1400"/>
              <a:t>_HID : BCM2E1A</a:t>
            </a:r>
            <a:endParaRPr lang="en-US" sz="1400"/>
          </a:p>
        </p:txBody>
      </p:sp>
      <p:sp>
        <p:nvSpPr>
          <p:cNvPr id="7" name="Text Box 6"/>
          <p:cNvSpPr txBox="1"/>
          <p:nvPr/>
        </p:nvSpPr>
        <p:spPr>
          <a:xfrm>
            <a:off x="5381625" y="492760"/>
            <a:ext cx="6684010" cy="6065520"/>
          </a:xfrm>
          <a:prstGeom prst="rect">
            <a:avLst/>
          </a:prstGeom>
          <a:noFill/>
        </p:spPr>
        <p:txBody>
          <a:bodyPr wrap="square" rtlCol="0">
            <a:spAutoFit/>
          </a:bodyPr>
          <a:lstStyle/>
          <a:p>
            <a:r>
              <a:rPr lang="en-US" sz="700"/>
              <a:t>Reources :</a:t>
            </a:r>
            <a:endParaRPr lang="en-US" sz="700"/>
          </a:p>
          <a:p>
            <a:endParaRPr lang="en-US" sz="700"/>
          </a:p>
          <a:p>
            <a:r>
              <a:rPr lang="en-US" sz="700"/>
              <a:t>    BUS : UART1</a:t>
            </a:r>
            <a:endParaRPr lang="en-US" sz="700"/>
          </a:p>
          <a:p>
            <a:r>
              <a:rPr lang="en-US" sz="700"/>
              <a:t>    INTR : 0x46</a:t>
            </a:r>
            <a:endParaRPr lang="en-US" sz="700"/>
          </a:p>
          <a:p>
            <a:r>
              <a:rPr lang="en-US" sz="700"/>
              <a:t>    GPIO :</a:t>
            </a:r>
            <a:endParaRPr lang="en-US" sz="700"/>
          </a:p>
          <a:p>
            <a:r>
              <a:rPr lang="en-US" sz="700"/>
              <a:t>    Unknown macro: { “\SB.GPO0”, 0x34”}</a:t>
            </a:r>
            <a:endParaRPr lang="en-US" sz="700"/>
          </a:p>
          <a:p>
            <a:r>
              <a:rPr lang="en-US" sz="700"/>
              <a:t>    ,</a:t>
            </a:r>
            <a:endParaRPr lang="en-US" sz="700"/>
          </a:p>
          <a:p>
            <a:r>
              <a:rPr lang="en-US" sz="700"/>
              <a:t>    Unknown macro: { “\SB.GPO0”, 0x35”}</a:t>
            </a:r>
            <a:endParaRPr lang="en-US" sz="700"/>
          </a:p>
          <a:p>
            <a:r>
              <a:rPr lang="en-US" sz="700"/>
              <a:t>    //</a:t>
            </a:r>
            <a:endParaRPr lang="en-US" sz="700"/>
          </a:p>
          <a:p>
            <a:r>
              <a:rPr lang="en-US" sz="700"/>
              <a:t>    Unknown macro: {relative_path, pin_no}</a:t>
            </a:r>
            <a:endParaRPr lang="en-US" sz="700"/>
          </a:p>
          <a:p>
            <a:r>
              <a:rPr lang="en-US" sz="700"/>
              <a:t>    ;</a:t>
            </a:r>
            <a:endParaRPr lang="en-US" sz="700"/>
          </a:p>
          <a:p>
            <a:r>
              <a:rPr lang="en-US" sz="700"/>
              <a:t>    ASL Snapshot Device (BTH0)</a:t>
            </a:r>
            <a:endParaRPr lang="en-US" sz="700"/>
          </a:p>
          <a:p>
            <a:r>
              <a:rPr lang="en-US" sz="700"/>
              <a:t>    {</a:t>
            </a:r>
            <a:endParaRPr lang="en-US" sz="700"/>
          </a:p>
          <a:p>
            <a:r>
              <a:rPr lang="en-US" sz="700"/>
              <a:t>    Name (_HID, "BCM2E1A") // _HID: Hardware ID</a:t>
            </a:r>
            <a:endParaRPr lang="en-US" sz="700"/>
          </a:p>
          <a:p>
            <a:r>
              <a:rPr lang="en-US" sz="700"/>
              <a:t>    Method (_CRS, 0, NotSerialized) // _CRS: Current Resource Settings</a:t>
            </a:r>
            <a:endParaRPr lang="en-US" sz="700"/>
          </a:p>
          <a:p>
            <a:r>
              <a:rPr lang="en-US" sz="700"/>
              <a:t>    {</a:t>
            </a:r>
            <a:endParaRPr lang="en-US" sz="700"/>
          </a:p>
          <a:p>
            <a:r>
              <a:rPr lang="en-US" sz="700"/>
              <a:t>    Name (UBUF, ResourceTemplate ()</a:t>
            </a:r>
            <a:endParaRPr lang="en-US" sz="700"/>
          </a:p>
          <a:p>
            <a:r>
              <a:rPr lang="en-US" sz="700"/>
              <a:t>    Unknown macro: { UartSerialBus (0x0001C200, DataBitsEight, StopBitsOne, 0xFC, LittleEndian, ParityTypeNone, FlowControlNone, 0x0020, 0x0020, "\_SB.URT1", 0x00, ResourceConsumer, , ) Interrupt (ResourceConsumer, Level, ActiveLow, Exclusive, ,, )</a:t>
            </a:r>
            <a:endParaRPr lang="en-US" sz="700"/>
          </a:p>
          <a:p>
            <a:r>
              <a:rPr lang="en-US" sz="700"/>
              <a:t>    Unknown macro: { 0x00000046,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0x0034 }</a:t>
            </a:r>
            <a:endParaRPr lang="en-US" sz="700"/>
          </a:p>
          <a:p>
            <a:endParaRPr lang="en-US" sz="700"/>
          </a:p>
          <a:p>
            <a:r>
              <a:rPr lang="en-US" sz="700"/>
              <a:t>    GpioIo (Exclusive, PullDefault, 0x0000, 0x0000, IoRestrictionOutputOnly,</a:t>
            </a:r>
            <a:endParaRPr lang="en-US" sz="700"/>
          </a:p>
          <a:p>
            <a:r>
              <a:rPr lang="en-US" sz="700"/>
              <a:t>    "</a:t>
            </a:r>
            <a:endParaRPr lang="en-US" sz="700"/>
          </a:p>
          <a:p>
            <a:r>
              <a:rPr lang="en-US" sz="700"/>
              <a:t>    _SB.GPO0", 0x00, ResourceConsumer, ,</a:t>
            </a:r>
            <a:endParaRPr lang="en-US" sz="700"/>
          </a:p>
          <a:p>
            <a:r>
              <a:rPr lang="en-US" sz="700"/>
              <a:t>    )</a:t>
            </a:r>
            <a:endParaRPr lang="en-US" sz="700"/>
          </a:p>
          <a:p>
            <a:r>
              <a:rPr lang="en-US" sz="700"/>
              <a:t>    Unknown macro: { // Pin list 0x0035 }</a:t>
            </a:r>
            <a:endParaRPr lang="en-US" sz="700"/>
          </a:p>
          <a:p>
            <a:endParaRPr lang="en-US" sz="700"/>
          </a:p>
          <a:p>
            <a:r>
              <a:rPr lang="en-US" sz="700"/>
              <a:t>    })</a:t>
            </a:r>
            <a:endParaRPr lang="en-US" sz="700"/>
          </a:p>
          <a:p>
            <a:r>
              <a:rPr lang="en-US" sz="700"/>
              <a:t>    Name (PBUF, ResourceTemplate ()</a:t>
            </a:r>
            <a:endParaRPr lang="en-US" sz="700"/>
          </a:p>
          <a:p>
            <a:r>
              <a:rPr lang="en-US" sz="700"/>
              <a:t>    {</a:t>
            </a:r>
            <a:endParaRPr lang="en-US" sz="700"/>
          </a:p>
          <a:p>
            <a:r>
              <a:rPr lang="en-US" sz="700"/>
              <a:t>    UartSerialBus (0x0001C200, DataBitsEight, StopBitsOne,</a:t>
            </a:r>
            <a:endParaRPr lang="en-US" sz="700"/>
          </a:p>
          <a:p>
            <a:r>
              <a:rPr lang="en-US" sz="700"/>
              <a:t>    0xFC, LittleEndian, ParityTypeNone, FlowControlNone,</a:t>
            </a:r>
            <a:endParaRPr lang="en-US" sz="700"/>
          </a:p>
          <a:p>
            <a:r>
              <a:rPr lang="en-US" sz="700"/>
              <a:t>    0x0020, 0x0020, "</a:t>
            </a:r>
            <a:endParaRPr lang="en-US" sz="700"/>
          </a:p>
          <a:p>
            <a:r>
              <a:rPr lang="en-US" sz="700"/>
              <a:t>    _SB.URT1",</a:t>
            </a:r>
            <a:endParaRPr lang="en-US" sz="700"/>
          </a:p>
          <a:p>
            <a:r>
              <a:rPr lang="en-US" sz="700"/>
              <a:t>    0x00, ResourceConsumer, ,</a:t>
            </a:r>
            <a:endParaRPr lang="en-US" sz="700"/>
          </a:p>
          <a:p>
            <a:r>
              <a:rPr lang="en-US" sz="700"/>
              <a:t>    )</a:t>
            </a:r>
            <a:endParaRPr lang="en-US" sz="700"/>
          </a:p>
          <a:p>
            <a:r>
              <a:rPr lang="en-US" sz="700"/>
              <a:t>    Interrupt (ResourceConsumer, Level, ActiveLow, Exclusive, ,, )</a:t>
            </a:r>
            <a:endParaRPr lang="en-US" sz="700"/>
          </a:p>
          <a:p>
            <a:r>
              <a:rPr lang="en-US" sz="700"/>
              <a:t>    GpioIo (Exclusive, PullDefault, 0x0000, 0x0000, IoRestrictionOutputOnly, "\_SB.GPO0", 0x00, ResourceConsumer, , )</a:t>
            </a:r>
            <a:endParaRPr lang="en-US" sz="700"/>
          </a:p>
          <a:p>
            <a:r>
              <a:rPr lang="en-US" sz="700"/>
              <a:t>    Unknown macro: { // Pin list 0x0035 }</a:t>
            </a:r>
            <a:endParaRPr lang="en-US" sz="700"/>
          </a:p>
          <a:p>
            <a:r>
              <a:rPr lang="en-US" sz="700"/>
              <a:t>    GpioIo (Exclusive, PullDefault, 0x0000, 0x0000, IoRestrictionOutputOnly, "\_SB.GPO0", 0x00, ResourceConsumer, , )</a:t>
            </a:r>
            <a:endParaRPr lang="en-US" sz="700"/>
          </a:p>
          <a:p>
            <a:r>
              <a:rPr lang="en-US" sz="700"/>
              <a:t>    Unknown macro: { // Pin list 0x0034 }</a:t>
            </a:r>
            <a:endParaRPr lang="en-US" sz="700"/>
          </a:p>
          <a:p>
            <a:r>
              <a:rPr lang="en-US" sz="700"/>
              <a:t>    }</a:t>
            </a:r>
            <a:endParaRPr lang="en-US" sz="700"/>
          </a:p>
          <a:p>
            <a:r>
              <a:rPr lang="en-US" sz="700"/>
              <a:t>    )</a:t>
            </a:r>
            <a:endParaRPr lang="en-US" sz="700"/>
          </a:p>
          <a:p>
            <a:r>
              <a:rPr lang="en-US" sz="700"/>
              <a:t>    If (LEqual (BTHS, One))</a:t>
            </a:r>
            <a:endParaRPr lang="en-US" sz="700"/>
          </a:p>
          <a:p>
            <a:r>
              <a:rPr lang="en-US" sz="700"/>
              <a:t>    Unknown macro: { Return (PBUF) }</a:t>
            </a:r>
            <a:endParaRPr lang="en-US" sz="700"/>
          </a:p>
          <a:p>
            <a:r>
              <a:rPr lang="en-US" sz="700"/>
              <a:t>    Else</a:t>
            </a:r>
            <a:endParaRPr lang="en-US" sz="700"/>
          </a:p>
          <a:p>
            <a:r>
              <a:rPr lang="en-US" sz="700"/>
              <a:t>    Unknown macro: { Return (UBUF) }</a:t>
            </a:r>
            <a:endParaRPr lang="en-US" sz="700"/>
          </a:p>
          <a:p>
            <a:r>
              <a:rPr lang="en-US" sz="700"/>
              <a:t>    }</a:t>
            </a:r>
            <a:endParaRPr lang="en-US" sz="700"/>
          </a:p>
          <a:p>
            <a:r>
              <a:rPr lang="en-US" sz="700"/>
              <a:t>    }</a:t>
            </a:r>
            <a:endParaRPr lang="en-US" sz="700"/>
          </a:p>
          <a:p>
            <a:r>
              <a:rPr lang="en-US" sz="700"/>
              <a:t>    }</a:t>
            </a:r>
            <a:endParaRPr lang="en-US" sz="7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740"/>
            <a:ext cx="10515600" cy="579755"/>
          </a:xfrm>
        </p:spPr>
        <p:txBody>
          <a:bodyPr>
            <a:normAutofit/>
          </a:bodyPr>
          <a:lstStyle/>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45000" lnSpcReduction="20000"/>
          </a:bodyPr>
          <a:lstStyle/>
          <a:p>
            <a:pPr indent="0" eaLnBrk="1" fontAlgn="auto" latinLnBrk="0" hangingPunct="1">
              <a:lnSpc>
                <a:spcPct val="150000"/>
              </a:lnSpc>
              <a:spcBef>
                <a:spcPts val="0"/>
              </a:spcBef>
            </a:pPr>
            <a:r>
              <a:rPr lang="en-US"/>
              <a:t>Assum</a:t>
            </a:r>
            <a:r>
              <a:rPr lang="x-none" altLang="en-US"/>
              <a:t>ption:</a:t>
            </a:r>
            <a:r>
              <a:rPr lang="en-US"/>
              <a:t> chromium-os source pool, here is a short note to build image for </a:t>
            </a:r>
            <a:r>
              <a:rPr lang="x-none" altLang="en-US" i="1"/>
              <a:t>your_platform_name</a:t>
            </a:r>
            <a:endParaRPr lang="x-none" altLang="en-US" i="1"/>
          </a:p>
          <a:p>
            <a:pPr lvl="1" indent="0" eaLnBrk="1" fontAlgn="auto" latinLnBrk="0" hangingPunct="1">
              <a:lnSpc>
                <a:spcPct val="150000"/>
              </a:lnSpc>
              <a:spcBef>
                <a:spcPts val="0"/>
              </a:spcBef>
            </a:pPr>
            <a:r>
              <a:rPr lang="x-none" altLang="en-US"/>
              <a:t>$ cd .repo</a:t>
            </a:r>
            <a:endParaRPr lang="x-none" altLang="en-US"/>
          </a:p>
          <a:p>
            <a:pPr lvl="1" indent="0" eaLnBrk="1" fontAlgn="auto" latinLnBrk="0" hangingPunct="1">
              <a:lnSpc>
                <a:spcPct val="150000"/>
              </a:lnSpc>
              <a:spcBef>
                <a:spcPts val="0"/>
              </a:spcBef>
            </a:pPr>
            <a:r>
              <a:rPr lang="x-none" altLang="en-US"/>
              <a:t>$ mkdir -p local_manifests</a:t>
            </a:r>
            <a:endParaRPr lang="x-none" altLang="en-US"/>
          </a:p>
          <a:p>
            <a:pPr lvl="1" indent="0" eaLnBrk="1" fontAlgn="auto" latinLnBrk="0" hangingPunct="1">
              <a:lnSpc>
                <a:spcPct val="150000"/>
              </a:lnSpc>
              <a:spcBef>
                <a:spcPts val="0"/>
              </a:spcBef>
            </a:pPr>
            <a:r>
              <a:rPr lang="x-none" altLang="en-US"/>
              <a:t>$ cd local_manifests</a:t>
            </a:r>
            <a:endParaRPr lang="x-none" altLang="en-US"/>
          </a:p>
          <a:p>
            <a:pPr lvl="1" indent="0" eaLnBrk="1" fontAlgn="auto" latinLnBrk="0" hangingPunct="1">
              <a:lnSpc>
                <a:spcPct val="150000"/>
              </a:lnSpc>
              <a:spcBef>
                <a:spcPts val="0"/>
              </a:spcBef>
            </a:pPr>
            <a:r>
              <a:rPr lang="x-none" altLang="en-US"/>
              <a:t>$ vim local_manifest.xml # includes the following lines:</a:t>
            </a:r>
            <a:endParaRPr lang="x-none" altLang="en-US"/>
          </a:p>
          <a:p>
            <a:pPr lvl="2" indent="0" eaLnBrk="1" fontAlgn="auto" latinLnBrk="0" hangingPunct="1">
              <a:lnSpc>
                <a:spcPct val="150000"/>
              </a:lnSpc>
              <a:spcBef>
                <a:spcPts val="0"/>
              </a:spcBef>
            </a:pPr>
            <a:r>
              <a:rPr lang="x-none" altLang="en-US"/>
              <a:t>&lt;?xml version='1.0' encoding='UTF-8'?&gt;</a:t>
            </a:r>
            <a:endParaRPr lang="x-none" altLang="en-US"/>
          </a:p>
          <a:p>
            <a:pPr lvl="2" indent="0" eaLnBrk="1" fontAlgn="auto" latinLnBrk="0" hangingPunct="1">
              <a:lnSpc>
                <a:spcPct val="150000"/>
              </a:lnSpc>
              <a:spcBef>
                <a:spcPts val="0"/>
              </a:spcBef>
            </a:pPr>
            <a:r>
              <a:rPr lang="x-none" altLang="en-US"/>
              <a:t>&lt;manifest&gt;</a:t>
            </a:r>
            <a:endParaRPr lang="x-none" altLang="en-US"/>
          </a:p>
          <a:p>
            <a:pPr lvl="2" indent="0" eaLnBrk="1" fontAlgn="auto" latinLnBrk="0" hangingPunct="1">
              <a:lnSpc>
                <a:spcPct val="150000"/>
              </a:lnSpc>
              <a:spcBef>
                <a:spcPts val="0"/>
              </a:spcBef>
            </a:pPr>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indent="0" eaLnBrk="1" fontAlgn="auto" latinLnBrk="0" hangingPunct="1">
              <a:lnSpc>
                <a:spcPct val="150000"/>
              </a:lnSpc>
              <a:spcBef>
                <a:spcPts val="0"/>
              </a:spcBef>
            </a:pPr>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indent="0" eaLnBrk="1" fontAlgn="auto" latinLnBrk="0" hangingPunct="1">
              <a:lnSpc>
                <a:spcPct val="150000"/>
              </a:lnSpc>
              <a:spcBef>
                <a:spcPts val="0"/>
              </a:spcBef>
            </a:pPr>
            <a:r>
              <a:rPr lang="x-none" altLang="en-US"/>
              <a:t>&lt;/manifest&gt;</a:t>
            </a:r>
            <a:endParaRPr lang="x-none" altLang="en-US"/>
          </a:p>
          <a:p>
            <a:pPr lvl="1" indent="0" eaLnBrk="1" fontAlgn="auto" latinLnBrk="0" hangingPunct="1">
              <a:lnSpc>
                <a:spcPct val="150000"/>
              </a:lnSpc>
              <a:spcBef>
                <a:spcPts val="0"/>
              </a:spcBef>
            </a:pPr>
            <a:r>
              <a:rPr lang="x-none" altLang="en-US"/>
              <a:t>Back to ToT, "cd ../..; repo sync"</a:t>
            </a:r>
            <a:endParaRPr lang="x-none" altLang="en-US"/>
          </a:p>
          <a:p>
            <a:pPr lvl="1" indent="0" eaLnBrk="1" fontAlgn="auto" latinLnBrk="0" hangingPunct="1">
              <a:lnSpc>
                <a:spcPct val="150000"/>
              </a:lnSpc>
              <a:spcBef>
                <a:spcPts val="0"/>
              </a:spcBef>
            </a:pPr>
            <a:r>
              <a:rPr lang="x-none" altLang="en-US"/>
              <a:t>Build packages and images # Refer to page 2</a:t>
            </a:r>
            <a:r>
              <a:rPr lang="en-US" altLang="x-none"/>
              <a:t>7</a:t>
            </a:r>
            <a:endParaRPr lang="x-none" altLang="en-US"/>
          </a:p>
          <a:p>
            <a:pPr lvl="1" indent="0" eaLnBrk="1" fontAlgn="auto" latinLnBrk="0" hangingPunct="1">
              <a:lnSpc>
                <a:spcPct val="150000"/>
              </a:lnSpc>
              <a:spcBef>
                <a:spcPts val="0"/>
              </a:spcBef>
            </a:pPr>
            <a:r>
              <a:rPr lang="x-none" altLang="en-US"/>
              <a:t>Examine built images</a:t>
            </a:r>
            <a:endParaRPr lang="x-none" altLang="en-US"/>
          </a:p>
          <a:p>
            <a:pPr lvl="2" indent="0" eaLnBrk="1" fontAlgn="auto" latinLnBrk="0" hangingPunct="1">
              <a:lnSpc>
                <a:spcPct val="150000"/>
              </a:lnSpc>
              <a:spcBef>
                <a:spcPts val="0"/>
              </a:spcBef>
            </a:pPr>
            <a:r>
              <a:rPr lang="x-none" altLang="en-US"/>
              <a:t>(cr) $ ./mount_gpt_image.sh --board=${BOARD} -f $(./get_latest_image.sh --board=${BOARD})</a:t>
            </a:r>
            <a:endParaRPr lang="x-none" altLang="en-US"/>
          </a:p>
          <a:p>
            <a:pPr lvl="2" indent="0" eaLnBrk="1" fontAlgn="auto" latinLnBrk="0" hangingPunct="1">
              <a:lnSpc>
                <a:spcPct val="150000"/>
              </a:lnSpc>
              <a:spcBef>
                <a:spcPts val="0"/>
              </a:spcBef>
            </a:pPr>
            <a:r>
              <a:rPr lang="x-none" altLang="en-US"/>
              <a:t>(cr) $ # Do something you'd like to check</a:t>
            </a:r>
            <a:endParaRPr lang="x-none" altLang="en-US"/>
          </a:p>
          <a:p>
            <a:pPr lvl="2" indent="0" eaLnBrk="1" fontAlgn="auto" latinLnBrk="0" hangingPunct="1">
              <a:lnSpc>
                <a:spcPct val="150000"/>
              </a:lnSpc>
              <a:spcBef>
                <a:spcPts val="0"/>
              </a:spcBef>
            </a:pPr>
            <a:r>
              <a:rPr lang="x-none" altLang="en-US"/>
              <a:t>(cr) $ ./mount_gpt_image.sh --board=${BOARD} -u     # remember to umount</a:t>
            </a:r>
            <a:endParaRPr lang="x-none" altLang="en-US"/>
          </a:p>
          <a:p>
            <a:pPr lvl="2" indent="0" eaLnBrk="1" fontAlgn="auto" latinLnBrk="0" hangingPunct="1">
              <a:lnSpc>
                <a:spcPct val="150000"/>
              </a:lnSpc>
              <a:spcBef>
                <a:spcPts val="0"/>
              </a:spcBef>
            </a:pPr>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(9/11) - AML Code</a:t>
            </a:r>
            <a:endParaRPr lang="x-none" altLang="en-US" sz="3200"/>
          </a:p>
        </p:txBody>
      </p:sp>
      <p:sp>
        <p:nvSpPr>
          <p:cNvPr id="6" name="Text Box 5"/>
          <p:cNvSpPr txBox="1"/>
          <p:nvPr/>
        </p:nvSpPr>
        <p:spPr>
          <a:xfrm>
            <a:off x="260350" y="810260"/>
            <a:ext cx="4881245" cy="4572000"/>
          </a:xfrm>
          <a:prstGeom prst="rect">
            <a:avLst/>
          </a:prstGeom>
          <a:noFill/>
        </p:spPr>
        <p:txBody>
          <a:bodyPr wrap="square" rtlCol="0">
            <a:spAutoFit/>
          </a:bodyPr>
          <a:lstStyle/>
          <a:p>
            <a:pPr algn="l"/>
            <a:r>
              <a:rPr lang="en-US" sz="1400"/>
              <a:t>BCM2E1A Driver Code</a:t>
            </a:r>
            <a:endParaRPr lang="en-US" sz="1400"/>
          </a:p>
          <a:p>
            <a:pPr algn="l"/>
            <a:endParaRPr lang="en-US" sz="1400"/>
          </a:p>
          <a:p>
            <a:pPr algn="l"/>
            <a:r>
              <a:rPr lang="en-US" sz="1400"/>
              <a:t>The following methods are useful when dealing with ACPI devices.</a:t>
            </a:r>
            <a:endParaRPr lang="en-US" sz="1400"/>
          </a:p>
          <a:p>
            <a:pPr algn="l"/>
            <a:r>
              <a:rPr lang="en-US" sz="1400"/>
              <a:t>ACPI_HANDLE() – This method will return True if the device is enumerated through ACPI framework. This can be used to add ACPI specific handling code in the driver.</a:t>
            </a:r>
            <a:endParaRPr lang="en-US" sz="1400"/>
          </a:p>
          <a:p>
            <a:pPr algn="l"/>
            <a:r>
              <a:rPr lang="en-US" sz="1400"/>
              <a:t>Example:In the code mentioned below, bcm_acpi_probe() will get called only if the device is enumerated through ACPI framework.Accessing Resources:</a:t>
            </a:r>
            <a:endParaRPr lang="en-US" sz="1400"/>
          </a:p>
          <a:p>
            <a:pPr algn="l"/>
            <a:r>
              <a:rPr lang="en-US" sz="1400"/>
              <a:t>Most of the ACPI resources are decoded by ACPI framework and made it available for device drivers through “struct resources” member of struct platform_device.</a:t>
            </a:r>
            <a:endParaRPr lang="en-US" sz="1400"/>
          </a:p>
          <a:p>
            <a:pPr algn="l"/>
            <a:r>
              <a:rPr lang="en-US" sz="1400"/>
              <a:t>Example:IRQ resource of BCM21EA device can be obtained by one of the following method.</a:t>
            </a:r>
            <a:endParaRPr lang="en-US" sz="1400"/>
          </a:p>
          <a:p>
            <a:pPr algn="l"/>
            <a:r>
              <a:rPr lang="en-US" sz="1400"/>
              <a:t>1. platform_get_resource(dev, IORESOURCE_IRQ, 0)</a:t>
            </a:r>
            <a:endParaRPr lang="en-US" sz="1400"/>
          </a:p>
          <a:p>
            <a:pPr algn="l"/>
            <a:r>
              <a:rPr lang="en-US" sz="1400"/>
              <a:t>2. platform_get_irq(dev, 0)</a:t>
            </a:r>
            <a:endParaRPr lang="en-US" sz="1400"/>
          </a:p>
          <a:p>
            <a:pPr algn="l"/>
            <a:r>
              <a:rPr lang="en-US" sz="1400"/>
              <a:t>Only exception to this is GPIO info. Currently Linux kernel does not consider GPIO PIN as resource of the device.So, to extract GPIO information from ACPI tables, we need some additional code.</a:t>
            </a:r>
            <a:endParaRPr lang="en-US" sz="1400"/>
          </a:p>
        </p:txBody>
      </p:sp>
      <p:sp>
        <p:nvSpPr>
          <p:cNvPr id="7" name="Text Box 6"/>
          <p:cNvSpPr txBox="1"/>
          <p:nvPr/>
        </p:nvSpPr>
        <p:spPr>
          <a:xfrm>
            <a:off x="5381625" y="492760"/>
            <a:ext cx="6684010" cy="5577840"/>
          </a:xfrm>
          <a:prstGeom prst="rect">
            <a:avLst/>
          </a:prstGeom>
          <a:noFill/>
        </p:spPr>
        <p:txBody>
          <a:bodyPr wrap="square" rtlCol="0">
            <a:spAutoFit/>
          </a:bodyPr>
          <a:lstStyle/>
          <a:p>
            <a:r>
              <a:rPr lang="en-US" sz="1200"/>
              <a:t>acpi_get_gpio_by_index(dev, index, *info)/**</a:t>
            </a:r>
            <a:endParaRPr lang="en-US" sz="1200"/>
          </a:p>
          <a:p>
            <a:endParaRPr lang="en-US" sz="1200"/>
          </a:p>
          <a:p>
            <a:r>
              <a:rPr lang="en-US" sz="1200"/>
              <a:t>    acpi_get_gpio_by_index() - get a GPIO number from device resources</a:t>
            </a:r>
            <a:endParaRPr lang="en-US" sz="1200"/>
          </a:p>
          <a:p>
            <a:r>
              <a:rPr lang="en-US" sz="1200"/>
              <a:t>    @dev: pointer to a device to get GPIO from</a:t>
            </a:r>
            <a:endParaRPr lang="en-US" sz="1200"/>
          </a:p>
          <a:p>
            <a:r>
              <a:rPr lang="en-US" sz="1200"/>
              <a:t>    @index: index of GpioIo/GpioInt resource (starting from %0)</a:t>
            </a:r>
            <a:endParaRPr lang="en-US" sz="1200"/>
          </a:p>
          <a:p>
            <a:r>
              <a:rPr lang="en-US" sz="1200"/>
              <a:t>    @info: info pointer to fill in (optional)</a:t>
            </a:r>
            <a:endParaRPr lang="en-US" sz="1200"/>
          </a:p>
          <a:p>
            <a:r>
              <a:rPr lang="en-US" sz="1200"/>
              <a:t>    *</a:t>
            </a:r>
            <a:endParaRPr lang="en-US" sz="1200"/>
          </a:p>
          <a:p>
            <a:r>
              <a:rPr lang="en-US" sz="1200"/>
              <a:t>    Function goes through ACPI resources for @dev and based on @index looks</a:t>
            </a:r>
            <a:endParaRPr lang="en-US" sz="1200"/>
          </a:p>
          <a:p>
            <a:r>
              <a:rPr lang="en-US" sz="1200"/>
              <a:t>    up a GpioIo/GpioInt resource, translates it to the Linux GPIO number,</a:t>
            </a:r>
            <a:endParaRPr lang="en-US" sz="1200"/>
          </a:p>
          <a:p>
            <a:r>
              <a:rPr lang="en-US" sz="1200"/>
              <a:t>    and returns it. @index matches GpioIo/GpioInt resources only so if there</a:t>
            </a:r>
            <a:endParaRPr lang="en-US" sz="1200"/>
          </a:p>
          <a:p>
            <a:r>
              <a:rPr lang="en-US" sz="1200"/>
              <a:t>    are total %3 GPIO resources, the index goes from %0 to %2.</a:t>
            </a:r>
            <a:endParaRPr lang="en-US" sz="1200"/>
          </a:p>
          <a:p>
            <a:r>
              <a:rPr lang="en-US" sz="1200"/>
              <a:t>    *</a:t>
            </a:r>
            <a:endParaRPr lang="en-US" sz="1200"/>
          </a:p>
          <a:p>
            <a:r>
              <a:rPr lang="en-US" sz="1200"/>
              <a:t>    If the GPIO cannot be translated or there is an error, negative errno is</a:t>
            </a:r>
            <a:endParaRPr lang="en-US" sz="1200"/>
          </a:p>
          <a:p>
            <a:r>
              <a:rPr lang="en-US" sz="1200"/>
              <a:t>    returned.</a:t>
            </a:r>
            <a:endParaRPr lang="en-US" sz="1200"/>
          </a:p>
          <a:p>
            <a:r>
              <a:rPr lang="en-US" sz="1200"/>
              <a:t>    *</a:t>
            </a:r>
            <a:endParaRPr lang="en-US" sz="1200"/>
          </a:p>
          <a:p>
            <a:r>
              <a:rPr lang="en-US" sz="1200"/>
              <a:t>    Note: if the GPIO resource has multiple entries in the pin list, this</a:t>
            </a:r>
            <a:endParaRPr lang="en-US" sz="1200"/>
          </a:p>
          <a:p>
            <a:r>
              <a:rPr lang="en-US" sz="1200"/>
              <a:t>    function only returns the first.</a:t>
            </a:r>
            <a:endParaRPr lang="en-US" sz="1200"/>
          </a:p>
          <a:p>
            <a:r>
              <a:rPr lang="en-US" sz="1200"/>
              <a:t>    */</a:t>
            </a:r>
            <a:endParaRPr lang="en-US" sz="1200"/>
          </a:p>
          <a:p>
            <a:r>
              <a:rPr lang="en-US" sz="1200"/>
              <a:t>    Example:bcm2e1a_enable = acpi_get_gpio_by_index(dev, 0, NULL)</a:t>
            </a:r>
            <a:endParaRPr lang="en-US" sz="1200"/>
          </a:p>
          <a:p>
            <a:r>
              <a:rPr lang="en-US" sz="1200"/>
              <a:t>    The following diff adds ACPI support to BCM2E1A platform driver mentioned in the previous section.--- a/bcm_sample.c</a:t>
            </a:r>
            <a:endParaRPr lang="en-US" sz="1200"/>
          </a:p>
          <a:p>
            <a:r>
              <a:rPr lang="en-US" sz="1200"/>
              <a:t>    +++ b/bcm_sample.c</a:t>
            </a:r>
            <a:endParaRPr lang="en-US" sz="1200"/>
          </a:p>
          <a:p>
            <a:r>
              <a:rPr lang="en-US" sz="1200"/>
              <a:t>    @@ -14,17 +14,80 @@</a:t>
            </a:r>
            <a:endParaRPr lang="en-US" sz="1200"/>
          </a:p>
          <a:p>
            <a:r>
              <a:rPr lang="en-US" sz="1200"/>
              <a:t>    #include &lt;linux/init.h&gt;</a:t>
            </a:r>
            <a:endParaRPr lang="en-US" sz="1200"/>
          </a:p>
          <a:p>
            <a:r>
              <a:rPr lang="en-US" sz="1200"/>
              <a:t>    #include &lt;linux/module.h&gt;</a:t>
            </a:r>
            <a:endParaRPr lang="en-US" sz="1200"/>
          </a:p>
          <a:p>
            <a:r>
              <a:rPr lang="en-US" sz="1200"/>
              <a:t>    #include &lt;linux/slab.h&gt;</a:t>
            </a:r>
            <a:endParaRPr lang="en-US" sz="1200"/>
          </a:p>
          <a:p>
            <a:r>
              <a:rPr lang="en-US" sz="1200"/>
              <a:t>    +#include &lt;linux/acpi.h&gt;</a:t>
            </a:r>
            <a:endParaRPr lang="en-US" sz="1200"/>
          </a:p>
          <a:p>
            <a:r>
              <a:rPr lang="en-US" sz="1200"/>
              <a:t>    +#include &lt;linux/acpi_gpio.h&gt;</a:t>
            </a:r>
            <a:endParaRPr lang="en-US" sz="1200"/>
          </a:p>
          <a:p>
            <a:r>
              <a:rPr lang="en-US" sz="1200"/>
              <a:t>    #include &lt;linux/platform_device.h&gt;</a:t>
            </a:r>
            <a:endParaRPr lang="en-US" sz="1200"/>
          </a:p>
          <a:p>
            <a:endParaRPr lang="en-US" sz="12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(10/11) - AML Code</a:t>
            </a:r>
            <a:endParaRPr lang="x-none" altLang="en-US" sz="3200"/>
          </a:p>
        </p:txBody>
      </p:sp>
      <p:sp>
        <p:nvSpPr>
          <p:cNvPr id="6" name="Text Box 5"/>
          <p:cNvSpPr txBox="1"/>
          <p:nvPr/>
        </p:nvSpPr>
        <p:spPr>
          <a:xfrm>
            <a:off x="260350" y="810260"/>
            <a:ext cx="4881245" cy="5273040"/>
          </a:xfrm>
          <a:prstGeom prst="rect">
            <a:avLst/>
          </a:prstGeom>
          <a:noFill/>
        </p:spPr>
        <p:txBody>
          <a:bodyPr wrap="square" rtlCol="0">
            <a:spAutoFit/>
          </a:bodyPr>
          <a:lstStyle/>
          <a:p>
            <a:pPr algn="l"/>
            <a:r>
              <a:rPr lang="en-US" sz="1000"/>
              <a:t> #define DRIVER_NAME "BCM2E1A"</a:t>
            </a:r>
            <a:endParaRPr lang="en-US" sz="1000"/>
          </a:p>
          <a:p>
            <a:pPr algn="l"/>
            <a:endParaRPr lang="en-US" sz="1000"/>
          </a:p>
          <a:p>
            <a:pPr algn="l"/>
            <a:r>
              <a:rPr lang="en-US" sz="1000"/>
              <a:t>/* Enabling debug flags */</a:t>
            </a:r>
            <a:endParaRPr lang="en-US" sz="1000"/>
          </a:p>
          <a:p>
            <a:pPr algn="l"/>
            <a:r>
              <a:rPr lang="en-US" sz="1000"/>
              <a:t>#define DEBUG</a:t>
            </a:r>
            <a:endParaRPr lang="en-US" sz="1000"/>
          </a:p>
          <a:p>
            <a:pPr algn="l"/>
            <a:r>
              <a:rPr lang="en-US" sz="1000"/>
              <a:t>+#ifdef CONFIG_ACPI</a:t>
            </a:r>
            <a:endParaRPr lang="en-US" sz="1000"/>
          </a:p>
          <a:p>
            <a:pPr algn="l"/>
            <a:r>
              <a:rPr lang="en-US" sz="1000"/>
              <a:t>+static int bcm_acpi_probe(struct platform_device *pdev)</a:t>
            </a:r>
            <a:endParaRPr lang="en-US" sz="1000"/>
          </a:p>
          <a:p>
            <a:pPr algn="l"/>
            <a:r>
              <a:rPr lang="en-US" sz="1000"/>
              <a:t>+{</a:t>
            </a:r>
            <a:endParaRPr lang="en-US" sz="1000"/>
          </a:p>
          <a:p>
            <a:pPr algn="l"/>
            <a:r>
              <a:rPr lang="en-US" sz="1000"/>
              <a:t>+ int bt_enable, bt_reset;</a:t>
            </a:r>
            <a:endParaRPr lang="en-US" sz="1000"/>
          </a:p>
          <a:p>
            <a:pPr algn="l"/>
            <a:r>
              <a:rPr lang="en-US" sz="1000"/>
              <a:t>+</a:t>
            </a:r>
            <a:endParaRPr lang="en-US" sz="1000"/>
          </a:p>
          <a:p>
            <a:pPr algn="l"/>
            <a:r>
              <a:rPr lang="en-US" sz="1000"/>
              <a:t>+ /*</a:t>
            </a:r>
            <a:endParaRPr lang="en-US" sz="1000"/>
          </a:p>
          <a:p>
            <a:pPr algn="l"/>
            <a:r>
              <a:rPr lang="en-US" sz="1000"/>
              <a:t>+ * Handle ACPI specific initializations.</a:t>
            </a:r>
            <a:endParaRPr lang="en-US" sz="1000"/>
          </a:p>
          <a:p>
            <a:pPr algn="l"/>
            <a:r>
              <a:rPr lang="en-US" sz="1000"/>
              <a:t>+ */</a:t>
            </a:r>
            <a:endParaRPr lang="en-US" sz="1000"/>
          </a:p>
          <a:p>
            <a:pPr algn="l"/>
            <a:r>
              <a:rPr lang="en-US" sz="1000"/>
              <a:t>+ dev_dbg(&amp;pdev-&gt;dev, "BCM2E1A ACPI specific probe\n");</a:t>
            </a:r>
            <a:endParaRPr lang="en-US" sz="1000"/>
          </a:p>
          <a:p>
            <a:pPr algn="l"/>
            <a:r>
              <a:rPr lang="en-US" sz="1000"/>
              <a:t>+</a:t>
            </a:r>
            <a:endParaRPr lang="en-US" sz="1000"/>
          </a:p>
          <a:p>
            <a:pPr algn="l"/>
            <a:r>
              <a:rPr lang="en-US" sz="1000"/>
              <a:t>+ /*</a:t>
            </a:r>
            <a:endParaRPr lang="en-US" sz="1000"/>
          </a:p>
          <a:p>
            <a:pPr algn="l"/>
            <a:r>
              <a:rPr lang="en-US" sz="1000"/>
              <a:t>+ * Prerequisite for using this API is to</a:t>
            </a:r>
            <a:endParaRPr lang="en-US" sz="1000"/>
          </a:p>
          <a:p>
            <a:pPr algn="l"/>
            <a:r>
              <a:rPr lang="en-US" sz="1000"/>
              <a:t>+ * have the GPIO chip registered through</a:t>
            </a:r>
            <a:endParaRPr lang="en-US" sz="1000"/>
          </a:p>
          <a:p>
            <a:pPr algn="l"/>
            <a:r>
              <a:rPr lang="en-US" sz="1000"/>
              <a:t>+ * ACPI framework.</a:t>
            </a:r>
            <a:endParaRPr lang="en-US" sz="1000"/>
          </a:p>
          <a:p>
            <a:pPr algn="l"/>
            <a:r>
              <a:rPr lang="en-US" sz="1000"/>
              <a:t>+ */</a:t>
            </a:r>
            <a:endParaRPr lang="en-US" sz="1000"/>
          </a:p>
          <a:p>
            <a:pPr algn="l"/>
            <a:r>
              <a:rPr lang="en-US" sz="1000"/>
              <a:t>+ bt_reset = acpi_get_gpio_by_index(&amp;pdev-&gt;dev, 0, NULL);</a:t>
            </a:r>
            <a:endParaRPr lang="en-US" sz="1000"/>
          </a:p>
          <a:p>
            <a:pPr algn="l"/>
            <a:r>
              <a:rPr lang="en-US" sz="1000"/>
              <a:t>+ if (bt_reset &lt; 0)</a:t>
            </a:r>
            <a:endParaRPr lang="en-US" sz="1000"/>
          </a:p>
          <a:p>
            <a:pPr algn="l"/>
            <a:r>
              <a:rPr lang="en-US" sz="1000"/>
              <a:t>Unknown macro: {+ dev_err(&amp;pdev-&gt;dev,+ "bt_reset acpi_get_gpio_by_index() failedn");+ return -ENODEV;+ }</a:t>
            </a:r>
            <a:endParaRPr lang="en-US" sz="1000"/>
          </a:p>
          <a:p>
            <a:pPr algn="l"/>
            <a:endParaRPr lang="en-US" sz="1000"/>
          </a:p>
          <a:p>
            <a:pPr algn="l"/>
            <a:r>
              <a:rPr lang="en-US" sz="1000"/>
              <a:t>+ bt_enable = acpi_get_gpio_by_index(&amp;pdev-&gt;dev, 1, NULL);</a:t>
            </a:r>
            <a:endParaRPr lang="en-US" sz="1000"/>
          </a:p>
          <a:p>
            <a:pPr algn="l"/>
            <a:r>
              <a:rPr lang="en-US" sz="1000"/>
              <a:t>+ if (bt_enable &lt; 0)</a:t>
            </a:r>
            <a:endParaRPr lang="en-US" sz="1000"/>
          </a:p>
          <a:p>
            <a:pPr algn="l"/>
            <a:r>
              <a:rPr lang="en-US" sz="1000"/>
              <a:t>Unknown macro: {+ dev_err(&amp;pdev-&gt;dev,+ "bt_enable acpi_get_gpio_by_index() failedn");+ return -ENODEV;+ }</a:t>
            </a:r>
            <a:endParaRPr lang="en-US" sz="1000"/>
          </a:p>
          <a:p>
            <a:pPr algn="l"/>
            <a:endParaRPr lang="en-US" sz="1000"/>
          </a:p>
          <a:p>
            <a:pPr algn="l"/>
            <a:r>
              <a:rPr lang="en-US" sz="1000"/>
              <a:t>+</a:t>
            </a:r>
            <a:endParaRPr lang="en-US" sz="1000"/>
          </a:p>
          <a:p>
            <a:pPr algn="l"/>
            <a:r>
              <a:rPr lang="en-US" sz="1000"/>
              <a:t>+ dev_dbg(&amp;pdev-&gt;dev, "[%s] success\n", _func_);</a:t>
            </a:r>
            <a:endParaRPr lang="en-US" sz="1000"/>
          </a:p>
          <a:p>
            <a:pPr algn="l"/>
            <a:r>
              <a:rPr lang="en-US" sz="1000"/>
              <a:t>+ return 0;</a:t>
            </a:r>
            <a:endParaRPr lang="en-US" sz="1000"/>
          </a:p>
          <a:p>
            <a:pPr algn="l"/>
            <a:r>
              <a:rPr lang="en-US" sz="1000"/>
              <a:t>+}</a:t>
            </a:r>
            <a:endParaRPr lang="en-US" sz="1000"/>
          </a:p>
          <a:p>
            <a:pPr algn="l"/>
            <a:r>
              <a:rPr lang="en-US" sz="1000"/>
              <a:t>+#endif</a:t>
            </a:r>
            <a:endParaRPr lang="en-US" sz="1000"/>
          </a:p>
        </p:txBody>
      </p:sp>
      <p:sp>
        <p:nvSpPr>
          <p:cNvPr id="7" name="Text Box 6"/>
          <p:cNvSpPr txBox="1"/>
          <p:nvPr/>
        </p:nvSpPr>
        <p:spPr>
          <a:xfrm>
            <a:off x="5976620" y="308610"/>
            <a:ext cx="5977255" cy="6126480"/>
          </a:xfrm>
          <a:prstGeom prst="rect">
            <a:avLst/>
          </a:prstGeom>
          <a:noFill/>
        </p:spPr>
        <p:txBody>
          <a:bodyPr wrap="square" rtlCol="0">
            <a:spAutoFit/>
          </a:bodyPr>
          <a:lstStyle/>
          <a:p>
            <a:r>
              <a:rPr lang="en-US" sz="1200"/>
              <a:t> static int bcm_probe(struct platform_device *pdev)</a:t>
            </a:r>
            <a:endParaRPr lang="en-US" sz="1200"/>
          </a:p>
          <a:p>
            <a:r>
              <a:rPr lang="en-US" sz="1200"/>
              <a:t>{</a:t>
            </a:r>
            <a:endParaRPr lang="en-US" sz="1200"/>
          </a:p>
          <a:p>
            <a:r>
              <a:rPr lang="en-US" sz="1200"/>
              <a:t>+ int bcm_irq;</a:t>
            </a:r>
            <a:endParaRPr lang="en-US" sz="1200"/>
          </a:p>
          <a:p>
            <a:r>
              <a:rPr lang="en-US" sz="1200"/>
              <a:t>+</a:t>
            </a:r>
            <a:endParaRPr lang="en-US" sz="1200"/>
          </a:p>
          <a:p>
            <a:r>
              <a:rPr lang="en-US" sz="1200"/>
              <a:t>dev_dbg(&amp;pdev-&gt;dev, "BCM2E1A driver probe\n");</a:t>
            </a:r>
            <a:endParaRPr lang="en-US" sz="1200"/>
          </a:p>
          <a:p>
            <a:endParaRPr lang="en-US" sz="1200"/>
          </a:p>
          <a:p>
            <a:r>
              <a:rPr lang="en-US" sz="1200"/>
              <a:t>+ /*</a:t>
            </a:r>
            <a:endParaRPr lang="en-US" sz="1200"/>
          </a:p>
          <a:p>
            <a:r>
              <a:rPr lang="en-US" sz="1200"/>
              <a:t>+ * Get IRQ resource</a:t>
            </a:r>
            <a:endParaRPr lang="en-US" sz="1200"/>
          </a:p>
          <a:p>
            <a:r>
              <a:rPr lang="en-US" sz="1200"/>
              <a:t>+ *</a:t>
            </a:r>
            <a:endParaRPr lang="en-US" sz="1200"/>
          </a:p>
          <a:p>
            <a:r>
              <a:rPr lang="en-US" sz="1200"/>
              <a:t>+ * It can be done by two methods</a:t>
            </a:r>
            <a:endParaRPr lang="en-US" sz="1200"/>
          </a:p>
          <a:p>
            <a:r>
              <a:rPr lang="en-US" sz="1200"/>
              <a:t>+ *</a:t>
            </a:r>
            <a:endParaRPr lang="en-US" sz="1200"/>
          </a:p>
          <a:p>
            <a:r>
              <a:rPr lang="en-US" sz="1200"/>
              <a:t>+ * 1. platform_get_resource(dev, IORESOURCE_IRQ, 0)</a:t>
            </a:r>
            <a:endParaRPr lang="en-US" sz="1200"/>
          </a:p>
          <a:p>
            <a:r>
              <a:rPr lang="en-US" sz="1200"/>
              <a:t>+ * 2. platform_get_irq(dev, 0)</a:t>
            </a:r>
            <a:endParaRPr lang="en-US" sz="1200"/>
          </a:p>
          <a:p>
            <a:r>
              <a:rPr lang="en-US" sz="1200"/>
              <a:t>+ */</a:t>
            </a:r>
            <a:endParaRPr lang="en-US" sz="1200"/>
          </a:p>
          <a:p>
            <a:r>
              <a:rPr lang="en-US" sz="1200"/>
              <a:t>+</a:t>
            </a:r>
            <a:endParaRPr lang="en-US" sz="1200"/>
          </a:p>
          <a:p>
            <a:r>
              <a:rPr lang="en-US" sz="1200"/>
              <a:t>+ bcm_irq = platform_get_irq(pdev, 0);</a:t>
            </a:r>
            <a:endParaRPr lang="en-US" sz="1200"/>
          </a:p>
          <a:p>
            <a:r>
              <a:rPr lang="en-US" sz="1200"/>
              <a:t>+</a:t>
            </a:r>
            <a:endParaRPr lang="en-US" sz="1200"/>
          </a:p>
          <a:p>
            <a:r>
              <a:rPr lang="en-US" sz="1200"/>
              <a:t>+ dev_dbg(&amp;pdev-&gt;dev, "BCM2E1A irq number: %d\n", bcm_irq);</a:t>
            </a:r>
            <a:endParaRPr lang="en-US" sz="1200"/>
          </a:p>
          <a:p>
            <a:r>
              <a:rPr lang="en-US" sz="1200"/>
              <a:t>+</a:t>
            </a:r>
            <a:endParaRPr lang="en-US" sz="1200"/>
          </a:p>
          <a:p>
            <a:r>
              <a:rPr lang="en-US" sz="1200"/>
              <a:t>+ /*</a:t>
            </a:r>
            <a:endParaRPr lang="en-US" sz="1200"/>
          </a:p>
          <a:p>
            <a:r>
              <a:rPr lang="en-US" sz="1200"/>
              <a:t>+ * If enumarated through ACPI, ACPI_HANDLE() will</a:t>
            </a:r>
            <a:endParaRPr lang="en-US" sz="1200"/>
          </a:p>
          <a:p>
            <a:r>
              <a:rPr lang="en-US" sz="1200"/>
              <a:t>+ * return true.</a:t>
            </a:r>
            <a:endParaRPr lang="en-US" sz="1200"/>
          </a:p>
          <a:p>
            <a:r>
              <a:rPr lang="en-US" sz="1200"/>
              <a:t>+ * This can be used to handle ACPI specific</a:t>
            </a:r>
            <a:endParaRPr lang="en-US" sz="1200"/>
          </a:p>
          <a:p>
            <a:r>
              <a:rPr lang="en-US" sz="1200"/>
              <a:t>+ * enumatration.</a:t>
            </a:r>
            <a:endParaRPr lang="en-US" sz="1200"/>
          </a:p>
          <a:p>
            <a:r>
              <a:rPr lang="en-US" sz="1200"/>
              <a:t>+ */</a:t>
            </a:r>
            <a:endParaRPr lang="en-US" sz="1200"/>
          </a:p>
          <a:p>
            <a:r>
              <a:rPr lang="en-US" sz="1200"/>
              <a:t>+#ifdef CONFIG_ACPI</a:t>
            </a:r>
            <a:endParaRPr lang="en-US" sz="1200"/>
          </a:p>
          <a:p>
            <a:r>
              <a:rPr lang="en-US" sz="1200"/>
              <a:t>+ if (ACPI_HANDLE(&amp;pdev-&gt;dev))</a:t>
            </a:r>
            <a:endParaRPr lang="en-US" sz="1200"/>
          </a:p>
          <a:p>
            <a:r>
              <a:rPr lang="en-US" sz="1200"/>
              <a:t>Unknown macro: {+ /*+ * acpi specific probe+ */+ return bcm_acpi_probe(pdev);+ }</a:t>
            </a:r>
            <a:endParaRPr lang="en-US" sz="1200"/>
          </a:p>
          <a:p>
            <a:endParaRPr lang="en-US" sz="1200"/>
          </a:p>
          <a:p>
            <a:r>
              <a:rPr lang="en-US" sz="1200"/>
              <a:t>+#endif</a:t>
            </a:r>
            <a:endParaRPr lang="en-US" sz="1200"/>
          </a:p>
          <a:p>
            <a:r>
              <a:rPr lang="en-US" sz="1200"/>
              <a:t>return 0;</a:t>
            </a:r>
            <a:endParaRPr lang="en-US" sz="1200"/>
          </a:p>
          <a:p>
            <a:r>
              <a:rPr lang="en-US" sz="1200"/>
              <a:t>}</a:t>
            </a:r>
            <a:endParaRPr lang="en-US" sz="1200"/>
          </a:p>
          <a:p>
            <a:endParaRPr lang="en-US" sz="12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447675"/>
          </a:xfrm>
        </p:spPr>
        <p:txBody>
          <a:bodyPr>
            <a:normAutofit fontScale="90000"/>
          </a:bodyPr>
          <a:lstStyle/>
          <a:p>
            <a:r>
              <a:rPr lang="x-none" altLang="en-US" sz="3200"/>
              <a:t>ACPI (11/11) - AML Code</a:t>
            </a:r>
            <a:endParaRPr lang="x-none" altLang="en-US" sz="3200"/>
          </a:p>
        </p:txBody>
      </p:sp>
      <p:sp>
        <p:nvSpPr>
          <p:cNvPr id="6" name="Text Box 5"/>
          <p:cNvSpPr txBox="1"/>
          <p:nvPr/>
        </p:nvSpPr>
        <p:spPr>
          <a:xfrm>
            <a:off x="260350" y="810260"/>
            <a:ext cx="4881245" cy="4206240"/>
          </a:xfrm>
          <a:prstGeom prst="rect">
            <a:avLst/>
          </a:prstGeom>
          <a:noFill/>
        </p:spPr>
        <p:txBody>
          <a:bodyPr wrap="square" rtlCol="0">
            <a:spAutoFit/>
          </a:bodyPr>
          <a:lstStyle/>
          <a:p>
            <a:pPr algn="l"/>
            <a:r>
              <a:rPr lang="en-US" sz="1000"/>
              <a:t> static int bcm_remove(struct platform_device *pdev)</a:t>
            </a:r>
            <a:endParaRPr lang="en-US" sz="1000"/>
          </a:p>
          <a:p>
            <a:pPr algn="l"/>
            <a:r>
              <a:rPr lang="en-US" sz="1000"/>
              <a:t>@@ -40,11 +103,23 @@</a:t>
            </a:r>
            <a:endParaRPr lang="en-US" sz="1000"/>
          </a:p>
          <a:p>
            <a:pPr algn="l"/>
            <a:r>
              <a:rPr lang="en-US" sz="1000"/>
              <a:t>};</a:t>
            </a:r>
            <a:endParaRPr lang="en-US" sz="1000"/>
          </a:p>
          <a:p>
            <a:pPr algn="l"/>
            <a:r>
              <a:rPr lang="en-US" sz="1000"/>
              <a:t>MODULE_DEVICE_TABLE(platform, bcm_id_table);</a:t>
            </a:r>
            <a:endParaRPr lang="en-US" sz="1000"/>
          </a:p>
          <a:p>
            <a:pPr algn="l"/>
            <a:endParaRPr lang="en-US" sz="1000"/>
          </a:p>
          <a:p>
            <a:pPr algn="l"/>
            <a:r>
              <a:rPr lang="en-US" sz="1000"/>
              <a:t>+#ifdef CONFIG_ACPI</a:t>
            </a:r>
            <a:endParaRPr lang="en-US" sz="1000"/>
          </a:p>
          <a:p>
            <a:pPr algn="l"/>
            <a:r>
              <a:rPr lang="en-US" sz="1000"/>
              <a:t>+static struct acpi_device_id bcm_acpi_id[] = {</a:t>
            </a:r>
            <a:endParaRPr lang="en-US" sz="1000"/>
          </a:p>
          <a:p>
            <a:pPr algn="l"/>
            <a:r>
              <a:rPr lang="en-US" sz="1000"/>
              <a:t>+ /* ACPI IDs here */</a:t>
            </a:r>
            <a:endParaRPr lang="en-US" sz="1000"/>
          </a:p>
          <a:p>
            <a:pPr algn="l"/>
            <a:r>
              <a:rPr lang="en-US" sz="1000"/>
              <a:t>+</a:t>
            </a:r>
            <a:endParaRPr lang="en-US" sz="1000"/>
          </a:p>
          <a:p>
            <a:pPr algn="l"/>
            <a:r>
              <a:rPr lang="en-US" sz="1000"/>
              <a:t>Unknown macro: { "BCM2E1A", 0 }</a:t>
            </a:r>
            <a:endParaRPr lang="en-US" sz="1000"/>
          </a:p>
          <a:p>
            <a:pPr algn="l"/>
            <a:endParaRPr lang="en-US" sz="1000"/>
          </a:p>
          <a:p>
            <a:pPr algn="l"/>
            <a:r>
              <a:rPr lang="en-US" sz="1000"/>
              <a:t>,</a:t>
            </a:r>
            <a:endParaRPr lang="en-US" sz="1000"/>
          </a:p>
          <a:p>
            <a:pPr algn="l"/>
            <a:r>
              <a:rPr lang="en-US" sz="1000"/>
              <a:t>+ { }</a:t>
            </a:r>
            <a:endParaRPr lang="en-US" sz="1000"/>
          </a:p>
          <a:p>
            <a:pPr algn="l"/>
            <a:r>
              <a:rPr lang="en-US" sz="1000"/>
              <a:t>+};</a:t>
            </a:r>
            <a:endParaRPr lang="en-US" sz="1000"/>
          </a:p>
          <a:p>
            <a:pPr algn="l"/>
            <a:r>
              <a:rPr lang="en-US" sz="1000"/>
              <a:t>+MODULE_DEVICE_TABLE(acpi, bcm_acpi_id);</a:t>
            </a:r>
            <a:endParaRPr lang="en-US" sz="1000"/>
          </a:p>
          <a:p>
            <a:pPr algn="l"/>
            <a:r>
              <a:rPr lang="en-US" sz="1000"/>
              <a:t>+#endif</a:t>
            </a:r>
            <a:endParaRPr lang="en-US" sz="1000"/>
          </a:p>
          <a:p>
            <a:pPr algn="l"/>
            <a:r>
              <a:rPr lang="en-US" sz="1000"/>
              <a:t>+</a:t>
            </a:r>
            <a:endParaRPr lang="en-US" sz="1000"/>
          </a:p>
          <a:p>
            <a:pPr algn="l"/>
            <a:r>
              <a:rPr lang="en-US" sz="1000"/>
              <a:t>static struct platform_driver bcm_driver = {</a:t>
            </a:r>
            <a:endParaRPr lang="en-US" sz="1000"/>
          </a:p>
          <a:p>
            <a:pPr algn="l"/>
            <a:r>
              <a:rPr lang="en-US" sz="1000"/>
              <a:t>.probe = bcm_probe,</a:t>
            </a:r>
            <a:endParaRPr lang="en-US" sz="1000"/>
          </a:p>
          <a:p>
            <a:pPr algn="l"/>
            <a:r>
              <a:rPr lang="en-US" sz="1000"/>
              <a:t>.remove = bcm_remove,</a:t>
            </a:r>
            <a:endParaRPr lang="en-US" sz="1000"/>
          </a:p>
          <a:p>
            <a:pPr algn="l"/>
            <a:r>
              <a:rPr lang="en-US" sz="1000"/>
              <a:t>.driver =</a:t>
            </a:r>
            <a:endParaRPr lang="en-US" sz="1000"/>
          </a:p>
          <a:p>
            <a:pPr algn="l"/>
            <a:r>
              <a:rPr lang="en-US" sz="1000"/>
              <a:t>Unknown macro: { .name = DRIVER_NAME,+#ifdef CONFIG_ACPI+ .acpi_match_table = ACPI_PTR(bcm_acpi_id),+#endif }</a:t>
            </a:r>
            <a:endParaRPr lang="en-US" sz="1000"/>
          </a:p>
          <a:p>
            <a:pPr algn="l"/>
            <a:endParaRPr lang="en-US" sz="1000"/>
          </a:p>
          <a:p>
            <a:pPr algn="l"/>
            <a:r>
              <a:rPr lang="en-US" sz="1000"/>
              <a:t>,</a:t>
            </a:r>
            <a:endParaRPr lang="en-US" sz="1000"/>
          </a:p>
          <a:p>
            <a:pPr algn="l"/>
            <a:r>
              <a:rPr lang="en-US" sz="1000"/>
              <a:t>.id_table = bcm_id_table</a:t>
            </a:r>
            <a:endParaRPr lang="en-US" sz="1000"/>
          </a:p>
          <a:p>
            <a:pPr algn="l"/>
            <a:r>
              <a:rPr lang="en-US" sz="1000"/>
              <a:t>};</a:t>
            </a:r>
            <a:endParaRPr lang="en-US" sz="1000"/>
          </a:p>
        </p:txBody>
      </p:sp>
      <p:sp>
        <p:nvSpPr>
          <p:cNvPr id="7" name="Text Box 6"/>
          <p:cNvSpPr txBox="1"/>
          <p:nvPr/>
        </p:nvSpPr>
        <p:spPr>
          <a:xfrm>
            <a:off x="5976620" y="308610"/>
            <a:ext cx="5977255" cy="5425440"/>
          </a:xfrm>
          <a:prstGeom prst="rect">
            <a:avLst/>
          </a:prstGeom>
          <a:noFill/>
        </p:spPr>
        <p:txBody>
          <a:bodyPr wrap="square" rtlCol="0">
            <a:spAutoFit/>
          </a:bodyPr>
          <a:lstStyle/>
          <a:p>
            <a:r>
              <a:rPr lang="en-US" sz="1400"/>
              <a:t>ACPI platform device</a:t>
            </a:r>
            <a:endParaRPr lang="en-US" sz="1400"/>
          </a:p>
          <a:p>
            <a:endParaRPr lang="en-US" sz="1400"/>
          </a:p>
          <a:p>
            <a:r>
              <a:rPr lang="en-US" sz="1400"/>
              <a:t>Currently the kernel is not able to automatically determine from which ACPI device it should make the corresponding platform device. So we need to add the ACPI device explicitly to acpi_platform_device_ids list defined in drivers/acpi/scan.c. This limitation is only for the platform devices, SPI and I2C devices are created automatically as described below.index 5d11b6c..9b06efb 100644</a:t>
            </a:r>
            <a:endParaRPr lang="en-US" sz="1400"/>
          </a:p>
          <a:p>
            <a:r>
              <a:rPr lang="en-US" sz="1400"/>
              <a:t>— a/drivers/acpi/scan.c</a:t>
            </a:r>
            <a:endParaRPr lang="en-US" sz="1400"/>
          </a:p>
          <a:p>
            <a:r>
              <a:rPr lang="en-US" sz="1400"/>
              <a:t>+++ b/drivers/acpi/scan.c</a:t>
            </a:r>
            <a:endParaRPr lang="en-US" sz="1400"/>
          </a:p>
          <a:p>
            <a:r>
              <a:rPr lang="en-US" sz="1400"/>
              <a:t>@@ -35,6 +35,7 @@ static const char *dummy_hid = "device";</a:t>
            </a:r>
            <a:endParaRPr lang="en-US" sz="1400"/>
          </a:p>
          <a:p>
            <a:r>
              <a:rPr lang="en-US" sz="1400"/>
              <a:t>static const struct acpi_device_id acpi_platform_device_ids[] = {</a:t>
            </a:r>
            <a:endParaRPr lang="en-US" sz="1400"/>
          </a:p>
          <a:p>
            <a:endParaRPr lang="en-US" sz="1400"/>
          </a:p>
          <a:p>
            <a:r>
              <a:rPr lang="en-US" sz="1400"/>
              <a:t>Unknown macro: { "PNP0D40" }</a:t>
            </a:r>
            <a:endParaRPr lang="en-US" sz="1400"/>
          </a:p>
          <a:p>
            <a:endParaRPr lang="en-US" sz="1400"/>
          </a:p>
          <a:p>
            <a:r>
              <a:rPr lang="en-US" sz="1400"/>
              <a:t>,</a:t>
            </a:r>
            <a:endParaRPr lang="en-US" sz="1400"/>
          </a:p>
          <a:p>
            <a:r>
              <a:rPr lang="en-US" sz="1400"/>
              <a:t>+</a:t>
            </a:r>
            <a:endParaRPr lang="en-US" sz="1400"/>
          </a:p>
          <a:p>
            <a:r>
              <a:rPr lang="en-US" sz="1400"/>
              <a:t>Unknown macro: { "BCM2E1A" }</a:t>
            </a:r>
            <a:endParaRPr lang="en-US" sz="1400"/>
          </a:p>
          <a:p>
            <a:endParaRPr lang="en-US" sz="1400"/>
          </a:p>
          <a:p>
            <a:r>
              <a:rPr lang="en-US" sz="1400"/>
              <a:t>,</a:t>
            </a:r>
            <a:endParaRPr lang="en-US" sz="1400"/>
          </a:p>
          <a:p>
            <a:endParaRPr lang="en-US" sz="1400"/>
          </a:p>
          <a:p>
            <a:r>
              <a:rPr lang="en-US" sz="1400"/>
              <a:t>/* Haswell LPSS devices */</a:t>
            </a:r>
            <a:endParaRPr lang="en-US" sz="1400"/>
          </a:p>
          <a:p>
            <a:r>
              <a:rPr lang="en-US" sz="1400"/>
              <a:t>Unknown macro: { "INT33C0", 0 }</a:t>
            </a:r>
            <a:endParaRPr lang="en-US" sz="1400"/>
          </a:p>
          <a:p>
            <a:endParaRPr lang="en-US" sz="1400"/>
          </a:p>
          <a:p>
            <a:r>
              <a:rPr lang="en-US" sz="1400"/>
              <a:t>,</a:t>
            </a:r>
            <a:endParaRPr lang="en-US" sz="14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960"/>
            <a:ext cx="10515600" cy="560070"/>
          </a:xfrm>
        </p:spPr>
        <p:txBody>
          <a:bodyPr>
            <a:normAutofit fontScale="90000"/>
          </a:bodyPr>
          <a:lstStyle/>
          <a:p>
            <a:r>
              <a:rPr lang="x-none" altLang="en-US" sz="3600"/>
              <a:t>ASL in Coreboot/DSDT</a:t>
            </a:r>
            <a:endParaRPr lang="x-none" altLang="en-US" sz="3600"/>
          </a:p>
        </p:txBody>
      </p:sp>
      <p:sp>
        <p:nvSpPr>
          <p:cNvPr id="3" name="Content Placeholder 2"/>
          <p:cNvSpPr>
            <a:spLocks noGrp="1"/>
          </p:cNvSpPr>
          <p:nvPr>
            <p:ph idx="1"/>
          </p:nvPr>
        </p:nvSpPr>
        <p:spPr>
          <a:xfrm>
            <a:off x="838200" y="1002665"/>
            <a:ext cx="10515600" cy="5686425"/>
          </a:xfrm>
        </p:spPr>
        <p:txBody>
          <a:bodyPr>
            <a:normAutofit fontScale="47500" lnSpcReduction="20000"/>
          </a:bodyPr>
          <a:lstStyle/>
          <a:p>
            <a:pPr eaLnBrk="1" fontAlgn="auto" latinLnBrk="0" hangingPunct="1">
              <a:lnSpc>
                <a:spcPct val="150000"/>
              </a:lnSpc>
              <a:spcBef>
                <a:spcPts val="0"/>
              </a:spcBef>
            </a:pPr>
            <a:r>
              <a:rPr lang="en-US"/>
              <a:t>ACPI引入了一个NAMESPACE的观念。也就是说所有的OBJECT之间是有等级关系的。各个ACPI OBJECT（类似常量）之间都存在于一个路径下面，其中的根目录就是以符号“\”来表示。然后上下级目录之间用“.”来连接起来。比如\_SB_. FOO.BAR 就表示根目录下的_SB_这个OBJECT下的FOO OBJECT下的BAR OBJECT。因此，在ACPI中，很多操作都是作用在这个NAME SPACE 中的某个OBJECT上面。并由此引入了一系列相关概念。比如SCOPE。</a:t>
            </a:r>
            <a:endParaRPr lang="en-US"/>
          </a:p>
          <a:p>
            <a:pPr eaLnBrk="1" fontAlgn="auto" latinLnBrk="0" hangingPunct="1">
              <a:lnSpc>
                <a:spcPct val="150000"/>
              </a:lnSpc>
              <a:spcBef>
                <a:spcPts val="0"/>
              </a:spcBef>
            </a:pPr>
            <a:r>
              <a:rPr lang="en-US"/>
              <a:t>ASL中很多都是如下形式：Device(PCI0)。一般在小括号前面的都是操作符，也就是预先定义好的。</a:t>
            </a:r>
            <a:r>
              <a:rPr lang="x-none" altLang="en-US"/>
              <a:t>Ex. Name (\CNT, 5): The following example creates the name CNT in the root of the namespace that references an integer data object with the value 5. Package就是把一堆Object放在一起，类似一个C语言里的结构体。</a:t>
            </a:r>
            <a:endParaRPr lang="x-none" altLang="en-US"/>
          </a:p>
          <a:p>
            <a:pPr eaLnBrk="1" fontAlgn="auto" latinLnBrk="0" hangingPunct="1">
              <a:lnSpc>
                <a:spcPct val="150000"/>
              </a:lnSpc>
              <a:spcBef>
                <a:spcPts val="0"/>
              </a:spcBef>
            </a:pPr>
            <a:r>
              <a:rPr lang="x-none" altLang="en-US"/>
              <a:t>初始设备制造厂家（OEM）必须提供一个DSDT给ACPI兼容操作系统。DSDT包含差异定义块，它提供关于基本系统（base system）的执行和配置信息。操作系统总是在系统启动时将DSDT信息插入到ACPI命名空间并且从不移除。基本上，可以把DSDT归结为来描述你的系统配置的。它包括所有ACPI支持的设备的定义并描述它们的兼容性。SSDT是DSDT的延续。多个SSDT可以用来作为平台描述的一部分。在DSDT被加载到ACPI命名空间后，每个RSDT/XSDT列举的SSDT和它唯一的OEM表识别号被加载。这允许OEM在一个表里提供基本支持，同时添加在其他表里添加小的系统选项。DSDT可能只含有设备（device）的基本信息，然后将详细信息放在具有唯一识别号的SSDT中。</a:t>
            </a:r>
            <a:endParaRPr lang="x-none"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606425"/>
          </a:xfrm>
        </p:spPr>
        <p:txBody>
          <a:bodyPr>
            <a:normAutofit/>
          </a:bodyPr>
          <a:lstStyle/>
          <a:p>
            <a:r>
              <a:rPr lang="x-none" altLang="en-US" sz="3600"/>
              <a:t>DSDT Configuration in Coral</a:t>
            </a:r>
            <a:endParaRPr lang="x-none" altLang="en-US" sz="3600"/>
          </a:p>
        </p:txBody>
      </p:sp>
      <p:sp>
        <p:nvSpPr>
          <p:cNvPr id="3" name="Content Placeholder 2"/>
          <p:cNvSpPr>
            <a:spLocks noGrp="1"/>
          </p:cNvSpPr>
          <p:nvPr>
            <p:ph idx="1"/>
          </p:nvPr>
        </p:nvSpPr>
        <p:spPr>
          <a:xfrm>
            <a:off x="838200" y="1073150"/>
            <a:ext cx="10515600" cy="5617845"/>
          </a:xfrm>
        </p:spPr>
        <p:txBody>
          <a:bodyPr>
            <a:normAutofit fontScale="55000" lnSpcReduction="20000"/>
          </a:bodyPr>
          <a:lstStyle/>
          <a:p>
            <a:pPr fontAlgn="auto">
              <a:lnSpc>
                <a:spcPct val="100000"/>
              </a:lnSpc>
            </a:pPr>
            <a:r>
              <a:rPr lang="x-none" altLang="en-US"/>
              <a:t>First use "find ./src/mainboard/google/reef/ -name *.asl" to find out all reef and its variants *.asl files</a:t>
            </a:r>
            <a:endParaRPr lang="x-none" altLang="en-US"/>
          </a:p>
          <a:p>
            <a:pPr fontAlgn="auto">
              <a:lnSpc>
                <a:spcPct val="100000"/>
              </a:lnSpc>
            </a:pPr>
            <a:r>
              <a:rPr lang="x-none" altLang="en-US"/>
              <a:t>Then open "./src/mainboard/google/reef/dsdt.asl"  that is the APL base platform's DSDT table in which we can see what root asl and base asl are included, such as </a:t>
            </a:r>
            <a:endParaRPr lang="x-none" altLang="en-US"/>
          </a:p>
          <a:p>
            <a:pPr lvl="1" fontAlgn="auto">
              <a:lnSpc>
                <a:spcPct val="100000"/>
              </a:lnSpc>
            </a:pPr>
            <a:r>
              <a:rPr lang="x-none" altLang="en-US"/>
              <a:t>        /* global NVS and variables */</a:t>
            </a:r>
            <a:endParaRPr lang="x-none" altLang="en-US"/>
          </a:p>
          <a:p>
            <a:pPr lvl="1" fontAlgn="auto">
              <a:lnSpc>
                <a:spcPct val="100000"/>
              </a:lnSpc>
            </a:pPr>
            <a:r>
              <a:rPr lang="x-none" altLang="en-US"/>
              <a:t>        #include &lt;soc/intel/apollolake/acpi/globalnvs.asl&gt;</a:t>
            </a:r>
            <a:endParaRPr lang="x-none" altLang="en-US"/>
          </a:p>
          <a:p>
            <a:pPr lvl="1" fontAlgn="auto">
              <a:lnSpc>
                <a:spcPct val="100000"/>
              </a:lnSpc>
            </a:pPr>
            <a:r>
              <a:rPr lang="x-none" altLang="en-US"/>
              <a:t>        /* CPU */</a:t>
            </a:r>
            <a:endParaRPr lang="x-none" altLang="en-US"/>
          </a:p>
          <a:p>
            <a:pPr lvl="1" fontAlgn="auto">
              <a:lnSpc>
                <a:spcPct val="100000"/>
              </a:lnSpc>
            </a:pPr>
            <a:r>
              <a:rPr lang="x-none" altLang="en-US"/>
              <a:t>        #include &lt;soc/intel/apollolake/acpi/cpu.asl&gt;</a:t>
            </a:r>
            <a:endParaRPr lang="x-none" altLang="en-US"/>
          </a:p>
          <a:p>
            <a:pPr lvl="1" fontAlgn="auto">
              <a:lnSpc>
                <a:spcPct val="100000"/>
              </a:lnSpc>
            </a:pPr>
            <a:r>
              <a:rPr lang="x-none" altLang="en-US"/>
              <a:t>        Scope (\_SB) {</a:t>
            </a:r>
            <a:endParaRPr lang="x-none" altLang="en-US"/>
          </a:p>
          <a:p>
            <a:pPr lvl="1" fontAlgn="auto">
              <a:lnSpc>
                <a:spcPct val="100000"/>
              </a:lnSpc>
            </a:pPr>
            <a:r>
              <a:rPr lang="x-none" altLang="en-US"/>
              <a:t>                Device (PCI0)</a:t>
            </a:r>
            <a:endParaRPr lang="x-none" altLang="en-US"/>
          </a:p>
          <a:p>
            <a:pPr lvl="1" fontAlgn="auto">
              <a:lnSpc>
                <a:spcPct val="100000"/>
              </a:lnSpc>
            </a:pPr>
            <a:r>
              <a:rPr lang="x-none" altLang="en-US"/>
              <a:t>                {</a:t>
            </a:r>
            <a:endParaRPr lang="x-none" altLang="en-US"/>
          </a:p>
          <a:p>
            <a:pPr lvl="1" fontAlgn="auto">
              <a:lnSpc>
                <a:spcPct val="100000"/>
              </a:lnSpc>
            </a:pPr>
            <a:r>
              <a:rPr lang="x-none" altLang="en-US"/>
              <a:t>                        #include &lt;soc/intel/apollolake/acpi/northbridge.asl&gt;</a:t>
            </a:r>
            <a:endParaRPr lang="x-none" altLang="en-US"/>
          </a:p>
          <a:p>
            <a:pPr lvl="1" fontAlgn="auto">
              <a:lnSpc>
                <a:spcPct val="100000"/>
              </a:lnSpc>
            </a:pPr>
            <a:r>
              <a:rPr lang="x-none" altLang="en-US"/>
              <a:t>                        #include &lt;soc/intel/apollolake/acpi/southbridge.asl&gt;  /* Include #include "xhci.asl"  */</a:t>
            </a:r>
            <a:endParaRPr lang="x-none" altLang="en-US"/>
          </a:p>
          <a:p>
            <a:pPr lvl="1" fontAlgn="auto">
              <a:lnSpc>
                <a:spcPct val="100000"/>
              </a:lnSpc>
            </a:pPr>
            <a:r>
              <a:rPr lang="x-none" altLang="en-US"/>
              <a:t>                        #include &lt;soc/intel/apollolake/acpi/pch_hda.asl&gt;</a:t>
            </a:r>
            <a:endParaRPr lang="x-none" altLang="en-US"/>
          </a:p>
          <a:p>
            <a:pPr lvl="1" fontAlgn="auto">
              <a:lnSpc>
                <a:spcPct val="100000"/>
              </a:lnSpc>
            </a:pPr>
            <a:r>
              <a:rPr lang="x-none" altLang="en-US"/>
              <a:t>                }</a:t>
            </a:r>
            <a:endParaRPr lang="x-none" altLang="en-US"/>
          </a:p>
          <a:p>
            <a:pPr lvl="1" fontAlgn="auto">
              <a:lnSpc>
                <a:spcPct val="100000"/>
              </a:lnSpc>
            </a:pPr>
            <a:r>
              <a:rPr lang="x-none" altLang="en-US"/>
              <a:t>        }</a:t>
            </a:r>
            <a:endParaRPr lang="x-none" altLang="en-US"/>
          </a:p>
          <a:p>
            <a:pPr lvl="1" fontAlgn="auto">
              <a:lnSpc>
                <a:spcPct val="100000"/>
              </a:lnSpc>
            </a:pPr>
            <a:r>
              <a:rPr lang="x-none" altLang="en-US"/>
              <a:t>        /* Chrome OS specific */</a:t>
            </a:r>
            <a:endParaRPr lang="x-none" altLang="en-US"/>
          </a:p>
          <a:p>
            <a:pPr lvl="1" fontAlgn="auto">
              <a:lnSpc>
                <a:spcPct val="100000"/>
              </a:lnSpc>
            </a:pPr>
            <a:r>
              <a:rPr lang="x-none" altLang="en-US"/>
              <a:t>        #include &lt;vendorcode/google/chromeos/acpi/chromeos.asl&gt;</a:t>
            </a:r>
            <a:endParaRPr lang="x-none" altLang="en-US"/>
          </a:p>
          <a:p>
            <a:pPr lvl="1" fontAlgn="auto">
              <a:lnSpc>
                <a:spcPct val="100000"/>
              </a:lnSpc>
            </a:pPr>
            <a:r>
              <a:rPr lang="x-none" altLang="en-US"/>
              <a:t>        /* Chipset specific sleep states */</a:t>
            </a:r>
            <a:endParaRPr lang="x-none" altLang="en-US"/>
          </a:p>
          <a:p>
            <a:pPr lvl="1" fontAlgn="auto">
              <a:lnSpc>
                <a:spcPct val="100000"/>
              </a:lnSpc>
            </a:pPr>
            <a:r>
              <a:rPr lang="x-none" altLang="en-US"/>
              <a:t>        #include &lt;soc/intel/apollolake/acpi/sleepstates.asl&gt;</a:t>
            </a:r>
            <a:endParaRPr lang="x-none" altLang="en-US"/>
          </a:p>
          <a:p>
            <a:pPr lvl="0" fontAlgn="auto">
              <a:lnSpc>
                <a:spcPct val="100000"/>
              </a:lnSpc>
            </a:pPr>
            <a:r>
              <a:rPr lang="x-none" altLang="en-US" sz="2800"/>
              <a:t>Inside southbridge.asl, there exist "Name (_PRW, Package() { GPE0A_XHCI_PME_STS, 3 })", this statement should be reflected in </a:t>
            </a:r>
            <a:endParaRPr lang="x-none" altLang="en-US" sz="2800"/>
          </a:p>
          <a:p>
            <a:pPr lvl="1" fontAlgn="auto">
              <a:lnSpc>
                <a:spcPct val="100000"/>
              </a:lnSpc>
            </a:pPr>
            <a:r>
              <a:rPr lang="x-none" altLang="en-US" sz="2400"/>
              <a:t>'cat /proc/acpi/wakeup' shows the xhci controller as enabled, as does 'cat /sys/bus/usb/devices/&lt;dev #&gt;/power/wakeup' for all connected devices.</a:t>
            </a:r>
            <a:endParaRPr lang="x-none"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680"/>
            <a:ext cx="10515600" cy="626110"/>
          </a:xfrm>
        </p:spPr>
        <p:txBody>
          <a:bodyPr>
            <a:normAutofit fontScale="90000"/>
          </a:bodyPr>
          <a:lstStyle/>
          <a:p>
            <a:r>
              <a:rPr lang="x-none" altLang="en-US"/>
              <a:t>Logging on Chromium OS</a:t>
            </a:r>
            <a:endParaRPr lang="x-none" altLang="en-US"/>
          </a:p>
        </p:txBody>
      </p:sp>
      <p:sp>
        <p:nvSpPr>
          <p:cNvPr id="3" name="Content Placeholder 2"/>
          <p:cNvSpPr>
            <a:spLocks noGrp="1"/>
          </p:cNvSpPr>
          <p:nvPr>
            <p:ph idx="1"/>
          </p:nvPr>
        </p:nvSpPr>
        <p:spPr>
          <a:xfrm>
            <a:off x="838200" y="1037590"/>
            <a:ext cx="10515600" cy="5671185"/>
          </a:xfrm>
        </p:spPr>
        <p:txBody>
          <a:bodyPr>
            <a:normAutofit fontScale="45000" lnSpcReduction="10000"/>
          </a:bodyPr>
          <a:lstStyle/>
          <a:p>
            <a:pPr eaLnBrk="1" fontAlgn="auto" latinLnBrk="0" hangingPunct="1">
              <a:lnSpc>
                <a:spcPct val="150000"/>
              </a:lnSpc>
              <a:spcBef>
                <a:spcPts val="0"/>
              </a:spcBef>
            </a:pPr>
            <a:r>
              <a:rPr lang="en-US"/>
              <a:t>Chrom</a:t>
            </a:r>
            <a:r>
              <a:rPr lang="x-none" altLang="en-US"/>
              <a:t>ium</a:t>
            </a:r>
            <a:r>
              <a:rPr lang="en-US"/>
              <a:t> OS provides a variety of logs that can help user understand the current state of the machine or what causes a crash within the system.</a:t>
            </a:r>
            <a:endParaRPr lang="en-US"/>
          </a:p>
          <a:p>
            <a:pPr lvl="1" eaLnBrk="1" fontAlgn="auto" latinLnBrk="0" hangingPunct="1">
              <a:lnSpc>
                <a:spcPct val="150000"/>
              </a:lnSpc>
              <a:spcBef>
                <a:spcPts val="0"/>
              </a:spcBef>
            </a:pPr>
            <a:r>
              <a:rPr lang="x-none" altLang="en-US"/>
              <a:t>/dev/pstore</a:t>
            </a:r>
            <a:endParaRPr lang="x-none" altLang="en-US"/>
          </a:p>
          <a:p>
            <a:pPr lvl="2" eaLnBrk="1" fontAlgn="auto" latinLnBrk="0" hangingPunct="1">
              <a:lnSpc>
                <a:spcPct val="150000"/>
              </a:lnSpc>
              <a:spcBef>
                <a:spcPts val="0"/>
              </a:spcBef>
            </a:pPr>
            <a:r>
              <a:rPr lang="en-US"/>
              <a:t>When a crash occurs that induces a reboot console-ramoops captures logs leading up to the reboot. </a:t>
            </a:r>
            <a:r>
              <a:rPr lang="x-none" altLang="en-US"/>
              <a:t>Reference: https://www.kernel.org/doc/html/latest/admin-guide/ramoops.html</a:t>
            </a:r>
            <a:endParaRPr lang="x-none" altLang="en-US"/>
          </a:p>
          <a:p>
            <a:pPr lvl="1" eaLnBrk="1" fontAlgn="auto" latinLnBrk="0" hangingPunct="1">
              <a:lnSpc>
                <a:spcPct val="150000"/>
              </a:lnSpc>
              <a:spcBef>
                <a:spcPts val="0"/>
              </a:spcBef>
            </a:pPr>
            <a:r>
              <a:rPr lang="en-US"/>
              <a:t>dmesg -w</a:t>
            </a:r>
            <a:endParaRPr lang="en-US"/>
          </a:p>
          <a:p>
            <a:pPr lvl="2" eaLnBrk="1" fontAlgn="auto" latinLnBrk="0" hangingPunct="1">
              <a:lnSpc>
                <a:spcPct val="150000"/>
              </a:lnSpc>
              <a:spcBef>
                <a:spcPts val="0"/>
              </a:spcBef>
            </a:pPr>
            <a:r>
              <a:rPr lang="en-US"/>
              <a:t>Kernel logs. These live in a limited size FIFO buffer in RAM which overflows and "wraps around" after some time. Before that happens the logging daemon copies kernel logs to disk in /var/log/messages* for non volatile and longer term storage.</a:t>
            </a:r>
            <a:endParaRPr lang="en-US"/>
          </a:p>
          <a:p>
            <a:pPr lvl="1" eaLnBrk="1" fontAlgn="auto" latinLnBrk="0" hangingPunct="1">
              <a:lnSpc>
                <a:spcPct val="150000"/>
              </a:lnSpc>
              <a:spcBef>
                <a:spcPts val="0"/>
              </a:spcBef>
            </a:pPr>
            <a:r>
              <a:rPr lang="en-US"/>
              <a:t>tailf /var/log/messages</a:t>
            </a:r>
            <a:endParaRPr lang="en-US"/>
          </a:p>
          <a:p>
            <a:pPr lvl="2" eaLnBrk="1" fontAlgn="auto" latinLnBrk="0" hangingPunct="1">
              <a:lnSpc>
                <a:spcPct val="150000"/>
              </a:lnSpc>
              <a:spcBef>
                <a:spcPts val="0"/>
              </a:spcBef>
            </a:pPr>
            <a:r>
              <a:rPr lang="en-US"/>
              <a:t>This is what most people should be looking at most of the time. All logs except browser logs are there.  Kernel logs are conveniently interleaved with other, related logs happening at the same time. This can be configured in /etc/rsyslog.chromeos (https://chromium.googlesource.com/chromiumos/platform/init/+/669eea2a46e94b24/rsyslog.chromeos) The very last kernel logs will be missing if the system crashed too fast, then there's a small chance that dmesg -w will catch and show more kernel logs depending on how the system crashes. </a:t>
            </a:r>
            <a:endParaRPr lang="en-US"/>
          </a:p>
          <a:p>
            <a:pPr lvl="1" eaLnBrk="1" fontAlgn="auto" latinLnBrk="0" hangingPunct="1">
              <a:lnSpc>
                <a:spcPct val="150000"/>
              </a:lnSpc>
              <a:spcBef>
                <a:spcPts val="0"/>
              </a:spcBef>
            </a:pPr>
            <a:r>
              <a:rPr lang="en-US"/>
              <a:t>/var/log/messages.*</a:t>
            </a:r>
            <a:endParaRPr lang="en-US"/>
          </a:p>
          <a:p>
            <a:pPr lvl="2" eaLnBrk="1" fontAlgn="auto" latinLnBrk="0" hangingPunct="1">
              <a:lnSpc>
                <a:spcPct val="150000"/>
              </a:lnSpc>
              <a:spcBef>
                <a:spcPts val="0"/>
              </a:spcBef>
            </a:pPr>
            <a:r>
              <a:rPr lang="en-US"/>
              <a:t>Older versions of /var/log/messages as rotated by /usr/sbin/chromeos-cleanup-logs - which you can call manually to start a new /var/log/messages files without losing anything.</a:t>
            </a:r>
            <a:endParaRPr lang="en-US"/>
          </a:p>
          <a:p>
            <a:pPr lvl="1" eaLnBrk="1" fontAlgn="auto" latinLnBrk="0" hangingPunct="1">
              <a:lnSpc>
                <a:spcPct val="150000"/>
              </a:lnSpc>
              <a:spcBef>
                <a:spcPts val="0"/>
              </a:spcBef>
            </a:pPr>
            <a:r>
              <a:rPr lang="en-US"/>
              <a:t>/var/log/ui/ui.LATEST and /var/log/chrome/chrome</a:t>
            </a:r>
            <a:endParaRPr lang="en-US"/>
          </a:p>
          <a:p>
            <a:pPr lvl="2" eaLnBrk="1" fontAlgn="auto" latinLnBrk="0" hangingPunct="1">
              <a:lnSpc>
                <a:spcPct val="150000"/>
              </a:lnSpc>
              <a:spcBef>
                <a:spcPts val="0"/>
              </a:spcBef>
            </a:pPr>
            <a:r>
              <a:rPr lang="en-US"/>
              <a:t>Browser logs: https://chromium.googlesource.com/chromium/src/+/master/docs/chrome_os_logging.md</a:t>
            </a: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95325"/>
          </a:xfrm>
        </p:spPr>
        <p:txBody>
          <a:bodyPr>
            <a:normAutofit/>
          </a:bodyPr>
          <a:lstStyle/>
          <a:p>
            <a:r>
              <a:rPr lang="x-none" altLang="en-US" sz="3600"/>
              <a:t>Workarounds for Handling Logs</a:t>
            </a:r>
            <a:endParaRPr lang="x-none" altLang="en-US" sz="3600"/>
          </a:p>
        </p:txBody>
      </p:sp>
      <p:sp>
        <p:nvSpPr>
          <p:cNvPr id="3" name="Content Placeholder 2"/>
          <p:cNvSpPr>
            <a:spLocks noGrp="1"/>
          </p:cNvSpPr>
          <p:nvPr>
            <p:ph idx="1"/>
          </p:nvPr>
        </p:nvSpPr>
        <p:spPr>
          <a:xfrm>
            <a:off x="838200" y="904875"/>
            <a:ext cx="6973570" cy="5876925"/>
          </a:xfrm>
        </p:spPr>
        <p:txBody>
          <a:bodyPr>
            <a:normAutofit fontScale="37500" lnSpcReduction="20000"/>
          </a:bodyPr>
          <a:lstStyle/>
          <a:p>
            <a:pPr fontAlgn="auto">
              <a:lnSpc>
                <a:spcPct val="150000"/>
              </a:lnSpc>
            </a:pPr>
            <a:r>
              <a:rPr lang="en-US"/>
              <a:t>Making kernel suspend/resume logs 8 times smaller</a:t>
            </a:r>
            <a:endParaRPr lang="en-US"/>
          </a:p>
          <a:p>
            <a:pPr lvl="1" fontAlgn="auto">
              <a:lnSpc>
                <a:spcPct val="150000"/>
              </a:lnSpc>
            </a:pPr>
            <a:r>
              <a:rPr lang="en-US"/>
              <a:t>echo 0 &gt; /sys/power/pm_print_times</a:t>
            </a:r>
            <a:endParaRPr lang="en-US"/>
          </a:p>
          <a:p>
            <a:pPr lvl="1" fontAlgn="auto">
              <a:lnSpc>
                <a:spcPct val="150000"/>
              </a:lnSpc>
            </a:pPr>
            <a:r>
              <a:rPr lang="en-US"/>
              <a:t>Or</a:t>
            </a:r>
            <a:endParaRPr lang="en-US"/>
          </a:p>
          <a:p>
            <a:pPr lvl="1" fontAlgn="auto">
              <a:lnSpc>
                <a:spcPct val="150000"/>
              </a:lnSpc>
            </a:pPr>
            <a:r>
              <a:rPr lang="en-US"/>
              <a:t>suspend_stress_test --nopm_print_times</a:t>
            </a:r>
            <a:endParaRPr lang="en-US"/>
          </a:p>
          <a:p>
            <a:pPr lvl="1" fontAlgn="auto">
              <a:lnSpc>
                <a:spcPct val="150000"/>
              </a:lnSpc>
            </a:pPr>
            <a:r>
              <a:rPr lang="en-US"/>
              <a:t>More details in https://chromium-review.googlesource.com/c/chromiumos/platform2/+/855644</a:t>
            </a:r>
            <a:endParaRPr lang="en-US"/>
          </a:p>
          <a:p>
            <a:pPr lvl="0" fontAlgn="auto">
              <a:lnSpc>
                <a:spcPct val="150000"/>
              </a:lnSpc>
            </a:pPr>
            <a:r>
              <a:rPr lang="en-US"/>
              <a:t>Handling Large Log Files</a:t>
            </a:r>
            <a:endParaRPr lang="en-US"/>
          </a:p>
          <a:p>
            <a:pPr lvl="1" fontAlgn="auto">
              <a:lnSpc>
                <a:spcPct val="150000"/>
              </a:lnSpc>
            </a:pPr>
            <a:r>
              <a:rPr lang="en-US"/>
              <a:t>When running Autotest over many iteration, size of log files (especially /var/log/messages) can take up a lot of disk space , since log rotation happens every 86400 seconds (24 hours).  it is common to see a slow down in Autotest and ultimately a failure due to host machine storage being taken up. To avoid such a disaster, a few workaround could be done: </a:t>
            </a:r>
            <a:endParaRPr lang="en-US"/>
          </a:p>
          <a:p>
            <a:pPr lvl="2" fontAlgn="auto">
              <a:lnSpc>
                <a:spcPct val="150000"/>
              </a:lnSpc>
            </a:pPr>
            <a:r>
              <a:rPr lang="x-none" altLang="en-US"/>
              <a:t>base_infosys.py</a:t>
            </a:r>
            <a:endParaRPr lang="x-none" altLang="en-US"/>
          </a:p>
          <a:p>
            <a:pPr lvl="3" fontAlgn="auto">
              <a:lnSpc>
                <a:spcPct val="150000"/>
              </a:lnSpc>
            </a:pPr>
            <a:r>
              <a:rPr lang="x-none" altLang="en-US"/>
              <a:t>diff --git a/client/bin/base_sysinfo.py b/client/bin/base_sysinfo.py</a:t>
            </a:r>
            <a:endParaRPr lang="x-none" altLang="en-US"/>
          </a:p>
          <a:p>
            <a:pPr lvl="3" fontAlgn="auto">
              <a:lnSpc>
                <a:spcPct val="150000"/>
              </a:lnSpc>
            </a:pPr>
            <a:r>
              <a:rPr lang="x-none" altLang="en-US"/>
              <a:t>index 5f3487ec3..d4f488a7f 100644</a:t>
            </a:r>
            <a:endParaRPr lang="x-none" altLang="en-US"/>
          </a:p>
          <a:p>
            <a:pPr lvl="3" fontAlgn="auto">
              <a:lnSpc>
                <a:spcPct val="150000"/>
              </a:lnSpc>
            </a:pPr>
            <a:r>
              <a:rPr lang="x-none" altLang="en-US"/>
              <a:t>--- a/client/bin/base_sysinfo.py</a:t>
            </a:r>
            <a:endParaRPr lang="x-none" altLang="en-US"/>
          </a:p>
          <a:p>
            <a:pPr lvl="3" fontAlgn="auto">
              <a:lnSpc>
                <a:spcPct val="150000"/>
              </a:lnSpc>
            </a:pPr>
            <a:r>
              <a:rPr lang="x-none" altLang="en-US"/>
              <a:t>+++ b/client/bin/base_sysinfo.py</a:t>
            </a:r>
            <a:endParaRPr lang="x-none" altLang="en-US"/>
          </a:p>
          <a:p>
            <a:pPr lvl="3" fontAlgn="auto">
              <a:lnSpc>
                <a:spcPct val="150000"/>
              </a:lnSpc>
            </a:pPr>
            <a:r>
              <a:rPr lang="x-none" altLang="en-US"/>
              <a:t>@@ -35,7 +35,6 @@ _DEFAULT_FILES_TO_LOG_PER_BOOT = [</a:t>
            </a:r>
            <a:endParaRPr lang="x-none" altLang="en-US"/>
          </a:p>
          <a:p>
            <a:pPr lvl="3" fontAlgn="auto">
              <a:lnSpc>
                <a:spcPct val="150000"/>
              </a:lnSpc>
            </a:pPr>
            <a:r>
              <a:rPr lang="x-none" altLang="en-US"/>
              <a:t>     '/proc/interrupts',</a:t>
            </a:r>
            <a:endParaRPr lang="x-none" altLang="en-US"/>
          </a:p>
          <a:p>
            <a:pPr lvl="3" fontAlgn="auto">
              <a:lnSpc>
                <a:spcPct val="150000"/>
              </a:lnSpc>
            </a:pPr>
            <a:r>
              <a:rPr lang="x-none" altLang="en-US"/>
              <a:t>     '/proc/partitions',</a:t>
            </a:r>
            <a:endParaRPr lang="x-none" altLang="en-US"/>
          </a:p>
          <a:p>
            <a:pPr lvl="3" fontAlgn="auto">
              <a:lnSpc>
                <a:spcPct val="150000"/>
              </a:lnSpc>
            </a:pPr>
            <a:r>
              <a:rPr lang="x-none" altLang="en-US"/>
              <a:t>     '/var/log/bios_info.txt',</a:t>
            </a:r>
            <a:endParaRPr lang="x-none" altLang="en-US"/>
          </a:p>
          <a:p>
            <a:pPr lvl="3" fontAlgn="auto">
              <a:lnSpc>
                <a:spcPct val="150000"/>
              </a:lnSpc>
            </a:pPr>
            <a:r>
              <a:rPr lang="x-none" altLang="en-US"/>
              <a:t>-    '/var/log/messages',</a:t>
            </a:r>
            <a:endParaRPr lang="x-none" altLang="en-US"/>
          </a:p>
          <a:p>
            <a:pPr lvl="3" fontAlgn="auto">
              <a:lnSpc>
                <a:spcPct val="150000"/>
              </a:lnSpc>
            </a:pPr>
            <a:r>
              <a:rPr lang="x-none" altLang="en-US"/>
              <a:t>     '/var/log/storage_info.txt',</a:t>
            </a:r>
            <a:endParaRPr lang="x-none" altLang="en-US"/>
          </a:p>
          <a:p>
            <a:pPr lvl="3" fontAlgn="auto">
              <a:lnSpc>
                <a:spcPct val="150000"/>
              </a:lnSpc>
            </a:pPr>
            <a:r>
              <a:rPr lang="x-none" altLang="en-US"/>
              <a:t> ] + list(constants.LOG_PSTORE_DIRS)</a:t>
            </a:r>
            <a:endParaRPr lang="x-none" altLang="en-US"/>
          </a:p>
          <a:p>
            <a:pPr lvl="3" fontAlgn="auto">
              <a:lnSpc>
                <a:spcPct val="150000"/>
              </a:lnSpc>
            </a:pPr>
            <a:r>
              <a:rPr lang="x-none" altLang="en-US"/>
              <a:t> _DEFAULT_FILES_TO_LOG_BEFORE_ITERATION = [</a:t>
            </a:r>
            <a:endParaRPr lang="x-none" altLang="en-US"/>
          </a:p>
          <a:p>
            <a:pPr lvl="3" fontAlgn="auto">
              <a:lnSpc>
                <a:spcPct val="150000"/>
              </a:lnSpc>
            </a:pPr>
            <a:r>
              <a:rPr lang="x-none" altLang="en-US"/>
              <a:t>lines 1-12/12 (END)</a:t>
            </a:r>
            <a:endParaRPr lang="x-none" altLang="en-US"/>
          </a:p>
          <a:p>
            <a:pPr lvl="2" fontAlgn="auto">
              <a:lnSpc>
                <a:spcPct val="150000"/>
              </a:lnSpc>
            </a:pPr>
            <a:r>
              <a:rPr lang="x-none" altLang="en-US"/>
              <a:t>On the Chrome OS device, edit /usr/sbin/chromeos-cleanup-logs by changing as the right panel shown, After that, edit the value of "86400" in /etc/init/log-rotate.conf. This value represent the interval in seconds in which the "periodic_scheduler" init script calls "chromeos-cleanup-logs" to clean up the logs.</a:t>
            </a:r>
            <a:endParaRPr lang="x-none" altLang="en-US"/>
          </a:p>
        </p:txBody>
      </p:sp>
      <p:sp>
        <p:nvSpPr>
          <p:cNvPr id="4" name="Text Box 3"/>
          <p:cNvSpPr txBox="1"/>
          <p:nvPr/>
        </p:nvSpPr>
        <p:spPr>
          <a:xfrm>
            <a:off x="8045450" y="979805"/>
            <a:ext cx="3954780" cy="2377440"/>
          </a:xfrm>
          <a:prstGeom prst="rect">
            <a:avLst/>
          </a:prstGeom>
          <a:noFill/>
        </p:spPr>
        <p:txBody>
          <a:bodyPr wrap="square" rtlCol="0" anchor="t">
            <a:spAutoFit/>
          </a:bodyPr>
          <a:lstStyle/>
          <a:p>
            <a:r>
              <a:rPr lang="en-US" sz="1000"/>
              <a:t>diff --git a/init/chromeos-cleanup-logs b/init/chromeos-cleanup-logs                                                                                                                                       </a:t>
            </a:r>
            <a:endParaRPr lang="en-US" sz="1000"/>
          </a:p>
          <a:p>
            <a:r>
              <a:rPr lang="en-US" sz="1000"/>
              <a:t>index cc9a62539..9dfa11d1a 100755                                                                                                                                                                          </a:t>
            </a:r>
            <a:endParaRPr lang="en-US" sz="1000"/>
          </a:p>
          <a:p>
            <a:r>
              <a:rPr lang="en-US" sz="1000"/>
              <a:t>--- a/init/chromeos-cleanup-logs                                                                                                                                                                           </a:t>
            </a:r>
            <a:endParaRPr lang="en-US" sz="1000"/>
          </a:p>
          <a:p>
            <a:r>
              <a:rPr lang="en-US" sz="1000"/>
              <a:t>+++ b/init/chromeos-cleanup-logs                                                                                                                                                                           </a:t>
            </a:r>
            <a:endParaRPr lang="en-US" sz="1000"/>
          </a:p>
          <a:p>
            <a:r>
              <a:rPr lang="en-US" sz="1000"/>
              <a:t>@@ -10,7 +10,7 @@                                                                                                                                                                                          </a:t>
            </a:r>
            <a:endParaRPr lang="en-US" sz="1000"/>
          </a:p>
          <a:p>
            <a:r>
              <a:rPr lang="en-US" sz="1000"/>
              <a:t>                                                                                                                                                                                                             </a:t>
            </a:r>
            <a:endParaRPr lang="en-US" sz="1000"/>
          </a:p>
          <a:p>
            <a:r>
              <a:rPr lang="en-US" sz="1000"/>
              <a:t> CLEANUP_PAUSED_FILE="/var/lib/cleanup_logs_paused"                                                                                                                                                        </a:t>
            </a:r>
            <a:endParaRPr lang="en-US" sz="1000"/>
          </a:p>
          <a:p>
            <a:r>
              <a:rPr lang="en-US" sz="1000"/>
              <a:t> NUM_DAYS_TO_PRESERVE=7                                                                                                                                                                                    </a:t>
            </a:r>
            <a:endParaRPr lang="en-US" sz="1000"/>
          </a:p>
          <a:p>
            <a:r>
              <a:rPr lang="en-US" sz="1000"/>
              <a:t>-MAX_SUBDIR_SIZE=100   # MB                                                                                                                                                                                </a:t>
            </a:r>
            <a:endParaRPr lang="en-US" sz="1000"/>
          </a:p>
          <a:p>
            <a:r>
              <a:rPr lang="en-US" sz="1000"/>
              <a:t>+MAX_SUBDIR_SIZE=10   # MB or whatever size you want to keep the log directory at                                                                                                                                                                                 </a:t>
            </a:r>
            <a:endParaRPr lang="en-US" sz="1000"/>
          </a:p>
          <a:p>
            <a:r>
              <a:rPr lang="en-US" sz="1000"/>
              <a:t> # Threshold for additional histogram reporting (in 1KB blocks), 1GB in total.                                                                                                                             </a:t>
            </a:r>
            <a:endParaRPr lang="en-US" sz="1000"/>
          </a:p>
          <a:p>
            <a:r>
              <a:rPr lang="en-US" sz="1000"/>
              <a:t> ADDITIONAL_REPORTING_THRESHOLD_BLOCKS=1048576                                                                                                                                                             </a:t>
            </a:r>
            <a:endParaRPr lang="en-US" sz="1000"/>
          </a:p>
          <a:p>
            <a:r>
              <a:rPr lang="en-US" sz="1000"/>
              <a:t> SHADOW="/home/.shadow"</a:t>
            </a:r>
            <a:endParaRPr lang="en-US" sz="1000"/>
          </a:p>
        </p:txBody>
      </p:sp>
      <p:sp>
        <p:nvSpPr>
          <p:cNvPr id="5" name="Text Box 4"/>
          <p:cNvSpPr txBox="1"/>
          <p:nvPr/>
        </p:nvSpPr>
        <p:spPr>
          <a:xfrm>
            <a:off x="8192135" y="3811270"/>
            <a:ext cx="3754120" cy="2225040"/>
          </a:xfrm>
          <a:prstGeom prst="rect">
            <a:avLst/>
          </a:prstGeom>
          <a:noFill/>
        </p:spPr>
        <p:txBody>
          <a:bodyPr wrap="square" rtlCol="0" anchor="t">
            <a:spAutoFit/>
          </a:bodyPr>
          <a:lstStyle/>
          <a:p>
            <a:r>
              <a:rPr lang="en-US" sz="1000"/>
              <a:t># Copyright (c) 2014 The Chromium OS Authors. All rights reserved.                                                                                                                                         </a:t>
            </a:r>
            <a:endParaRPr lang="en-US" sz="1000"/>
          </a:p>
          <a:p>
            <a:r>
              <a:rPr lang="en-US" sz="1000"/>
              <a:t># Use of this source code is governed by a BSD-style license that can be                                                                                                                                   </a:t>
            </a:r>
            <a:endParaRPr lang="en-US" sz="1000"/>
          </a:p>
          <a:p>
            <a:r>
              <a:rPr lang="en-US" sz="1000"/>
              <a:t># found in the LICENSE file.                                                                                                                                                                               </a:t>
            </a:r>
            <a:endParaRPr lang="en-US" sz="1000"/>
          </a:p>
          <a:p>
            <a:r>
              <a:rPr lang="en-US" sz="1000"/>
              <a:t>                                                                                                                                                                                                             </a:t>
            </a:r>
            <a:endParaRPr lang="en-US" sz="1000"/>
          </a:p>
          <a:p>
            <a:r>
              <a:rPr lang="en-US" sz="1000"/>
              <a:t>description     "Rotate the system logs"                                                                                                                                                                   </a:t>
            </a:r>
            <a:endParaRPr lang="en-US" sz="1000"/>
          </a:p>
          <a:p>
            <a:r>
              <a:rPr lang="en-US" sz="1000"/>
              <a:t>author          "chromium-os-dev@chromium.org"                                                                                                                                                             </a:t>
            </a:r>
            <a:endParaRPr lang="en-US" sz="1000"/>
          </a:p>
          <a:p>
            <a:r>
              <a:rPr lang="en-US" sz="1000"/>
              <a:t>                                                                                                                                                                                                             </a:t>
            </a:r>
            <a:endParaRPr lang="en-US" sz="1000"/>
          </a:p>
          <a:p>
            <a:r>
              <a:rPr lang="en-US" sz="1000"/>
              <a:t>start on starting system-services                                                                                                                                                                          </a:t>
            </a:r>
            <a:endParaRPr lang="en-US" sz="1000"/>
          </a:p>
          <a:p>
            <a:r>
              <a:rPr lang="en-US" sz="1000"/>
              <a:t>stop on stopping system-services                                                                                                                                                                           </a:t>
            </a:r>
            <a:endParaRPr lang="en-US" sz="1000"/>
          </a:p>
          <a:p>
            <a:r>
              <a:rPr lang="en-US" sz="1000"/>
              <a:t>                                                                                                                                                                                                             </a:t>
            </a:r>
            <a:endParaRPr lang="en-US" sz="1000"/>
          </a:p>
          <a:p>
            <a:r>
              <a:rPr lang="en-US" sz="1000"/>
              <a:t>exec periodic_scheduler 86400 600 cleanup_logs /usr/sbin/chromeos-cleanup-logs</a:t>
            </a:r>
            <a:endParaRPr lang="en-US" sz="10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
            <a:ext cx="10515600" cy="567055"/>
          </a:xfrm>
        </p:spPr>
        <p:txBody>
          <a:bodyPr>
            <a:normAutofit fontScale="90000"/>
          </a:bodyPr>
          <a:lstStyle/>
          <a:p>
            <a:r>
              <a:rPr lang="x-none" altLang="en-US" sz="3600"/>
              <a:t>Serial Port Utilization in Chromium OS</a:t>
            </a:r>
            <a:endParaRPr lang="x-none" altLang="en-US" sz="3600"/>
          </a:p>
        </p:txBody>
      </p:sp>
      <p:sp>
        <p:nvSpPr>
          <p:cNvPr id="3" name="Content Placeholder 2"/>
          <p:cNvSpPr>
            <a:spLocks noGrp="1"/>
          </p:cNvSpPr>
          <p:nvPr>
            <p:ph idx="1"/>
          </p:nvPr>
        </p:nvSpPr>
        <p:spPr>
          <a:xfrm>
            <a:off x="838200" y="1101725"/>
            <a:ext cx="10515600" cy="5606415"/>
          </a:xfrm>
        </p:spPr>
        <p:txBody>
          <a:bodyPr>
            <a:normAutofit fontScale="45000" lnSpcReduction="20000"/>
          </a:bodyPr>
          <a:lstStyle/>
          <a:p>
            <a:pPr eaLnBrk="1" latinLnBrk="0" hangingPunct="1">
              <a:lnSpc>
                <a:spcPct val="150000"/>
              </a:lnSpc>
              <a:spcBef>
                <a:spcPts val="0"/>
              </a:spcBef>
            </a:pPr>
            <a:r>
              <a:rPr lang="x-none" altLang="en-US"/>
              <a:t>Original Message</a:t>
            </a:r>
            <a:endParaRPr lang="x-none" altLang="en-US"/>
          </a:p>
          <a:p>
            <a:pPr lvl="1" eaLnBrk="1" latinLnBrk="0" hangingPunct="1">
              <a:lnSpc>
                <a:spcPct val="150000"/>
              </a:lnSpc>
              <a:spcBef>
                <a:spcPts val="0"/>
              </a:spcBef>
            </a:pPr>
            <a:r>
              <a:rPr lang="x-none" altLang="en-US"/>
              <a:t>Serial Debugging HOWTO - http://www.chromium.org/chromium-os/how-tos-and-troubleshooting/serial-debugging-howto</a:t>
            </a:r>
            <a:endParaRPr lang="x-none" altLang="en-US"/>
          </a:p>
          <a:p>
            <a:pPr lvl="1" eaLnBrk="1" latinLnBrk="0" hangingPunct="1">
              <a:lnSpc>
                <a:spcPct val="150000"/>
              </a:lnSpc>
              <a:spcBef>
                <a:spcPts val="0"/>
              </a:spcBef>
            </a:pPr>
            <a:r>
              <a:rPr lang="x-none" altLang="en-US"/>
              <a:t>Controlling Enabled Consoles - http://www.chromium.org/chromium-os/developer-guide/using-serial-tty</a:t>
            </a:r>
            <a:endParaRPr lang="x-none" altLang="en-US"/>
          </a:p>
          <a:p>
            <a:pPr lvl="0" eaLnBrk="1" latinLnBrk="0" hangingPunct="1">
              <a:lnSpc>
                <a:spcPct val="150000"/>
              </a:lnSpc>
              <a:spcBef>
                <a:spcPts val="0"/>
              </a:spcBef>
            </a:pPr>
            <a:r>
              <a:rPr lang="x-none" altLang="en-US"/>
              <a:t>Enabling Serial Port</a:t>
            </a:r>
            <a:endParaRPr lang="x-none" altLang="en-US"/>
          </a:p>
          <a:p>
            <a:pPr lvl="1" eaLnBrk="1" latinLnBrk="0" hangingPunct="1">
              <a:lnSpc>
                <a:spcPct val="150000"/>
              </a:lnSpc>
              <a:spcBef>
                <a:spcPts val="0"/>
              </a:spcBef>
            </a:pPr>
            <a:r>
              <a:rPr lang="x-none" altLang="en-US"/>
              <a:t>To enable the serial console by default https://chromium-review.googlesource.com/c/454119/2/overlay-coral/profiles/base/make.defaults</a:t>
            </a:r>
            <a:endParaRPr lang="x-none" altLang="en-US"/>
          </a:p>
          <a:p>
            <a:pPr lvl="1" eaLnBrk="1" latinLnBrk="0" hangingPunct="1">
              <a:lnSpc>
                <a:spcPct val="150000"/>
              </a:lnSpc>
              <a:spcBef>
                <a:spcPts val="0"/>
              </a:spcBef>
            </a:pPr>
            <a:r>
              <a:rPr lang="x-none" altLang="en-US"/>
              <a:t>Building phase (TTY stands for ttyS?)</a:t>
            </a:r>
            <a:endParaRPr lang="x-none" altLang="en-US"/>
          </a:p>
          <a:p>
            <a:pPr lvl="2" eaLnBrk="1" latinLnBrk="0" hangingPunct="1">
              <a:lnSpc>
                <a:spcPct val="150000"/>
              </a:lnSpc>
              <a:spcBef>
                <a:spcPts val="0"/>
              </a:spcBef>
            </a:pPr>
            <a:r>
              <a:rPr lang="x-none" altLang="en-US"/>
              <a:t>USE="pcserial tty_console_$TTY" cros_workon_make --install sys-kernel/chromeos-kernel-3_18</a:t>
            </a:r>
            <a:endParaRPr lang="x-none" altLang="en-US"/>
          </a:p>
          <a:p>
            <a:pPr lvl="2" eaLnBrk="1" latinLnBrk="0" hangingPunct="1">
              <a:lnSpc>
                <a:spcPct val="150000"/>
              </a:lnSpc>
              <a:spcBef>
                <a:spcPts val="0"/>
              </a:spcBef>
            </a:pPr>
            <a:r>
              <a:rPr lang="x-none" altLang="en-US"/>
              <a:t>Or. USE="pcserial tty_console_$TTY" \</a:t>
            </a:r>
            <a:endParaRPr lang="x-none" altLang="en-US"/>
          </a:p>
          <a:p>
            <a:pPr lvl="2" eaLnBrk="1" latinLnBrk="0" hangingPunct="1">
              <a:lnSpc>
                <a:spcPct val="150000"/>
              </a:lnSpc>
              <a:spcBef>
                <a:spcPts val="0"/>
              </a:spcBef>
            </a:pPr>
            <a:r>
              <a:rPr lang="x-none" altLang="en-US"/>
              <a:t>./build_packages --board=$BOARD</a:t>
            </a:r>
            <a:endParaRPr lang="x-none" altLang="en-US"/>
          </a:p>
          <a:p>
            <a:pPr lvl="2" eaLnBrk="1" latinLnBrk="0" hangingPunct="1">
              <a:lnSpc>
                <a:spcPct val="150000"/>
              </a:lnSpc>
              <a:spcBef>
                <a:spcPts val="0"/>
              </a:spcBef>
            </a:pPr>
            <a:r>
              <a:rPr lang="x-none" altLang="en-US"/>
              <a:t>./build_image --board=$BOARD --enable_serial="${TTY},115200n8,keep" --loglevel=7 --boot_args="my_build_123 i915.this=that drm.debug=XX etc." --noenable_rootfs_verification test</a:t>
            </a:r>
            <a:endParaRPr lang="x-none" altLang="en-US"/>
          </a:p>
          <a:p>
            <a:pPr lvl="0" eaLnBrk="1" latinLnBrk="0" hangingPunct="1">
              <a:lnSpc>
                <a:spcPct val="150000"/>
              </a:lnSpc>
              <a:spcBef>
                <a:spcPts val="0"/>
              </a:spcBef>
            </a:pPr>
            <a:r>
              <a:rPr lang="x-none" altLang="en-US"/>
              <a:t>Troubleshooting </a:t>
            </a:r>
            <a:endParaRPr lang="x-none" altLang="en-US"/>
          </a:p>
          <a:p>
            <a:pPr lvl="1" eaLnBrk="1" latinLnBrk="0" hangingPunct="1">
              <a:lnSpc>
                <a:spcPct val="150000"/>
              </a:lnSpc>
              <a:spcBef>
                <a:spcPts val="0"/>
              </a:spcBef>
            </a:pPr>
            <a:r>
              <a:rPr lang="x-none" altLang="en-US"/>
              <a:t>dmesg is endlessly reporting console-$TTY respawns.</a:t>
            </a:r>
            <a:endParaRPr lang="x-none" altLang="en-US"/>
          </a:p>
          <a:p>
            <a:pPr lvl="1" eaLnBrk="1" latinLnBrk="0" hangingPunct="1">
              <a:lnSpc>
                <a:spcPct val="150000"/>
              </a:lnSpc>
              <a:spcBef>
                <a:spcPts val="0"/>
              </a:spcBef>
            </a:pPr>
            <a:r>
              <a:rPr lang="x-none" altLang="en-US"/>
              <a:t>    Ensure your board's kernel has been built with the pcserial USE flag. You can verify by checking that /dev/$TTY is present on the target's filesystem.</a:t>
            </a:r>
            <a:endParaRPr lang="x-none" altLang="en-US"/>
          </a:p>
          <a:p>
            <a:pPr lvl="1" eaLnBrk="1" latinLnBrk="0" hangingPunct="1">
              <a:lnSpc>
                <a:spcPct val="150000"/>
              </a:lnSpc>
              <a:spcBef>
                <a:spcPts val="0"/>
              </a:spcBef>
            </a:pPr>
            <a:r>
              <a:rPr lang="x-none" altLang="en-US"/>
              <a:t>agetty is not behaving the way I want it to.</a:t>
            </a:r>
            <a:endParaRPr lang="x-none" altLang="en-US"/>
          </a:p>
          <a:p>
            <a:pPr lvl="1" eaLnBrk="1" latinLnBrk="0" hangingPunct="1">
              <a:lnSpc>
                <a:spcPct val="150000"/>
              </a:lnSpc>
              <a:spcBef>
                <a:spcPts val="0"/>
              </a:spcBef>
            </a:pPr>
            <a:r>
              <a:rPr lang="x-none" altLang="en-US"/>
              <a:t>    You can remount the rootfs read-write and edit /etc/init/console-$TTY.conf</a:t>
            </a:r>
            <a:endParaRPr lang="x-none" altLang="en-US"/>
          </a:p>
          <a:p>
            <a:pPr lvl="1" eaLnBrk="1" latinLnBrk="0" hangingPunct="1">
              <a:lnSpc>
                <a:spcPct val="150000"/>
              </a:lnSpc>
              <a:spcBef>
                <a:spcPts val="0"/>
              </a:spcBef>
            </a:pPr>
            <a:r>
              <a:rPr lang="x-none" altLang="en-US"/>
              <a:t>Can't see system logs from device with UEFI BIOS.</a:t>
            </a:r>
            <a:endParaRPr lang="x-none" altLang="en-US"/>
          </a:p>
          <a:p>
            <a:pPr lvl="1" eaLnBrk="1" latinLnBrk="0" hangingPunct="1">
              <a:lnSpc>
                <a:spcPct val="150000"/>
              </a:lnSpc>
              <a:spcBef>
                <a:spcPts val="0"/>
              </a:spcBef>
            </a:pPr>
            <a:r>
              <a:rPr lang="x-none" altLang="en-US"/>
              <a:t>    Make sure that, in the BIOS settings menu, 'Intel Advanced Menu' -&gt; 'PCH-IO Configuration' -&gt; 'Serial IRQ Mode' is set to 'Continuous'.</a:t>
            </a:r>
            <a:endParaRPr lang="x-none"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Logging on Chrome OS</a:t>
            </a:r>
            <a:endParaRPr lang="en-US"/>
          </a:p>
        </p:txBody>
      </p:sp>
      <p:sp>
        <p:nvSpPr>
          <p:cNvPr id="3" name="Content Placeholder 2"/>
          <p:cNvSpPr>
            <a:spLocks noGrp="1"/>
          </p:cNvSpPr>
          <p:nvPr>
            <p:ph idx="1"/>
          </p:nvPr>
        </p:nvSpPr>
        <p:spPr>
          <a:xfrm>
            <a:off x="609600" y="984250"/>
            <a:ext cx="10972800" cy="5144135"/>
          </a:xfrm>
        </p:spPr>
        <p:txBody>
          <a:bodyPr/>
          <a:p>
            <a:pPr marL="0" indent="0">
              <a:buNone/>
            </a:pPr>
            <a:r>
              <a:rPr lang="en-US" sz="1200"/>
              <a:t>Helpful Chrome OS Logs</a:t>
            </a:r>
            <a:endParaRPr lang="en-US" sz="1200"/>
          </a:p>
          <a:p>
            <a:pPr marL="0" indent="0">
              <a:buNone/>
            </a:pPr>
            <a:endParaRPr lang="en-US" sz="1200"/>
          </a:p>
          <a:p>
            <a:pPr marL="0" indent="0">
              <a:buNone/>
            </a:pPr>
            <a:r>
              <a:rPr lang="en-US" sz="1200"/>
              <a:t>Chrome OS provides a variety of logs that can help user understand the current state of the machine or what causes a crash within the system.</a:t>
            </a:r>
            <a:endParaRPr lang="en-US" sz="1200"/>
          </a:p>
          <a:p>
            <a:pPr marL="0" indent="0">
              <a:buNone/>
            </a:pPr>
            <a:r>
              <a:rPr lang="en-US" sz="1200"/>
              <a:t>    /dev/pstore/ (console ramoops)</a:t>
            </a:r>
            <a:endParaRPr lang="en-US" sz="1200"/>
          </a:p>
          <a:p>
            <a:pPr marL="0" indent="0">
              <a:buNone/>
            </a:pPr>
            <a:r>
              <a:rPr lang="en-US" sz="1200"/>
              <a:t>    When a crash occurs that induces a reboot console-ramoops captures logs leading up to the reboot. DRAM needs to be "refreshed" regularly otherwise it loses its content; console-ramoops works only because rebooting is usually fast enough not to lose DRAM content. EFI pstore is an alternative Persistent STORE that can be used on RVPs.</a:t>
            </a:r>
            <a:endParaRPr lang="en-US" sz="1200"/>
          </a:p>
          <a:p>
            <a:pPr marL="0" indent="0">
              <a:buNone/>
            </a:pPr>
            <a:r>
              <a:rPr lang="en-US" sz="1200"/>
              <a:t>    dmesg -w</a:t>
            </a:r>
            <a:endParaRPr lang="en-US" sz="1200"/>
          </a:p>
          <a:p>
            <a:pPr marL="0" indent="0">
              <a:buNone/>
            </a:pPr>
            <a:r>
              <a:rPr lang="en-US" sz="1200"/>
              <a:t>    Kernel logs. These live in a limited size FIFO buffer in RAM which overflows and "wraps around" after some time. Before that happens the logging daemon copies kernel logs to disk in /var/log/messages* for non volatile and longer term storage.</a:t>
            </a:r>
            <a:endParaRPr lang="en-US" sz="1200"/>
          </a:p>
          <a:p>
            <a:pPr marL="0" indent="0">
              <a:buNone/>
            </a:pPr>
            <a:r>
              <a:rPr lang="en-US" sz="1200"/>
              <a:t>    tailf /var/log/messages</a:t>
            </a:r>
            <a:endParaRPr lang="en-US" sz="1200"/>
          </a:p>
          <a:p>
            <a:pPr marL="0" indent="0">
              <a:buNone/>
            </a:pPr>
            <a:r>
              <a:rPr lang="en-US" sz="1200"/>
              <a:t>    This is what most people should be looking at most of the time. All logs except browser logs are there.  Kernel logs are conveniently interleaved with other, related logs happening at the same time. This can be configured in /etc/rsyslog.chromeos (see also below) The very last kernel logs will be missing if the system crashed too fast, then there's a small chance that dmesg -w will catch and show more kernel logs depending on how the system crashes. </a:t>
            </a:r>
            <a:endParaRPr lang="en-US" sz="1200"/>
          </a:p>
          <a:p>
            <a:pPr marL="0" indent="0">
              <a:buNone/>
            </a:pPr>
            <a:r>
              <a:rPr lang="en-US" sz="1200"/>
              <a:t>    /var/log/messages.*</a:t>
            </a:r>
            <a:endParaRPr lang="en-US" sz="1200"/>
          </a:p>
          <a:p>
            <a:pPr marL="0" indent="0">
              <a:buNone/>
            </a:pPr>
            <a:r>
              <a:rPr lang="en-US" sz="1200"/>
              <a:t>    Older versions of /var/log/messages as rotated by /usr/sbin/chromeos-cleanup-logs - which you can call manually to start a new /var/log/messages files without losing anything.</a:t>
            </a:r>
            <a:endParaRPr lang="en-US" sz="1200"/>
          </a:p>
          <a:p>
            <a:pPr marL="0" indent="0">
              <a:buNone/>
            </a:pPr>
            <a:r>
              <a:rPr lang="en-US" sz="1200"/>
              <a:t>    /var/log/ui/ui.LATEST and /var/log/chrome/chrome</a:t>
            </a:r>
            <a:endParaRPr lang="en-US" sz="1200"/>
          </a:p>
          <a:p>
            <a:pPr marL="0" indent="0">
              <a:buNone/>
            </a:pPr>
            <a:r>
              <a:rPr lang="en-US" sz="1200"/>
              <a:t>    Browser logs: https://chromium.googlesource.com/chromium/src/+/master/docs/chrome_os_logging.md</a:t>
            </a:r>
            <a:endParaRPr lang="en-US" sz="1200"/>
          </a:p>
          <a:p>
            <a:pPr marL="0" indent="0">
              <a:buNone/>
            </a:pPr>
            <a:endParaRPr lang="en-US" sz="1200"/>
          </a:p>
          <a:p>
            <a:pPr marL="0" indent="0">
              <a:buNone/>
            </a:pPr>
            <a:r>
              <a:rPr lang="en-US" sz="1200"/>
              <a:t>generate_logs collects all system logs and bundles them into a tarball. TODO: verify this is the command run when a customer uses Report a problem or send feedback</a:t>
            </a:r>
            <a:endParaRPr lang="en-US" sz="1200"/>
          </a:p>
          <a:p>
            <a:pPr marL="0" indent="0">
              <a:buNone/>
            </a:pPr>
            <a:endParaRPr lang="en-US" sz="1200"/>
          </a:p>
          <a:p>
            <a:pPr marL="0" indent="0">
              <a:buNone/>
            </a:pPr>
            <a:r>
              <a:rPr lang="en-US" sz="1200"/>
              <a:t>See also Serial Port Utilization</a:t>
            </a:r>
            <a:endParaRPr lang="en-US" sz="12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Execute System Suspend-Resume Stress</a:t>
            </a:r>
            <a:endParaRPr lang="x-none" altLang="en-US"/>
          </a:p>
        </p:txBody>
      </p:sp>
      <p:sp>
        <p:nvSpPr>
          <p:cNvPr id="3" name="Content Placeholder 2"/>
          <p:cNvSpPr>
            <a:spLocks noGrp="1"/>
          </p:cNvSpPr>
          <p:nvPr>
            <p:ph idx="1"/>
          </p:nvPr>
        </p:nvSpPr>
        <p:spPr/>
        <p:txBody>
          <a:bodyPr/>
          <a:p>
            <a:pPr marL="0" indent="0">
              <a:buNone/>
            </a:pPr>
            <a:r>
              <a:rPr lang="en-US" sz="2000"/>
              <a:t>Making kernel suspend/resume logs 8 times smaller</a:t>
            </a:r>
            <a:endParaRPr lang="en-US" sz="2000"/>
          </a:p>
          <a:p>
            <a:pPr marL="0" indent="0">
              <a:buNone/>
            </a:pPr>
            <a:r>
              <a:rPr lang="en-US" sz="2000"/>
              <a:t>echo 0 &gt; /sys/power/pm_print_times</a:t>
            </a:r>
            <a:endParaRPr lang="en-US" sz="2000"/>
          </a:p>
          <a:p>
            <a:pPr marL="0" indent="0">
              <a:buNone/>
            </a:pPr>
            <a:r>
              <a:rPr lang="en-US" sz="2000"/>
              <a:t>Or</a:t>
            </a:r>
            <a:endParaRPr lang="en-US" sz="2000"/>
          </a:p>
          <a:p>
            <a:pPr marL="0" indent="0">
              <a:buNone/>
            </a:pPr>
            <a:r>
              <a:rPr lang="en-US" sz="2000"/>
              <a:t>suspend_stress_test --nopm_print_times</a:t>
            </a:r>
            <a:endParaRPr lang="en-US" sz="2000"/>
          </a:p>
          <a:p>
            <a:pPr marL="0" indent="0">
              <a:buNone/>
            </a:pPr>
            <a:r>
              <a:rPr lang="en-US" sz="2000"/>
              <a:t>More details in https://chromium-review.googlesource.com/c/chromiumos/platform2/+/855644</a:t>
            </a:r>
            <a:endParaRPr lang="en-US" sz="2000"/>
          </a:p>
          <a:p>
            <a:pPr marL="0" indent="0">
              <a:buNone/>
            </a:pPr>
            <a:endParaRPr lang="en-US" sz="2000"/>
          </a:p>
        </p:txBody>
      </p:sp>
    </p:spTree>
  </p:cSld>
  <p:clrMapOvr>
    <a:masterClrMapping/>
  </p:clrMapOvr>
</p:sld>
</file>

<file path=ppt/theme/theme1.xml><?xml version="1.0" encoding="utf-8"?>
<a:theme xmlns:a="http://schemas.openxmlformats.org/drawingml/2006/main" name="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118918</Words>
  <Application>WPS Presentation</Application>
  <PresentationFormat>Widescreen</PresentationFormat>
  <Paragraphs>2511</Paragraphs>
  <Slides>143</Slides>
  <Notes>56</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143</vt:i4>
      </vt:variant>
    </vt:vector>
  </HeadingPairs>
  <TitlesOfParts>
    <vt:vector size="163" baseType="lpstr">
      <vt:lpstr>Arial</vt:lpstr>
      <vt:lpstr>SimSun</vt:lpstr>
      <vt:lpstr>Wingdings</vt:lpstr>
      <vt:lpstr>SimSun</vt:lpstr>
      <vt:lpstr>Droid Sans Fallback</vt:lpstr>
      <vt:lpstr>-apple-system</vt:lpstr>
      <vt:lpstr>Gubbi</vt:lpstr>
      <vt:lpstr>Arial Unicode MS</vt:lpstr>
      <vt:lpstr>Source Code Pro</vt:lpstr>
      <vt:lpstr>Calibri</vt:lpstr>
      <vt:lpstr>Trebuchet MS</vt:lpstr>
      <vt:lpstr>Courier New</vt:lpstr>
      <vt:lpstr>font-weight</vt:lpstr>
      <vt:lpstr>Abyssinica SIL</vt:lpstr>
      <vt:lpstr>Ubuntu Beta</vt:lpstr>
      <vt:lpstr>微软雅黑</vt:lpstr>
      <vt:lpstr>Arial Unicode MS</vt:lpstr>
      <vt:lpstr>SimSun</vt:lpstr>
      <vt:lpstr>Times New Roman</vt:lpstr>
      <vt:lpstr>Gear Drives</vt:lpstr>
      <vt:lpstr>Understand of Chromium OS</vt:lpstr>
      <vt:lpstr>General Chromium OS Information</vt:lpstr>
      <vt:lpstr>Background of Portage</vt:lpstr>
      <vt:lpstr>Equery</vt:lpstr>
      <vt:lpstr>Overlay Mechanism in Portage Tree</vt:lpstr>
      <vt:lpstr>Overlays in Chromium OS</vt:lpstr>
      <vt:lpstr>Work Directories in Chromium OS</vt:lpstr>
      <vt:lpstr>How to Add New Board Overlay</vt:lpstr>
      <vt:lpstr>How to add private overlay for specific platform (1/2)</vt:lpstr>
      <vt:lpstr>How to add private overlay for specific platform (2/2)</vt:lpstr>
      <vt:lpstr>Establish Private Overlay</vt:lpstr>
      <vt:lpstr>Ebuild Syntax Used in Overlays</vt:lpstr>
      <vt:lpstr>Hello World! for EBuild</vt:lpstr>
      <vt:lpstr>Real “Hello World” Example</vt:lpstr>
      <vt:lpstr>depot_tools</vt:lpstr>
      <vt:lpstr>GYP, GN and Ninja (1/2)</vt:lpstr>
      <vt:lpstr>GYP, GN and Ninja (2/2)</vt:lpstr>
      <vt:lpstr>cros_workon</vt:lpstr>
      <vt:lpstr>What is a cros_workon package, and non cros_workon packages?</vt:lpstr>
      <vt:lpstr>Build Chromium OS</vt:lpstr>
      <vt:lpstr>Examples of Use Cases</vt:lpstr>
      <vt:lpstr>Chrome OS User-Land Boot Design</vt:lpstr>
      <vt:lpstr>Sysv/UpStart/Systemd的区分</vt:lpstr>
      <vt:lpstr>Sysvinit</vt:lpstr>
      <vt:lpstr>Sysvinit 的管理和控制功能</vt:lpstr>
      <vt:lpstr>Upstart</vt:lpstr>
      <vt:lpstr>Upstart的Job概念</vt:lpstr>
      <vt:lpstr>Upstart的Event概念</vt:lpstr>
      <vt:lpstr>Systemd</vt:lpstr>
      <vt:lpstr>Chrome Web Apps</vt:lpstr>
      <vt:lpstr>Firmware</vt:lpstr>
      <vt:lpstr>Verified Boot</vt:lpstr>
      <vt:lpstr>淺談 Malicious Engine https://v2bv.net/2017/intel-me</vt:lpstr>
      <vt:lpstr>Open Source Coreboot + FSP MR5 Integration Instructions (1/12)</vt:lpstr>
      <vt:lpstr>Open Source Coreboot + FSP MR5 Integration Instructions (2/12)</vt:lpstr>
      <vt:lpstr>Open Source Coreboot + FSP MR5 Integration Instructions (3/12)</vt:lpstr>
      <vt:lpstr>Open Source Coreboot + FSP MR5 Integration Instructions (4/12)</vt:lpstr>
      <vt:lpstr>Open Source Coreboot + FSP MR5 Integration Instructions (6/12)</vt:lpstr>
      <vt:lpstr>Open Source Coreboot + FSP MR5 Integration Instructions (7/12)</vt:lpstr>
      <vt:lpstr>Open Source Coreboot + FSP MR5 Integration Instructions (8/12)</vt:lpstr>
      <vt:lpstr>Open Source Coreboot + FSP MR5 Integration Instructions (9/12)</vt:lpstr>
      <vt:lpstr>Open Source Coreboot + FSP MR5 Integration Instructions (10/12)</vt:lpstr>
      <vt:lpstr>Open Source Coreboot + FSP MR5 Integration Instructions (11/12)</vt:lpstr>
      <vt:lpstr>Open Source Coreboot + FSP MR5 Integration Instructions (12/12)</vt:lpstr>
      <vt:lpstr>PowerPoint 演示文稿</vt:lpstr>
      <vt:lpstr>Build Firmware of Coreboot, and EC for Carol</vt:lpstr>
      <vt:lpstr>Battery Configuration in EC</vt:lpstr>
      <vt:lpstr>Debug EC Firmware</vt:lpstr>
      <vt:lpstr>How to Change Date Time inside Chromium OS</vt:lpstr>
      <vt:lpstr>How to share files for inside and outside chroot</vt:lpstr>
      <vt:lpstr>General Development Tasks on Chromium OS</vt:lpstr>
      <vt:lpstr>Bluetooth Kernel Debugging</vt:lpstr>
      <vt:lpstr>How to Configure Bluetooth Device ID</vt:lpstr>
      <vt:lpstr>How to Add New Driver into Chromium Build System</vt:lpstr>
      <vt:lpstr>Build Chromium OS with SEP and SoCWatch Tools</vt:lpstr>
      <vt:lpstr>Vital Product Data (VPD)</vt:lpstr>
      <vt:lpstr>Examine eMMc in Chromium Runtime Env</vt:lpstr>
      <vt:lpstr>How-To Chromium OS Kernel Tracing</vt:lpstr>
      <vt:lpstr>Error Logging System in Linux</vt:lpstr>
      <vt:lpstr>Daemon Services in User Space</vt:lpstr>
      <vt:lpstr>Enable "dev_dbg" in Chromium OS Kernel Driver Debug</vt:lpstr>
      <vt:lpstr>Chromium OS Performance Tuning</vt:lpstr>
      <vt:lpstr>Script to reset TPM</vt:lpstr>
      <vt:lpstr>How to use Crouton to run Ubuntu inside Chromium OS</vt:lpstr>
      <vt:lpstr>Crostini</vt:lpstr>
      <vt:lpstr>Croustini (continued)</vt:lpstr>
      <vt:lpstr>PowerPoint 演示文稿</vt:lpstr>
      <vt:lpstr>KVMGT on Chromium OS</vt:lpstr>
      <vt:lpstr>Running Custom Containers Under Chromium OS</vt:lpstr>
      <vt:lpstr>Chromium OS UI Framework</vt:lpstr>
      <vt:lpstr>Wayland and Weston</vt:lpstr>
      <vt:lpstr>Wayland and WCodebase</vt:lpstr>
      <vt:lpstr>Weston Runtime Support Libs</vt:lpstr>
      <vt:lpstr>Exporting DISPLAY in X Windows</vt:lpstr>
      <vt:lpstr>Chrome OS D-Bus Best Practices</vt:lpstr>
      <vt:lpstr>GPU Top - An Open Source GPU Profiling Tool (1/3) </vt:lpstr>
      <vt:lpstr>GPU Top - An Open Source GPU Profiling Tool (2/3) </vt:lpstr>
      <vt:lpstr>GPU Top - An Open Source GPU Profiling Tool (3/3) </vt:lpstr>
      <vt:lpstr>CPU Profiling Tool</vt:lpstr>
      <vt:lpstr>References</vt:lpstr>
      <vt:lpstr>Linux Utilities to Manipulate ACPI Reference: https://wiki.ubuntu.com/Kernel/Reference/ACPITricksAndTips </vt:lpstr>
      <vt:lpstr>ACPI (1/11)</vt:lpstr>
      <vt:lpstr>ACPI (2/11)</vt:lpstr>
      <vt:lpstr>ACPI (3/11)</vt:lpstr>
      <vt:lpstr>ACPI (4/11) - ACPI Tables List &amp; Event Model</vt:lpstr>
      <vt:lpstr>ACPI (5/11) - ACPI Tables Namespace Example</vt:lpstr>
      <vt:lpstr>ACPI (6/11) - ACPI Power Button ASL code example</vt:lpstr>
      <vt:lpstr>ACPI (7/11) - ACPI based Enumeration</vt:lpstr>
      <vt:lpstr>ACPI (8/11) - AML Code</vt:lpstr>
      <vt:lpstr>ACPI (9/11) - AML Code</vt:lpstr>
      <vt:lpstr>ACPI (10/11) - AML Code</vt:lpstr>
      <vt:lpstr>ACPI (11/11) - AML Code</vt:lpstr>
      <vt:lpstr>ASL in Coreboot/DSDT</vt:lpstr>
      <vt:lpstr>DSDT Configuration in Coral</vt:lpstr>
      <vt:lpstr>Logging on Chromium OS</vt:lpstr>
      <vt:lpstr>Workarounds for Handling Logs</vt:lpstr>
      <vt:lpstr>Serial Port Utilization in Chromium OS</vt:lpstr>
      <vt:lpstr>Logging on Chrome OS</vt:lpstr>
      <vt:lpstr>Execute System Suspend-Resume Stress</vt:lpstr>
      <vt:lpstr>Handling Large Log Files</vt:lpstr>
      <vt:lpstr>log_reaper: Utility to extract information from ChromeOS log</vt:lpstr>
      <vt:lpstr>Bluez</vt:lpstr>
      <vt:lpstr>Bluetooth Architecture in Ubuntu</vt:lpstr>
      <vt:lpstr>Chromuim OS Running Model</vt:lpstr>
      <vt:lpstr>Overview Architecture</vt:lpstr>
      <vt:lpstr>Architecture - Overview</vt:lpstr>
      <vt:lpstr>Architecture - Components and Interfaces</vt:lpstr>
      <vt:lpstr>Architecture - Process Model</vt:lpstr>
      <vt:lpstr>Chromium OS Graphics Stack</vt:lpstr>
      <vt:lpstr>Arc++ Graphics Overview</vt:lpstr>
      <vt:lpstr>Linux X-Windows System Architecture</vt:lpstr>
      <vt:lpstr>PowerPoint 演示文稿</vt:lpstr>
      <vt:lpstr>PowerPoint 演示文稿</vt:lpstr>
      <vt:lpstr>Linux Video Display Stack</vt:lpstr>
      <vt:lpstr>PowerPoint 演示文稿</vt:lpstr>
      <vt:lpstr>PowerPoint 演示文稿</vt:lpstr>
      <vt:lpstr>Linux Gfx Stack Overview</vt:lpstr>
      <vt:lpstr>ALSA System on Chip (ASoC) 架构</vt:lpstr>
      <vt:lpstr>ALSA Topology</vt:lpstr>
      <vt:lpstr>ALSA Codec Driver - 1/10</vt:lpstr>
      <vt:lpstr>ALSA Codec Driver - 2/10</vt:lpstr>
      <vt:lpstr>ALSA Codec Driver - 3/10</vt:lpstr>
      <vt:lpstr>ALSA Codec Driver - 4/10</vt:lpstr>
      <vt:lpstr>ALSA Codec Driver - 5/10</vt:lpstr>
      <vt:lpstr>ALSA Codec Driver - 6/10</vt:lpstr>
      <vt:lpstr>ALSA Codec Driver - 7/10</vt:lpstr>
      <vt:lpstr>ALSA Codec Driver - 8/10</vt:lpstr>
      <vt:lpstr>ALSA Codec Driver - 9/10</vt:lpstr>
      <vt:lpstr>ALSA Codec Driver - 10/10</vt:lpstr>
      <vt:lpstr>ALSA DAI Link</vt:lpstr>
      <vt:lpstr>Using the NMI Watchdog in Linux - 1</vt:lpstr>
      <vt:lpstr>Using the NMI Watchdog in Linux - 2</vt:lpstr>
      <vt:lpstr>Using the NMI Watchdog in Linux - 3</vt:lpstr>
      <vt:lpstr>Using the NMI Watchdog in Linux - 4</vt:lpstr>
      <vt:lpstr>Using the NMI Watchdog in Linux - 5</vt:lpstr>
      <vt:lpstr>Using the NMI Watchdog in Linux - 6</vt:lpstr>
      <vt:lpstr>Dynamic Set Mux Pins Function for Debug Purpose - 1</vt:lpstr>
      <vt:lpstr>Dynamic Set Mux Pins Function for Debug Purpose - 2</vt:lpstr>
      <vt:lpstr>Dynamic Set Mux Pins Function for Debug Purpose - 3</vt:lpstr>
      <vt:lpstr>Dynamic Set Mux Pins Function for Debug Purpose - 4</vt:lpstr>
      <vt:lpstr>Manipulate PCI Device Registers via MMIO</vt:lpstr>
      <vt:lpstr>Manipulate PCI Device Registers via MMIO</vt:lpstr>
      <vt:lpstr>MIPI-DSI 三种 Video Mode 理解</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of Chromium OS</dc:title>
  <dc:creator/>
  <cp:keywords>CTPClassification=CTP_NT</cp:keywords>
  <cp:lastModifiedBy>alanz</cp:lastModifiedBy>
  <cp:revision>691</cp:revision>
  <dcterms:created xsi:type="dcterms:W3CDTF">2019-09-30T06:30:05Z</dcterms:created>
  <dcterms:modified xsi:type="dcterms:W3CDTF">2019-09-30T06:30:05Z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1033-11.1.0.8865</vt:lpwstr>
  </property>
  <property fmtid="{D5CDD505-2E9C-101B-9397-08002B2CF9AE}" pid="3" name="TitusGUID">
    <vt:lpwstr>533fe54c-6850-4a12-b21e-3d4be22e41bb</vt:lpwstr>
  </property>
  <property fmtid="{D5CDD505-2E9C-101B-9397-08002B2CF9AE}" pid="4" name="CTP_TimeStamp">
    <vt:lpwstr>2019-04-10 07:49:26Z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